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6" r:id="rId9"/>
    <p:sldId id="260" r:id="rId10"/>
    <p:sldId id="261" r:id="rId11"/>
    <p:sldId id="262" r:id="rId12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8" y="1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2477AEE8-CF71-4C86-BE22-91A0A64C9C08}" type="datetimeFigureOut">
              <a:rPr lang="de-DE" smtClean="0"/>
              <a:t>17.06.2026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01F43FD2-73A7-4EF1-AC23-33ADA1DA87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547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9192-96AB-4126-9D7C-49C50CCCEB53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D2091-E49F-489F-9E14-7B1C109EF580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78404-930A-4533-A74C-D0BB6D163BD8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F760-CA23-4963-8528-D7E78B2B10BD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E986-8EE7-4A7C-B523-68B629C7230A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3B65-497B-4E5C-B60F-AA033BD67A40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3F1F7-3E92-46FC-B439-F3EC0F96F004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B8F35-EB07-4786-9B24-3495D9283825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50DC1-FB23-4389-A49B-2E5856A3EAF3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4AF8-D29D-417B-BE82-E05CD5C07533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646F-BC29-42B2-86E1-A4C370225200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016D-3991-40C2-A5B5-24209DBE1550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5F26-ECA7-4D14-8671-89EEC6F4BA71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530F-FE75-49B8-8F02-3354DFE88525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7D10-1BB9-44DA-BE5C-313CCBFC2E1A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A810-69A3-4E61-A784-AB0BA85C7F0B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F5646-AC91-4BC0-B023-C9D3901DA7B4}" type="datetime1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Forum  IV  -  Personalrat  auf  Distanz  -  unsere  Zukunft  gestalten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7333" y="2237173"/>
            <a:ext cx="10029136" cy="1847147"/>
          </a:xfrm>
        </p:spPr>
        <p:txBody>
          <a:bodyPr/>
          <a:lstStyle/>
          <a:p>
            <a:pPr algn="l"/>
            <a:b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HPR</a:t>
            </a:r>
            <a: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- Konferenz  </a:t>
            </a:r>
            <a: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br>
              <a:rPr lang="de-DE" b="1" dirty="0">
                <a:solidFill>
                  <a:srgbClr val="FF0000"/>
                </a:solidFill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Wandel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– 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schöne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Welt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44730" y="4615543"/>
            <a:ext cx="9861739" cy="1994807"/>
          </a:xfrm>
        </p:spPr>
        <p:txBody>
          <a:bodyPr>
            <a:normAutofit fontScale="62500" lnSpcReduction="20000"/>
          </a:bodyPr>
          <a:lstStyle/>
          <a:p>
            <a:pPr algn="l"/>
            <a:endParaRPr lang="de-DE" sz="3100" b="1" dirty="0">
              <a:solidFill>
                <a:srgbClr val="FF0000"/>
              </a:solidFill>
            </a:endParaRPr>
          </a:p>
          <a:p>
            <a:pPr algn="l"/>
            <a:r>
              <a:rPr lang="de-DE" sz="3100" b="1" dirty="0">
                <a:solidFill>
                  <a:srgbClr val="FF0000"/>
                </a:solidFill>
              </a:rPr>
              <a:t>Forum</a:t>
            </a:r>
            <a:r>
              <a:rPr lang="de-DE" sz="2800" b="1" dirty="0">
                <a:solidFill>
                  <a:srgbClr val="FF0000"/>
                </a:solidFill>
              </a:rPr>
              <a:t> IV     </a:t>
            </a:r>
            <a:r>
              <a:rPr lang="de-DE" sz="3100" b="1" dirty="0">
                <a:solidFill>
                  <a:srgbClr val="FF0000"/>
                </a:solidFill>
              </a:rPr>
              <a:t> </a:t>
            </a:r>
            <a:r>
              <a:rPr lang="de-DE" sz="3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Personalrat</a:t>
            </a:r>
            <a:r>
              <a:rPr lang="de-DE" sz="3100" b="1" dirty="0">
                <a:solidFill>
                  <a:srgbClr val="0070C0"/>
                </a:solidFill>
              </a:rPr>
              <a:t>  auf  Distanz  - unsere  Zukunft  gestalten</a:t>
            </a:r>
          </a:p>
          <a:p>
            <a:pPr algn="l"/>
            <a:endParaRPr lang="de-DE" sz="3100" b="1" dirty="0">
              <a:solidFill>
                <a:srgbClr val="0070C0"/>
              </a:solidFill>
            </a:endParaRPr>
          </a:p>
          <a:p>
            <a:pPr algn="l"/>
            <a:r>
              <a:rPr 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Rechtsanwalt</a:t>
            </a:r>
            <a:r>
              <a:rPr lang="de-DE" sz="2800" b="1" dirty="0">
                <a:solidFill>
                  <a:schemeClr val="tx1"/>
                </a:solidFill>
              </a:rPr>
              <a:t> Wolfgang</a:t>
            </a:r>
            <a:r>
              <a:rPr lang="de-DE" sz="2800" dirty="0">
                <a:solidFill>
                  <a:schemeClr val="tx1"/>
                </a:solidFill>
              </a:rPr>
              <a:t> </a:t>
            </a:r>
            <a:r>
              <a:rPr lang="de-DE" sz="2800" b="1" dirty="0">
                <a:solidFill>
                  <a:schemeClr val="tx1"/>
                </a:solidFill>
              </a:rPr>
              <a:t>DANIELS</a:t>
            </a:r>
            <a:r>
              <a:rPr lang="de-DE" sz="2800" dirty="0">
                <a:solidFill>
                  <a:schemeClr val="tx1"/>
                </a:solidFill>
              </a:rPr>
              <a:t>                                            Fachanwalt  für  Arbeitsrecht                                                  							                            </a:t>
            </a:r>
            <a:r>
              <a:rPr lang="de-DE" sz="2800" b="1" dirty="0" err="1">
                <a:solidFill>
                  <a:schemeClr val="tx1"/>
                </a:solidFill>
              </a:rPr>
              <a:t>dka</a:t>
            </a:r>
            <a:r>
              <a:rPr lang="de-DE" sz="2800" dirty="0">
                <a:solidFill>
                  <a:schemeClr val="tx1"/>
                </a:solidFill>
              </a:rPr>
              <a:t> Rechtsanwälte  Fachanwälte  </a:t>
            </a:r>
            <a:r>
              <a:rPr lang="de-DE" sz="2800" dirty="0" err="1">
                <a:solidFill>
                  <a:schemeClr val="tx1"/>
                </a:solidFill>
              </a:rPr>
              <a:t>PartGmbB</a:t>
            </a:r>
            <a:endParaRPr lang="de-DE" sz="2800" dirty="0">
              <a:solidFill>
                <a:schemeClr val="tx1"/>
              </a:solidFill>
            </a:endParaRPr>
          </a:p>
          <a:p>
            <a:r>
              <a:rPr lang="de-DE" dirty="0"/>
              <a:t>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677333" y="6223000"/>
            <a:ext cx="8596670" cy="387350"/>
          </a:xfrm>
        </p:spPr>
        <p:txBody>
          <a:bodyPr/>
          <a:lstStyle/>
          <a:p>
            <a:r>
              <a:rPr lang="de-DE" sz="1000" b="1" dirty="0">
                <a:solidFill>
                  <a:srgbClr val="FF0000"/>
                </a:solidFill>
              </a:rPr>
              <a:t>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345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200298"/>
            <a:ext cx="9145935" cy="474406"/>
          </a:xfrm>
        </p:spPr>
        <p:txBody>
          <a:bodyPr>
            <a:noAutofit/>
          </a:bodyPr>
          <a:lstStyle/>
          <a:p>
            <a:pPr algn="ctr"/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                        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 </a:t>
            </a:r>
            <a:r>
              <a:rPr lang="de-DE" sz="2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568171"/>
            <a:ext cx="9878217" cy="55183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Input 2 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3000" u="sng" dirty="0">
                <a:latin typeface="Arial" panose="020B0604020202020204" pitchFamily="34" charset="0"/>
                <a:cs typeface="Arial" panose="020B0604020202020204" pitchFamily="34" charset="0"/>
              </a:rPr>
              <a:t>Forts</a:t>
            </a:r>
            <a:r>
              <a:rPr lang="de-DE" sz="3000">
                <a:latin typeface="Arial" panose="020B0604020202020204" pitchFamily="34" charset="0"/>
                <a:cs typeface="Arial" panose="020B0604020202020204" pitchFamily="34" charset="0"/>
              </a:rPr>
              <a:t>.):</a:t>
            </a:r>
            <a:r>
              <a:rPr lang="de-DE" sz="3000" b="1">
                <a:latin typeface="Arial" panose="020B0604020202020204" pitchFamily="34" charset="0"/>
                <a:cs typeface="Arial" panose="020B0604020202020204" pitchFamily="34" charset="0"/>
              </a:rPr>
              <a:t> Beteiligungsrechte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bei Digitalisierung</a:t>
            </a:r>
          </a:p>
          <a:p>
            <a:pPr marL="0" indent="0">
              <a:buNone/>
            </a:pPr>
            <a:r>
              <a:rPr lang="de-DE" sz="3300" b="1" dirty="0">
                <a:latin typeface="Arial" panose="020B0604020202020204" pitchFamily="34" charset="0"/>
                <a:cs typeface="Arial" panose="020B0604020202020204" pitchFamily="34" charset="0"/>
              </a:rPr>
              <a:t>Mitwirkung</a:t>
            </a:r>
          </a:p>
          <a:p>
            <a:pPr marL="0" indent="0">
              <a:buNone/>
            </a:pPr>
            <a:endParaRPr lang="de-DE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600" b="1" dirty="0">
                <a:latin typeface="Arial" panose="020B0604020202020204" pitchFamily="34" charset="0"/>
                <a:cs typeface="Arial" panose="020B0604020202020204" pitchFamily="34" charset="0"/>
              </a:rPr>
              <a:t>§ 90	Nr. 2</a:t>
            </a: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:	 Verwaltungsvorschriften f. innerdienstliche/persönliche/ 	                    		                                                                                      soziale Angelegenheiten			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													          	    					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Nr. 3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:	Einführung grundlegend neuer Arbeitsmethoden/ bei 			         grundlegenden Änderungen von  Arbeitsverfahren und -abläufen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	                                                                                                                      </a:t>
            </a:r>
            <a:endParaRPr lang="de-DE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300" b="1" dirty="0">
                <a:latin typeface="Arial" panose="020B0604020202020204" pitchFamily="34" charset="0"/>
                <a:cs typeface="Arial" panose="020B0604020202020204" pitchFamily="34" charset="0"/>
              </a:rPr>
              <a:t>Initiativrechte</a:t>
            </a:r>
          </a:p>
          <a:p>
            <a:pPr marL="0" indent="0">
              <a:buNone/>
            </a:pP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§ 79  Abs. 4 und § 84 Abs. 5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: in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allen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Mitbestimmung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s- und 		   	 			                                                                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Mitwirkung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sangelegenheiten                                                                                     </a:t>
            </a:r>
          </a:p>
          <a:p>
            <a:pPr marL="0" indent="0">
              <a:buNone/>
            </a:pPr>
            <a:r>
              <a:rPr lang="de-DE" sz="3300" b="1" dirty="0">
                <a:latin typeface="Arial" panose="020B0604020202020204" pitchFamily="34" charset="0"/>
                <a:cs typeface="Arial" panose="020B0604020202020204" pitchFamily="34" charset="0"/>
              </a:rPr>
              <a:t>Allgemeine Antrags- und Überwachungsrechte</a:t>
            </a: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§ 72  Abs. 1  Nr. 1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Maßnahmen für Beschäftigte beantragen                               	                     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Nr. 2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auf Einhaltung aller Normen (Gesetz/TV etc.) achten            				   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Nr. 3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auf Erledigung der Beschwerden der Beschäftigten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    	 		                                                                                                                       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hinwirken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	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		                                                                                                                                                	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5917438"/>
            <a:ext cx="8978458" cy="536910"/>
          </a:xfrm>
        </p:spPr>
        <p:txBody>
          <a:bodyPr/>
          <a:lstStyle/>
          <a:p>
            <a:pPr algn="ctr"/>
            <a:r>
              <a:rPr lang="de-DE" dirty="0"/>
              <a:t>			</a:t>
            </a:r>
          </a:p>
          <a:p>
            <a:pPr algn="ctr"/>
            <a:endParaRPr lang="de-DE" sz="1050" b="1" dirty="0"/>
          </a:p>
          <a:p>
            <a:pPr algn="ctr"/>
            <a:r>
              <a:rPr lang="de-DE" sz="1050" b="1" dirty="0"/>
              <a:t>Forum  IV</a:t>
            </a:r>
            <a:r>
              <a:rPr lang="de-DE" dirty="0"/>
              <a:t>  -  </a:t>
            </a:r>
            <a:r>
              <a:rPr lang="de-DE" b="1" dirty="0"/>
              <a:t>Personalrat  auf  Distanz  -  unsere  Zukunft  gestalten</a:t>
            </a:r>
            <a:r>
              <a:rPr lang="de-DE" dirty="0"/>
              <a:t>                         -  </a:t>
            </a:r>
            <a:r>
              <a:rPr lang="de-DE" sz="1100" b="1" dirty="0"/>
              <a:t>© </a:t>
            </a:r>
            <a:r>
              <a:rPr lang="de-DE" b="1" dirty="0"/>
              <a:t>Rechtsanwalt Wolfgang</a:t>
            </a:r>
            <a:r>
              <a:rPr lang="de-DE" dirty="0"/>
              <a:t> </a:t>
            </a:r>
            <a:r>
              <a:rPr lang="de-DE" b="1" dirty="0"/>
              <a:t>DANIELS</a:t>
            </a:r>
            <a:r>
              <a:rPr lang="de-DE" dirty="0"/>
              <a:t>   Fachanwalt  für  Arbeitsrecht</a:t>
            </a:r>
          </a:p>
          <a:p>
            <a:r>
              <a:rPr lang="de-DE" dirty="0"/>
              <a:t>                                                                                                                                                                                        </a:t>
            </a:r>
            <a:r>
              <a:rPr lang="de-DE" b="1" dirty="0" err="1"/>
              <a:t>dka</a:t>
            </a:r>
            <a:r>
              <a:rPr lang="de-DE" dirty="0"/>
              <a:t>  Rechtsanwälte  Fachanwälte  </a:t>
            </a:r>
            <a:r>
              <a:rPr lang="de-DE" dirty="0" err="1"/>
              <a:t>PGfbB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6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200298"/>
            <a:ext cx="9145935" cy="474406"/>
          </a:xfrm>
        </p:spPr>
        <p:txBody>
          <a:bodyPr>
            <a:noAutofit/>
          </a:bodyPr>
          <a:lstStyle/>
          <a:p>
            <a:pPr algn="ctr"/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                        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 </a:t>
            </a:r>
            <a:r>
              <a:rPr lang="de-DE" sz="2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568171"/>
            <a:ext cx="9878217" cy="55183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Input 3 Ziele (Diskussion)</a:t>
            </a:r>
          </a:p>
          <a:p>
            <a:pPr marL="0" indent="0">
              <a:buNone/>
            </a:pP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	tatsächlicher Rahmen: Was  brauchen  wir ?</a:t>
            </a:r>
          </a:p>
          <a:p>
            <a:pPr marL="0" indent="0"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	rechtlicher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politischer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Rahmen: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Wie  setzen  wir  es  durch ?</a:t>
            </a:r>
          </a:p>
          <a:p>
            <a:pPr marL="0" indent="0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					                                                                                                                                                	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5869577"/>
            <a:ext cx="8978458" cy="536910"/>
          </a:xfrm>
        </p:spPr>
        <p:txBody>
          <a:bodyPr/>
          <a:lstStyle/>
          <a:p>
            <a:pPr algn="ctr"/>
            <a:r>
              <a:rPr lang="de-DE" dirty="0"/>
              <a:t>			</a:t>
            </a:r>
          </a:p>
          <a:p>
            <a:pPr algn="ctr"/>
            <a:endParaRPr lang="de-DE" sz="1050" b="1" dirty="0"/>
          </a:p>
          <a:p>
            <a:pPr algn="ctr"/>
            <a:r>
              <a:rPr lang="de-DE" sz="1050" b="1" dirty="0"/>
              <a:t>Forum  IV</a:t>
            </a:r>
            <a:r>
              <a:rPr lang="de-DE" dirty="0"/>
              <a:t>  -  </a:t>
            </a:r>
            <a:r>
              <a:rPr lang="de-DE" b="1" dirty="0"/>
              <a:t>Personalrat  auf  Distanz  -  unsere  Zukunft  gestalten</a:t>
            </a:r>
            <a:r>
              <a:rPr lang="de-DE" dirty="0"/>
              <a:t>                         -  </a:t>
            </a:r>
            <a:r>
              <a:rPr lang="de-DE" sz="1100" b="1" dirty="0"/>
              <a:t>© </a:t>
            </a:r>
            <a:r>
              <a:rPr lang="de-DE" b="1" dirty="0"/>
              <a:t>Rechtsanwalt Wolfgang</a:t>
            </a:r>
            <a:r>
              <a:rPr lang="de-DE" dirty="0"/>
              <a:t> </a:t>
            </a:r>
            <a:r>
              <a:rPr lang="de-DE" b="1" dirty="0"/>
              <a:t>DANIELS</a:t>
            </a:r>
            <a:r>
              <a:rPr lang="de-DE" dirty="0"/>
              <a:t>   Fachanwalt  für  Arbeitsrecht</a:t>
            </a:r>
          </a:p>
          <a:p>
            <a:r>
              <a:rPr lang="de-DE"/>
              <a:t>                                                                                                                                                                                      </a:t>
            </a:r>
            <a:r>
              <a:rPr lang="de-DE" b="1"/>
              <a:t>dka</a:t>
            </a:r>
            <a:r>
              <a:rPr lang="de-DE" dirty="0"/>
              <a:t>  Rechtsanwälte  Fachanwälte  </a:t>
            </a:r>
            <a:r>
              <a:rPr lang="de-DE" dirty="0" err="1"/>
              <a:t>PGfbB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39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94" y="197699"/>
            <a:ext cx="9578017" cy="923109"/>
          </a:xfrm>
        </p:spPr>
        <p:txBody>
          <a:bodyPr>
            <a:noAutofit/>
          </a:bodyPr>
          <a:lstStyle/>
          <a:p>
            <a:r>
              <a:rPr lang="de-DE" sz="2000" dirty="0">
                <a:solidFill>
                  <a:srgbClr val="FF0000"/>
                </a:solidFill>
              </a:rPr>
              <a:t>     </a:t>
            </a:r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FF0000"/>
                </a:solidFill>
              </a:rPr>
              <a:t>? FORUM  IV 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6721" y="722811"/>
            <a:ext cx="10363200" cy="531855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11200" b="1" dirty="0">
                <a:latin typeface="Arial" panose="020B0604020202020204" pitchFamily="34" charset="0"/>
                <a:cs typeface="Arial" panose="020B0604020202020204" pitchFamily="34" charset="0"/>
              </a:rPr>
              <a:t>Gliederung    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     Einleitung (mit Diskussion)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6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Input 1: </a:t>
            </a:r>
            <a:r>
              <a:rPr lang="de-DE" sz="8000" b="1" u="sng" dirty="0">
                <a:latin typeface="Arial" panose="020B0604020202020204" pitchFamily="34" charset="0"/>
                <a:cs typeface="Arial" panose="020B0604020202020204" pitchFamily="34" charset="0"/>
              </a:rPr>
              <a:t>Rechtlicher</a:t>
            </a: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  Rahmen  - wann „</a:t>
            </a:r>
            <a:r>
              <a:rPr lang="de-DE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darf</a:t>
            </a: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“ (auch) elektronisch gehandelt werden </a:t>
            </a:r>
          </a:p>
          <a:p>
            <a:pPr marL="0" indent="0">
              <a:lnSpc>
                <a:spcPct val="110000"/>
              </a:lnSpc>
              <a:buNone/>
            </a:pPr>
            <a:endParaRPr lang="de-DE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    Input 2: Welche Beteiligungsrechte gibt es aktuell bei Digitalisierung 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		     –  Mitbestimmung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		     –  Mitwirkung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–  Initiativrecht(e)</a:t>
            </a:r>
          </a:p>
          <a:p>
            <a:pPr marL="0" indent="0">
              <a:lnSpc>
                <a:spcPct val="110000"/>
              </a:lnSpc>
              <a:buNone/>
            </a:pP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     Input 3:  Diskussion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–  Tatsächlicher Rahmen : Was brauchen wir ( Hard- / Software)?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8000" b="1" dirty="0">
                <a:latin typeface="Arial" panose="020B0604020202020204" pitchFamily="34" charset="0"/>
                <a:cs typeface="Arial" panose="020B0604020202020204" pitchFamily="34" charset="0"/>
              </a:rPr>
              <a:t>		      –  Rechtlicher  und  politischer  Rahmen:  WIE setzen wir es  durch?</a:t>
            </a:r>
          </a:p>
          <a:p>
            <a:pPr marL="0" indent="0">
              <a:lnSpc>
                <a:spcPct val="110000"/>
              </a:lnSpc>
              <a:buNone/>
            </a:pPr>
            <a:endParaRPr lang="de-DE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immer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Zugang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 – 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Beweis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	</a:t>
            </a:r>
            <a:endParaRPr lang="de-DE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macht Ihr es ?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6216322"/>
            <a:ext cx="8978458" cy="446761"/>
          </a:xfrm>
        </p:spPr>
        <p:txBody>
          <a:bodyPr/>
          <a:lstStyle/>
          <a:p>
            <a:r>
              <a:rPr lang="de-DE" sz="1050" b="1" dirty="0"/>
              <a:t>Forum  IV</a:t>
            </a:r>
            <a:r>
              <a:rPr lang="de-DE" b="1" dirty="0"/>
              <a:t>  -  </a:t>
            </a:r>
            <a:r>
              <a:rPr lang="de-DE" sz="1000" b="1" dirty="0"/>
              <a:t>Personalrat  auf  Distanz  -  unsere  Zukunft  gestalten</a:t>
            </a:r>
            <a:r>
              <a:rPr lang="de-DE" b="1" dirty="0"/>
              <a:t>                        </a:t>
            </a:r>
            <a:r>
              <a:rPr lang="de-DE" sz="1200" b="1" dirty="0"/>
              <a:t>©</a:t>
            </a:r>
            <a:r>
              <a:rPr lang="de-DE" b="1" dirty="0"/>
              <a:t> </a:t>
            </a:r>
            <a:r>
              <a:rPr lang="de-DE" sz="1000" b="1" dirty="0"/>
              <a:t>Rechtsanwalt Wolfgang DANIELS   Fachanwalt  für  Arbeitsrecht</a:t>
            </a:r>
          </a:p>
          <a:p>
            <a:r>
              <a:rPr lang="de-DE" sz="1000" b="1" dirty="0"/>
              <a:t>                                                                                                                                                           </a:t>
            </a:r>
            <a:r>
              <a:rPr lang="de-DE" sz="1000" b="1" dirty="0" err="1"/>
              <a:t>dka</a:t>
            </a:r>
            <a:r>
              <a:rPr lang="de-DE" sz="1000" b="1" dirty="0"/>
              <a:t>  Rechtsanwälte  Fachanwälte  </a:t>
            </a:r>
            <a:r>
              <a:rPr lang="de-DE" sz="1000" b="1" dirty="0" err="1"/>
              <a:t>PGfbB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132289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94" y="197699"/>
            <a:ext cx="9578017" cy="923109"/>
          </a:xfrm>
        </p:spPr>
        <p:txBody>
          <a:bodyPr>
            <a:noAutofit/>
          </a:bodyPr>
          <a:lstStyle/>
          <a:p>
            <a:r>
              <a:rPr lang="de-DE" sz="2000" dirty="0">
                <a:solidFill>
                  <a:srgbClr val="FF0000"/>
                </a:solidFill>
              </a:rPr>
              <a:t>       </a:t>
            </a:r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FF0000"/>
                </a:solidFill>
              </a:rPr>
              <a:t>? FORUM  IV 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722811"/>
            <a:ext cx="10112587" cy="531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5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Input 1: Verschiedene Wege  –  „</a:t>
            </a:r>
            <a:r>
              <a:rPr lang="de-D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Formen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“ – der Kommunikation</a:t>
            </a:r>
          </a:p>
          <a:p>
            <a:pPr marL="0" indent="0">
              <a:lnSpc>
                <a:spcPct val="150000"/>
              </a:lnSpc>
              <a:buNone/>
            </a:pPr>
            <a:endParaRPr lang="de-DE" sz="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Allgemeine gesetzliche Grundlagen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     „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Schriftform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 126 BGB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„</a:t>
            </a:r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Ist </a:t>
            </a:r>
            <a:r>
              <a:rPr lang="de-DE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Gesetz </a:t>
            </a:r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schriftliche Form vorgeschrieben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“,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muss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die Urkunde vom Aussteller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eigenhändig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durch 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Namensunterschrift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unterzeichnet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werden.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Abs. 1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Merke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: Ohne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ausdrückliche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, in der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einzelnen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Vorschrift  gesetzlich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                  formulierte Pflicht gibt es kein Schriftlichkeitsgebot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                = ist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immer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(mündliche oder) digitalisierte Äußerung möglich </a:t>
            </a:r>
            <a:r>
              <a:rPr lang="de-DE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 marL="0" indent="0">
              <a:buNone/>
            </a:pP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6216322"/>
            <a:ext cx="8978458" cy="446761"/>
          </a:xfrm>
        </p:spPr>
        <p:txBody>
          <a:bodyPr/>
          <a:lstStyle/>
          <a:p>
            <a:r>
              <a:rPr lang="de-DE" sz="1050" b="1" dirty="0"/>
              <a:t>Forum  IV</a:t>
            </a:r>
            <a:r>
              <a:rPr lang="de-DE" dirty="0"/>
              <a:t>  -  </a:t>
            </a:r>
            <a:r>
              <a:rPr lang="de-DE" sz="1000" b="1" dirty="0"/>
              <a:t>Personalrat  auf  Distanz  -  unsere  Zukunft  gestalten</a:t>
            </a:r>
            <a:r>
              <a:rPr lang="de-DE" dirty="0"/>
              <a:t>                          </a:t>
            </a:r>
            <a:r>
              <a:rPr lang="de-DE" sz="1200" b="1" dirty="0"/>
              <a:t>©</a:t>
            </a:r>
            <a:r>
              <a:rPr lang="de-DE" dirty="0"/>
              <a:t> </a:t>
            </a:r>
            <a:r>
              <a:rPr lang="de-DE" sz="1000" b="1" dirty="0"/>
              <a:t>Rechtsanwalt Wolfgang</a:t>
            </a:r>
            <a:r>
              <a:rPr lang="de-DE" sz="1000" dirty="0"/>
              <a:t> </a:t>
            </a:r>
            <a:r>
              <a:rPr lang="de-DE" sz="1000" b="1" dirty="0"/>
              <a:t>DANIELS</a:t>
            </a:r>
            <a:r>
              <a:rPr lang="de-DE" sz="1000" dirty="0"/>
              <a:t>   Fachanwalt  für  Arbeitsrecht</a:t>
            </a:r>
          </a:p>
          <a:p>
            <a:r>
              <a:rPr lang="de-DE" sz="1000" dirty="0"/>
              <a:t>                                                                                                                                                                     </a:t>
            </a:r>
            <a:r>
              <a:rPr lang="de-DE" sz="1000" b="1" dirty="0" err="1"/>
              <a:t>dka</a:t>
            </a:r>
            <a:r>
              <a:rPr lang="de-DE" sz="1000" dirty="0"/>
              <a:t>  Rechtsanwälte  Fachanwälte  </a:t>
            </a:r>
            <a:r>
              <a:rPr lang="de-DE" sz="1000" dirty="0" err="1"/>
              <a:t>PGfbB</a:t>
            </a:r>
            <a:endParaRPr lang="en-US" sz="1000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234" y="3780980"/>
            <a:ext cx="1928853" cy="186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1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94" y="197699"/>
            <a:ext cx="9578017" cy="923109"/>
          </a:xfrm>
        </p:spPr>
        <p:txBody>
          <a:bodyPr>
            <a:noAutofit/>
          </a:bodyPr>
          <a:lstStyle/>
          <a:p>
            <a:r>
              <a:rPr lang="de-DE" sz="2000" dirty="0">
                <a:solidFill>
                  <a:srgbClr val="FF0000"/>
                </a:solidFill>
              </a:rPr>
              <a:t>       </a:t>
            </a:r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FF0000"/>
                </a:solidFill>
              </a:rPr>
              <a:t>? FORUM  IV 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722811"/>
            <a:ext cx="10112587" cy="531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5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Input 1: Verschiedene Wege  –  „</a:t>
            </a:r>
            <a:r>
              <a:rPr lang="de-D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Formen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“ – der Kommunikation</a:t>
            </a:r>
          </a:p>
          <a:p>
            <a:pPr marL="0" indent="0">
              <a:lnSpc>
                <a:spcPct val="150000"/>
              </a:lnSpc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    Allgemeine gesetzliche Grundlagen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„</a:t>
            </a:r>
            <a:r>
              <a:rPr lang="de-DE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Textform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de-DE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126b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BGB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Ist im Gesetz (auch) 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Textform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 vorgesehen, muss eine Erklärung 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lesbar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 sein; und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    sie muss den </a:t>
            </a:r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Namen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des Absendenden enthalten (sog. 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einfache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Signatur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“, S. 1) ).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    Sie muss auf einem 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dauerhaften Datenträger“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(S. 1) so abgegeben werden, dass der  	 	 Empfänger sie für einen 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angemessenen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 Zeitraum </a:t>
            </a:r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unverändert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lesen                                         	 und </a:t>
            </a:r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speichern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kann (S. 2)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6216322"/>
            <a:ext cx="8978458" cy="446761"/>
          </a:xfrm>
        </p:spPr>
        <p:txBody>
          <a:bodyPr/>
          <a:lstStyle/>
          <a:p>
            <a:r>
              <a:rPr lang="de-DE" sz="1050" b="1" dirty="0"/>
              <a:t>Forum  IV</a:t>
            </a:r>
            <a:r>
              <a:rPr lang="de-DE" dirty="0"/>
              <a:t>  -  </a:t>
            </a:r>
            <a:r>
              <a:rPr lang="de-DE" sz="1000" b="1" dirty="0"/>
              <a:t>Personalrat  auf  Distanz  -  unsere  Zukunft  gestalten</a:t>
            </a:r>
            <a:r>
              <a:rPr lang="de-DE" dirty="0"/>
              <a:t>                          </a:t>
            </a:r>
            <a:r>
              <a:rPr lang="de-DE" sz="1200" b="1" dirty="0"/>
              <a:t>©</a:t>
            </a:r>
            <a:r>
              <a:rPr lang="de-DE" dirty="0"/>
              <a:t> </a:t>
            </a:r>
            <a:r>
              <a:rPr lang="de-DE" sz="1000" b="1" dirty="0"/>
              <a:t>Rechtsanwalt Wolfgang</a:t>
            </a:r>
            <a:r>
              <a:rPr lang="de-DE" sz="1000" dirty="0"/>
              <a:t> </a:t>
            </a:r>
            <a:r>
              <a:rPr lang="de-DE" sz="1000" b="1" dirty="0"/>
              <a:t>DANIELS</a:t>
            </a:r>
            <a:r>
              <a:rPr lang="de-DE" sz="1000" dirty="0"/>
              <a:t>   Fachanwalt  für  Arbeitsrecht</a:t>
            </a:r>
          </a:p>
          <a:p>
            <a:r>
              <a:rPr lang="de-DE" sz="1000" dirty="0"/>
              <a:t>                                                                                                                                                                     </a:t>
            </a:r>
            <a:r>
              <a:rPr lang="de-DE" sz="1000" b="1" dirty="0" err="1"/>
              <a:t>dka</a:t>
            </a:r>
            <a:r>
              <a:rPr lang="de-DE" sz="1000" dirty="0"/>
              <a:t>  Rechtsanwälte  Fachanwälte  </a:t>
            </a:r>
            <a:r>
              <a:rPr lang="de-DE" sz="1000" dirty="0" err="1"/>
              <a:t>PGfbB</a:t>
            </a:r>
            <a:endParaRPr lang="en-US" sz="10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458" y="1295767"/>
            <a:ext cx="2033588" cy="169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610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94" y="197699"/>
            <a:ext cx="9578017" cy="923109"/>
          </a:xfrm>
        </p:spPr>
        <p:txBody>
          <a:bodyPr>
            <a:noAutofit/>
          </a:bodyPr>
          <a:lstStyle/>
          <a:p>
            <a:r>
              <a:rPr lang="de-DE" sz="2000" dirty="0">
                <a:solidFill>
                  <a:srgbClr val="FF0000"/>
                </a:solidFill>
              </a:rPr>
              <a:t>       </a:t>
            </a:r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FF0000"/>
                </a:solidFill>
              </a:rPr>
              <a:t>? FORUM  IV 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722811"/>
            <a:ext cx="10112587" cy="531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5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Input 1: Verschiedene Wege  –  „</a:t>
            </a:r>
            <a:r>
              <a:rPr lang="de-D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Formen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“ – der Kommunikation</a:t>
            </a:r>
          </a:p>
          <a:p>
            <a:pPr marL="0" indent="0">
              <a:lnSpc>
                <a:spcPct val="150000"/>
              </a:lnSpc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    Allgemeine gesetzliche Grundlagen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„</a:t>
            </a:r>
            <a:r>
              <a:rPr lang="de-DE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Elektronische Form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de-DE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126a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BGB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      Soll die im Gesetz vorgeschrieben Schriftform durch die „</a:t>
            </a:r>
            <a:r>
              <a:rPr lang="de-DE" sz="1700" i="1" dirty="0">
                <a:latin typeface="Arial" panose="020B0604020202020204" pitchFamily="34" charset="0"/>
                <a:cs typeface="Arial" panose="020B0604020202020204" pitchFamily="34" charset="0"/>
              </a:rPr>
              <a:t>elektronische Form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de-DE" sz="1700" u="sng" dirty="0">
                <a:latin typeface="Arial" panose="020B0604020202020204" pitchFamily="34" charset="0"/>
                <a:cs typeface="Arial" panose="020B0604020202020204" pitchFamily="34" charset="0"/>
              </a:rPr>
              <a:t>ersetzt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werden,                          	muss die Erklärung (auch) den </a:t>
            </a:r>
            <a:r>
              <a:rPr lang="de-DE" sz="1700" u="sng" dirty="0">
                <a:latin typeface="Arial" panose="020B0604020202020204" pitchFamily="34" charset="0"/>
                <a:cs typeface="Arial" panose="020B0604020202020204" pitchFamily="34" charset="0"/>
              </a:rPr>
              <a:t>Namen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des Ausstellers enthalten.</a:t>
            </a:r>
          </a:p>
          <a:p>
            <a:pPr marL="0" indent="0">
              <a:buNone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700" u="sng" dirty="0">
                <a:latin typeface="Arial" panose="020B0604020202020204" pitchFamily="34" charset="0"/>
                <a:cs typeface="Arial" panose="020B0604020202020204" pitchFamily="34" charset="0"/>
              </a:rPr>
              <a:t>Zusätzlich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bedarf es einer sog. „</a:t>
            </a:r>
            <a:r>
              <a:rPr lang="de-DE" sz="1700" i="1" dirty="0">
                <a:latin typeface="Arial" panose="020B0604020202020204" pitchFamily="34" charset="0"/>
                <a:cs typeface="Arial" panose="020B0604020202020204" pitchFamily="34" charset="0"/>
              </a:rPr>
              <a:t>qualifizierten elektronischen Signatur“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“.</a:t>
            </a:r>
          </a:p>
          <a:p>
            <a:pPr marL="0" indent="0" algn="ctr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---------------------------------------------------------------------------------------------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immer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: Zugang  –  Beweis !?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</a:t>
            </a:r>
            <a:r>
              <a:rPr lang="de-DE" sz="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DE" sz="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DE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macht Ihr es ?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6216322"/>
            <a:ext cx="8978458" cy="446761"/>
          </a:xfrm>
        </p:spPr>
        <p:txBody>
          <a:bodyPr/>
          <a:lstStyle/>
          <a:p>
            <a:r>
              <a:rPr lang="de-DE" sz="1050" b="1" dirty="0"/>
              <a:t>Forum  IV</a:t>
            </a:r>
            <a:r>
              <a:rPr lang="de-DE" dirty="0"/>
              <a:t>  -  </a:t>
            </a:r>
            <a:r>
              <a:rPr lang="de-DE" sz="1000" b="1" dirty="0"/>
              <a:t>Personalrat  auf  Distanz  -  unsere  Zukunft  gestalten</a:t>
            </a:r>
            <a:r>
              <a:rPr lang="de-DE" dirty="0"/>
              <a:t>                          </a:t>
            </a:r>
            <a:r>
              <a:rPr lang="de-DE" sz="1200" b="1" dirty="0"/>
              <a:t>©</a:t>
            </a:r>
            <a:r>
              <a:rPr lang="de-DE" dirty="0"/>
              <a:t> </a:t>
            </a:r>
            <a:r>
              <a:rPr lang="de-DE" sz="1000" b="1" dirty="0"/>
              <a:t>Rechtsanwalt Wolfgang</a:t>
            </a:r>
            <a:r>
              <a:rPr lang="de-DE" sz="1000" dirty="0"/>
              <a:t> </a:t>
            </a:r>
            <a:r>
              <a:rPr lang="de-DE" sz="1000" b="1" dirty="0"/>
              <a:t>DANIELS</a:t>
            </a:r>
            <a:r>
              <a:rPr lang="de-DE" sz="1000" dirty="0"/>
              <a:t>   Fachanwalt  für  Arbeitsrecht</a:t>
            </a:r>
          </a:p>
          <a:p>
            <a:r>
              <a:rPr lang="de-DE" sz="1000" dirty="0"/>
              <a:t>                                                                                                                                                                     </a:t>
            </a:r>
            <a:r>
              <a:rPr lang="de-DE" sz="1000" b="1" dirty="0" err="1"/>
              <a:t>dka</a:t>
            </a:r>
            <a:r>
              <a:rPr lang="de-DE" sz="1000" dirty="0"/>
              <a:t>  Rechtsanwälte  Fachanwälte  </a:t>
            </a:r>
            <a:r>
              <a:rPr lang="de-DE" sz="1000" dirty="0" err="1"/>
              <a:t>PGfbB</a:t>
            </a:r>
            <a:endParaRPr lang="en-US" sz="10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77" y="1295767"/>
            <a:ext cx="3513260" cy="185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7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200297"/>
            <a:ext cx="9145935" cy="44413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de-DE" sz="1800" dirty="0">
                <a:solidFill>
                  <a:srgbClr val="FF0000"/>
                </a:solidFill>
              </a:rPr>
              <a:t>	</a:t>
            </a:r>
            <a:r>
              <a:rPr lang="de-DE" sz="1800" b="1" dirty="0" err="1">
                <a:solidFill>
                  <a:srgbClr val="FF0000"/>
                </a:solidFill>
              </a:rPr>
              <a:t>HPR</a:t>
            </a:r>
            <a:r>
              <a:rPr lang="de-DE" sz="1800" b="1" dirty="0"/>
              <a:t>-Konferenz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                 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</a:t>
            </a:r>
            <a:r>
              <a:rPr lang="de-DE" sz="1800" b="1" dirty="0"/>
              <a:t>Welt</a:t>
            </a:r>
            <a:r>
              <a:rPr lang="de-DE" sz="2400" dirty="0"/>
              <a:t> </a:t>
            </a:r>
            <a:r>
              <a:rPr lang="de-DE" sz="2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792480"/>
            <a:ext cx="9764243" cy="52488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Verschiedene  </a:t>
            </a:r>
            <a:r>
              <a:rPr lang="de-DE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konkrete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 gesetzliche Bestimmungen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, z. B.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„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Kündigung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 623 BGB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	„</a:t>
            </a:r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Kündigung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 oder 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„Auflösungsvertrag“                                                                                   	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bedürfen zu ihrer „</a:t>
            </a:r>
            <a:r>
              <a:rPr lang="de-DE" i="1" u="sng" dirty="0">
                <a:latin typeface="Arial" panose="020B0604020202020204" pitchFamily="34" charset="0"/>
                <a:cs typeface="Arial" panose="020B0604020202020204" pitchFamily="34" charset="0"/>
              </a:rPr>
              <a:t>Wirksamkeit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 der „</a:t>
            </a:r>
            <a:r>
              <a:rPr lang="de-DE" i="1" u="sng" dirty="0">
                <a:latin typeface="Arial" panose="020B0604020202020204" pitchFamily="34" charset="0"/>
                <a:cs typeface="Arial" panose="020B0604020202020204" pitchFamily="34" charset="0"/>
              </a:rPr>
              <a:t>Schriftform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“.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„</a:t>
            </a:r>
            <a:r>
              <a:rPr lang="de-D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Befristung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“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 14 Abs. 4 </a:t>
            </a:r>
            <a:r>
              <a:rPr lang="de-DE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TzBfG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Befristung“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eines Arbeitsvertrages bedarf zu ihrer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	</a:t>
            </a:r>
            <a:r>
              <a:rPr lang="de-DE" i="1" u="sng" dirty="0">
                <a:latin typeface="Arial" panose="020B0604020202020204" pitchFamily="34" charset="0"/>
                <a:cs typeface="Arial" panose="020B0604020202020204" pitchFamily="34" charset="0"/>
              </a:rPr>
              <a:t>Wirksamkeit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  der  </a:t>
            </a:r>
            <a:r>
              <a:rPr lang="de-DE" i="1" u="sng" dirty="0">
                <a:latin typeface="Arial" panose="020B0604020202020204" pitchFamily="34" charset="0"/>
                <a:cs typeface="Arial" panose="020B0604020202020204" pitchFamily="34" charset="0"/>
              </a:rPr>
              <a:t>Schriftform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Auszubildende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§ 11 Abs. 1 S. 1, § 16  BBiG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Ausbildende müssen nach Abschluss des Ausbildungsvertrages                                                                                	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den wesentlichen Inhalt des Vertrages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… (mindestens) 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in  </a:t>
            </a:r>
            <a:r>
              <a:rPr lang="de-DE" i="1" u="sng" dirty="0">
                <a:latin typeface="Arial" panose="020B0604020202020204" pitchFamily="34" charset="0"/>
                <a:cs typeface="Arial" panose="020B0604020202020204" pitchFamily="34" charset="0"/>
              </a:rPr>
              <a:t>Textform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  abfassen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“.                                        	Und: „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Ausbildende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 müssen den Auszubildenden… „ein </a:t>
            </a:r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schriftliches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Zeugnis“ 			                                                                                                                      </a:t>
            </a: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ausstellen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8978458" cy="365125"/>
          </a:xfrm>
        </p:spPr>
        <p:txBody>
          <a:bodyPr/>
          <a:lstStyle/>
          <a:p>
            <a:r>
              <a:rPr lang="de-DE" sz="1000" b="1" dirty="0"/>
              <a:t>Forum  IV</a:t>
            </a:r>
            <a:r>
              <a:rPr lang="de-DE" dirty="0"/>
              <a:t>  -  </a:t>
            </a:r>
            <a:r>
              <a:rPr lang="de-DE" b="1" dirty="0"/>
              <a:t>Personalrat  auf  Distanz  -  unsere  Zukunft  gestalten</a:t>
            </a:r>
            <a:r>
              <a:rPr lang="de-DE" dirty="0"/>
              <a:t>                                             </a:t>
            </a:r>
            <a:r>
              <a:rPr lang="de-DE" sz="1100" b="1" dirty="0"/>
              <a:t>©</a:t>
            </a:r>
            <a:r>
              <a:rPr lang="de-DE" dirty="0"/>
              <a:t> </a:t>
            </a:r>
            <a:r>
              <a:rPr lang="de-DE" b="1" dirty="0"/>
              <a:t>Rechtsanwalt Wolfgang</a:t>
            </a:r>
            <a:r>
              <a:rPr lang="de-DE" dirty="0"/>
              <a:t> </a:t>
            </a:r>
            <a:r>
              <a:rPr lang="de-DE" b="1" dirty="0"/>
              <a:t>DANIELS</a:t>
            </a:r>
            <a:r>
              <a:rPr lang="de-DE" dirty="0"/>
              <a:t>   Fachanwalt  für  Arbeitsrecht</a:t>
            </a:r>
          </a:p>
          <a:p>
            <a:r>
              <a:rPr lang="de-DE" dirty="0"/>
              <a:t>                                                                                                                                                                                     </a:t>
            </a:r>
            <a:r>
              <a:rPr lang="de-DE" b="1" dirty="0" err="1"/>
              <a:t>dka</a:t>
            </a:r>
            <a:r>
              <a:rPr lang="de-DE" dirty="0"/>
              <a:t>  Rechtsanwälte  Fachanwälte  </a:t>
            </a:r>
            <a:r>
              <a:rPr lang="de-DE" dirty="0" err="1"/>
              <a:t>PGfbB</a:t>
            </a:r>
            <a:endParaRPr lang="en-US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500" y="1541289"/>
            <a:ext cx="921340" cy="1131721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2493" y="2803691"/>
            <a:ext cx="1388008" cy="1451672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2157" y="3733173"/>
            <a:ext cx="1105054" cy="1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8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200298"/>
            <a:ext cx="9145935" cy="474406"/>
          </a:xfrm>
        </p:spPr>
        <p:txBody>
          <a:bodyPr>
            <a:noAutofit/>
          </a:bodyPr>
          <a:lstStyle/>
          <a:p>
            <a:pPr algn="ctr"/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                        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 </a:t>
            </a:r>
            <a:r>
              <a:rPr lang="de-DE" sz="2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792480"/>
            <a:ext cx="10153424" cy="52488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PersVG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Berlin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schriftlich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z. B.</a:t>
            </a: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Abs. 1, Abs. 2: „</a:t>
            </a:r>
            <a:r>
              <a:rPr lang="de-DE" sz="2600" i="1" dirty="0">
                <a:latin typeface="Arial" panose="020B0604020202020204" pitchFamily="34" charset="0"/>
                <a:cs typeface="Arial" panose="020B0604020202020204" pitchFamily="34" charset="0"/>
              </a:rPr>
              <a:t>schriftlich</a:t>
            </a: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“  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(Weiterbeschäftigungsverlangen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AzuBi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Abs. 1 S. 2, S. 3: 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schriftlich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(DV)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§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Abs. 3 „</a:t>
            </a:r>
            <a:r>
              <a:rPr lang="de-DE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elektronische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 Beschlussfassung möglich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§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79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Abs. 2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S. 3 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schriftliche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Zustimmungsverweigerung</a:t>
            </a: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Abs. 4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schriftlicher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Initiativantrag</a:t>
            </a:r>
          </a:p>
          <a:p>
            <a:pPr marL="0" indent="0">
              <a:buNone/>
            </a:pP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83 Abs. 2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S. 2 (auch) 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schriftliche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 Äußerung vor der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</a:p>
          <a:p>
            <a:pPr marL="0" indent="0">
              <a:buNone/>
            </a:pP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Abs. 3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schriftliches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Sitzungsprotokoll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§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84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Abs. 3 „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schriftliche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“ Antwort der </a:t>
            </a:r>
            <a:r>
              <a:rPr lang="de-DE" sz="2800" dirty="0" err="1">
                <a:latin typeface="Arial" panose="020B0604020202020204" pitchFamily="34" charset="0"/>
                <a:cs typeface="Arial" panose="020B0604020202020204" pitchFamily="34" charset="0"/>
              </a:rPr>
              <a:t>DSt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-L an PR	</a:t>
            </a:r>
            <a:r>
              <a:rPr lang="de-DE" sz="5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21241" y="6305551"/>
            <a:ext cx="8978458" cy="409574"/>
          </a:xfrm>
        </p:spPr>
        <p:txBody>
          <a:bodyPr/>
          <a:lstStyle/>
          <a:p>
            <a:endParaRPr lang="de-DE" sz="1000" b="1" dirty="0"/>
          </a:p>
          <a:p>
            <a:r>
              <a:rPr lang="de-DE" sz="1000" b="1" dirty="0"/>
              <a:t>Forum  IV</a:t>
            </a:r>
            <a:r>
              <a:rPr lang="de-DE" dirty="0"/>
              <a:t>  -  </a:t>
            </a:r>
            <a:r>
              <a:rPr lang="de-DE" b="1" dirty="0"/>
              <a:t>Personalrat  auf  Distanz  -  unsere  Zukunft  gestalten</a:t>
            </a:r>
            <a:r>
              <a:rPr lang="de-DE" dirty="0"/>
              <a:t>                                          </a:t>
            </a:r>
            <a:r>
              <a:rPr lang="de-DE" sz="1100" b="1" dirty="0"/>
              <a:t>©</a:t>
            </a:r>
            <a:r>
              <a:rPr lang="de-DE" dirty="0"/>
              <a:t> </a:t>
            </a:r>
            <a:r>
              <a:rPr lang="de-DE" b="1" dirty="0"/>
              <a:t>Rechtsanwalt Wolfgang</a:t>
            </a:r>
            <a:r>
              <a:rPr lang="de-DE" dirty="0"/>
              <a:t> </a:t>
            </a:r>
            <a:r>
              <a:rPr lang="de-DE" b="1" dirty="0"/>
              <a:t>DANIELS</a:t>
            </a:r>
            <a:r>
              <a:rPr lang="de-DE" dirty="0"/>
              <a:t>   Fachanwalt  für  Arbeitsrecht</a:t>
            </a:r>
          </a:p>
          <a:p>
            <a:r>
              <a:rPr lang="de-DE" dirty="0"/>
              <a:t>                                                                                                                                                                                    </a:t>
            </a:r>
            <a:r>
              <a:rPr lang="de-DE" b="1" dirty="0" err="1"/>
              <a:t>dka</a:t>
            </a:r>
            <a:r>
              <a:rPr lang="de-DE" dirty="0"/>
              <a:t>  Rechtsanwälte  Fachanwälte  </a:t>
            </a:r>
            <a:r>
              <a:rPr lang="de-DE" dirty="0" err="1"/>
              <a:t>PGfbB</a:t>
            </a:r>
            <a:r>
              <a:rPr lang="de-DE" dirty="0"/>
              <a:t> 			</a:t>
            </a:r>
          </a:p>
          <a:p>
            <a:endParaRPr lang="de-DE" sz="1050" b="1" dirty="0"/>
          </a:p>
        </p:txBody>
      </p:sp>
    </p:spTree>
    <p:extLst>
      <p:ext uri="{BB962C8B-B14F-4D97-AF65-F5344CB8AC3E}">
        <p14:creationId xmlns:p14="http://schemas.microsoft.com/office/powerpoint/2010/main" val="1830255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200298"/>
            <a:ext cx="9145935" cy="474406"/>
          </a:xfrm>
        </p:spPr>
        <p:txBody>
          <a:bodyPr>
            <a:noAutofit/>
          </a:bodyPr>
          <a:lstStyle/>
          <a:p>
            <a:pPr algn="ctr"/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                        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 </a:t>
            </a:r>
            <a:r>
              <a:rPr lang="de-DE" sz="2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792480"/>
            <a:ext cx="10153424" cy="52488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de-DE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3900" b="1" dirty="0" err="1">
                <a:latin typeface="Arial" panose="020B0604020202020204" pitchFamily="34" charset="0"/>
                <a:cs typeface="Arial" panose="020B0604020202020204" pitchFamily="34" charset="0"/>
              </a:rPr>
              <a:t>PersVG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3500" b="1" dirty="0">
                <a:latin typeface="Arial" panose="020B0604020202020204" pitchFamily="34" charset="0"/>
                <a:cs typeface="Arial" panose="020B0604020202020204" pitchFamily="34" charset="0"/>
              </a:rPr>
              <a:t>Berlin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: 	</a:t>
            </a:r>
            <a:r>
              <a:rPr lang="de-DE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im Gesetz keine Festlegung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, z. B.</a:t>
            </a:r>
            <a:endParaRPr lang="de-DE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2 S. 3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Ladung + </a:t>
            </a:r>
            <a:r>
              <a:rPr lang="de-DE" sz="30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2 S. 2, S. 3 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3000" dirty="0" err="1">
                <a:latin typeface="Arial" panose="020B0604020202020204" pitchFamily="34" charset="0"/>
                <a:cs typeface="Arial" panose="020B0604020202020204" pitchFamily="34" charset="0"/>
              </a:rPr>
              <a:t>ViKo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3000" dirty="0" err="1">
                <a:latin typeface="Arial" panose="020B0604020202020204" pitchFamily="34" charset="0"/>
                <a:cs typeface="Arial" panose="020B0604020202020204" pitchFamily="34" charset="0"/>
              </a:rPr>
              <a:t>TelKo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/hybrid: Frist für Widerspruch stimmberechtigter 	                                                                                                           Anwesender                                                         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3 S. 2: Antrag auf Sitzung mit konkretem TOP                    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3: nach Beschluss für elektronische Beschlussfassung: (Frist für) 	   		                                                                                                           Widerspruch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2 S. 1, 2. </a:t>
            </a:r>
            <a:r>
              <a:rPr lang="de-DE" sz="3000" dirty="0" err="1">
                <a:latin typeface="Arial" panose="020B0604020202020204" pitchFamily="34" charset="0"/>
                <a:cs typeface="Arial" panose="020B0604020202020204" pitchFamily="34" charset="0"/>
              </a:rPr>
              <a:t>HlbS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.: Zustimmung zu gemeinsamem Beschluss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1 S. 1, Abs. 3: Aussetzung auf Antrag                                  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Protokoll (Wortlaut, Mehrheit, Unterschrift, Anwesenheitsliste)   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Geschäftsordnung                                                                                                                               §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 73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2: „</a:t>
            </a:r>
            <a:r>
              <a:rPr lang="de-DE" sz="3000" i="1" dirty="0">
                <a:latin typeface="Arial" panose="020B0604020202020204" pitchFamily="34" charset="0"/>
                <a:cs typeface="Arial" panose="020B0604020202020204" pitchFamily="34" charset="0"/>
              </a:rPr>
              <a:t>erforderliche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“ Unterlagen, „</a:t>
            </a:r>
            <a:r>
              <a:rPr lang="de-DE" sz="3000" i="1" dirty="0">
                <a:latin typeface="Arial" panose="020B0604020202020204" pitchFamily="34" charset="0"/>
                <a:cs typeface="Arial" panose="020B0604020202020204" pitchFamily="34" charset="0"/>
              </a:rPr>
              <a:t>zur Verfügung stellen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“                                                   §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 79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2 S. 1 Info und Antrag der </a:t>
            </a:r>
            <a:r>
              <a:rPr lang="de-DE" sz="3000" dirty="0" err="1">
                <a:latin typeface="Arial" panose="020B0604020202020204" pitchFamily="34" charset="0"/>
                <a:cs typeface="Arial" panose="020B0604020202020204" pitchFamily="34" charset="0"/>
              </a:rPr>
              <a:t>DSt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-L auf Zustimmung                                                        §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Abs. 3 ESt kann </a:t>
            </a:r>
            <a:r>
              <a:rPr lang="de-DE" sz="3000" dirty="0" err="1">
                <a:latin typeface="Arial" panose="020B0604020202020204" pitchFamily="34" charset="0"/>
                <a:cs typeface="Arial" panose="020B0604020202020204" pitchFamily="34" charset="0"/>
              </a:rPr>
              <a:t>ViKo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durchführen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21241" y="6305551"/>
            <a:ext cx="8978458" cy="409574"/>
          </a:xfrm>
        </p:spPr>
        <p:txBody>
          <a:bodyPr/>
          <a:lstStyle/>
          <a:p>
            <a:endParaRPr lang="de-DE" sz="1000" b="1" dirty="0"/>
          </a:p>
          <a:p>
            <a:r>
              <a:rPr lang="de-DE" sz="1000" b="1" dirty="0"/>
              <a:t>Forum  IV</a:t>
            </a:r>
            <a:r>
              <a:rPr lang="de-DE" dirty="0"/>
              <a:t>  -  </a:t>
            </a:r>
            <a:r>
              <a:rPr lang="de-DE" b="1" dirty="0"/>
              <a:t>Personalrat  auf  Distanz  -  unsere  Zukunft  gestalten</a:t>
            </a:r>
            <a:r>
              <a:rPr lang="de-DE" dirty="0"/>
              <a:t>                                          </a:t>
            </a:r>
            <a:r>
              <a:rPr lang="de-DE" sz="1100" b="1" dirty="0"/>
              <a:t>©</a:t>
            </a:r>
            <a:r>
              <a:rPr lang="de-DE" dirty="0"/>
              <a:t> </a:t>
            </a:r>
            <a:r>
              <a:rPr lang="de-DE" b="1" dirty="0"/>
              <a:t>Rechtsanwalt Wolfgang</a:t>
            </a:r>
            <a:r>
              <a:rPr lang="de-DE" dirty="0"/>
              <a:t> </a:t>
            </a:r>
            <a:r>
              <a:rPr lang="de-DE" b="1" dirty="0"/>
              <a:t>DANIELS</a:t>
            </a:r>
            <a:r>
              <a:rPr lang="de-DE" dirty="0"/>
              <a:t>   Fachanwalt  für  Arbeitsrecht</a:t>
            </a:r>
          </a:p>
          <a:p>
            <a:r>
              <a:rPr lang="de-DE" dirty="0"/>
              <a:t>                                                                                                                                                                                    </a:t>
            </a:r>
            <a:r>
              <a:rPr lang="de-DE" b="1" dirty="0" err="1"/>
              <a:t>dka</a:t>
            </a:r>
            <a:r>
              <a:rPr lang="de-DE" dirty="0"/>
              <a:t>  Rechtsanwälte  Fachanwälte  </a:t>
            </a:r>
            <a:r>
              <a:rPr lang="de-DE" dirty="0" err="1"/>
              <a:t>PGfbB</a:t>
            </a:r>
            <a:r>
              <a:rPr lang="de-DE" dirty="0"/>
              <a:t> 			</a:t>
            </a:r>
          </a:p>
          <a:p>
            <a:endParaRPr lang="de-DE" sz="1050" b="1" dirty="0"/>
          </a:p>
        </p:txBody>
      </p:sp>
    </p:spTree>
    <p:extLst>
      <p:ext uri="{BB962C8B-B14F-4D97-AF65-F5344CB8AC3E}">
        <p14:creationId xmlns:p14="http://schemas.microsoft.com/office/powerpoint/2010/main" val="771528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200298"/>
            <a:ext cx="9145935" cy="474406"/>
          </a:xfrm>
        </p:spPr>
        <p:txBody>
          <a:bodyPr>
            <a:noAutofit/>
          </a:bodyPr>
          <a:lstStyle/>
          <a:p>
            <a:pPr algn="ctr"/>
            <a:r>
              <a:rPr lang="de-DE" sz="1800" dirty="0" err="1">
                <a:solidFill>
                  <a:srgbClr val="FF0000"/>
                </a:solidFill>
              </a:rPr>
              <a:t>HPR</a:t>
            </a:r>
            <a:r>
              <a:rPr lang="de-DE" sz="1800" dirty="0"/>
              <a:t>-Konferenz </a:t>
            </a:r>
            <a:r>
              <a:rPr lang="de-DE" sz="1800" dirty="0">
                <a:solidFill>
                  <a:srgbClr val="FF0000"/>
                </a:solidFill>
              </a:rPr>
              <a:t>2026</a:t>
            </a:r>
            <a:r>
              <a:rPr lang="de-DE" sz="1800" dirty="0"/>
              <a:t>:                          </a:t>
            </a:r>
            <a:r>
              <a:rPr lang="de-DE" sz="1800" b="1" dirty="0">
                <a:solidFill>
                  <a:srgbClr val="0070C0"/>
                </a:solidFill>
              </a:rPr>
              <a:t>Arbeiten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70C0"/>
                </a:solidFill>
              </a:rPr>
              <a:t>im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0070C0"/>
                </a:solidFill>
              </a:rPr>
              <a:t>Wandel</a:t>
            </a:r>
            <a:r>
              <a:rPr lang="de-DE" sz="1800" dirty="0"/>
              <a:t> – </a:t>
            </a:r>
            <a:r>
              <a:rPr lang="de-DE" sz="1800" b="1" dirty="0">
                <a:solidFill>
                  <a:srgbClr val="FF0000"/>
                </a:solidFill>
              </a:rPr>
              <a:t>schöne</a:t>
            </a:r>
            <a:r>
              <a:rPr lang="de-DE" sz="1800" dirty="0"/>
              <a:t> </a:t>
            </a:r>
            <a:r>
              <a:rPr lang="de-DE" sz="1800" b="1" dirty="0">
                <a:solidFill>
                  <a:srgbClr val="FF0000"/>
                </a:solidFill>
              </a:rPr>
              <a:t>neue</a:t>
            </a:r>
            <a:r>
              <a:rPr lang="de-DE" sz="1800" dirty="0"/>
              <a:t> Welt </a:t>
            </a:r>
            <a:r>
              <a:rPr lang="de-DE" sz="2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3" y="568171"/>
            <a:ext cx="10286589" cy="55909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Input 2: Beteiligungsrechte bei Digitalisierung</a:t>
            </a:r>
          </a:p>
          <a:p>
            <a:pPr marL="0" indent="0">
              <a:buNone/>
            </a:pP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Mitbestimmung</a:t>
            </a:r>
          </a:p>
          <a:p>
            <a:pPr marL="0" indent="0">
              <a:buNone/>
            </a:pPr>
            <a:endParaRPr lang="de-DE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   § 85 Abs. 1 S. 1	Nr. 13/</a:t>
            </a:r>
            <a:r>
              <a:rPr lang="de-DE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13a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 „</a:t>
            </a:r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technische  Einrichtungen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“ jeder Art                               				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12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	Arbeitsplatzgestaltung                                                    				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  6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	Ordnung in der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DSt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/Verhalten der Beschäftigten           				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  1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	tägliche Arbeitszeit/Pausen + wöchentliche  	    	 																		            Verteilung             				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  7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	Arbeits- und Gesundheitsschutz                                                                                     	                                                                                                                                                              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Abs. 2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  1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	Allgemeine Fragen der Fortbildung                                                         						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  3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	Durchführung der Fortbildung						       	                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Nr. 8 – Nr. 10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 - automatisierte Verarbeitung                                    													     personenbezogener Daten                                                             						          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Einführung/Änderung/Ausweitung                                                                                  								   -  neuer Arbeitsmethoden i. R. d.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I+K-Technik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								   -  betrieblicher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I+K-Netze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77333" y="6159139"/>
            <a:ext cx="8978458" cy="45719"/>
          </a:xfrm>
        </p:spPr>
        <p:txBody>
          <a:bodyPr/>
          <a:lstStyle/>
          <a:p>
            <a:pPr algn="ctr"/>
            <a:r>
              <a:rPr lang="de-DE" dirty="0"/>
              <a:t>			</a:t>
            </a:r>
          </a:p>
          <a:p>
            <a:endParaRPr lang="de-DE" sz="1100" b="1" dirty="0"/>
          </a:p>
          <a:p>
            <a:endParaRPr lang="de-DE" sz="1100" b="1" dirty="0"/>
          </a:p>
          <a:p>
            <a:endParaRPr lang="de-DE" sz="1100" b="1" dirty="0"/>
          </a:p>
          <a:p>
            <a:endParaRPr lang="de-DE" sz="1100" b="1" dirty="0"/>
          </a:p>
          <a:p>
            <a:endParaRPr lang="de-DE" sz="1100" b="1" dirty="0"/>
          </a:p>
          <a:p>
            <a:r>
              <a:rPr lang="de-DE" sz="1100" b="1" dirty="0"/>
              <a:t>Forum  IV</a:t>
            </a:r>
            <a:r>
              <a:rPr lang="de-DE" sz="1050" dirty="0"/>
              <a:t>  -  </a:t>
            </a:r>
            <a:r>
              <a:rPr lang="de-DE" sz="1050" b="1" dirty="0"/>
              <a:t>Personalrat  auf  Distanz  -  unsere  Zukunft  gestalten</a:t>
            </a:r>
            <a:r>
              <a:rPr lang="de-DE" sz="1050" dirty="0"/>
              <a:t>     </a:t>
            </a:r>
            <a:r>
              <a:rPr lang="de-DE" sz="1400" b="1" dirty="0"/>
              <a:t>©</a:t>
            </a:r>
            <a:r>
              <a:rPr lang="de-DE" sz="1050" dirty="0"/>
              <a:t> </a:t>
            </a:r>
            <a:r>
              <a:rPr lang="de-DE" sz="1050" b="1" dirty="0"/>
              <a:t>Rechtsanwalt Wolfgang</a:t>
            </a:r>
            <a:r>
              <a:rPr lang="de-DE" sz="1050" dirty="0"/>
              <a:t> </a:t>
            </a:r>
            <a:r>
              <a:rPr lang="de-DE" sz="1050" b="1" dirty="0"/>
              <a:t>DANIELS</a:t>
            </a:r>
            <a:r>
              <a:rPr lang="de-DE" sz="1050" dirty="0"/>
              <a:t>   Fachanwalt  für  Arbeitsrecht</a:t>
            </a:r>
          </a:p>
          <a:p>
            <a:r>
              <a:rPr lang="de-DE" sz="1050" dirty="0"/>
              <a:t>                                                                                                                                                </a:t>
            </a:r>
            <a:r>
              <a:rPr lang="de-DE" sz="1050" b="1" dirty="0" err="1"/>
              <a:t>dka</a:t>
            </a:r>
            <a:r>
              <a:rPr lang="de-DE" sz="1050" dirty="0"/>
              <a:t>  Rechtsanwälte  Fachanwälte  </a:t>
            </a:r>
            <a:r>
              <a:rPr lang="de-DE" sz="1050" dirty="0" err="1"/>
              <a:t>PGfbB</a:t>
            </a:r>
            <a:endParaRPr lang="de-DE" sz="1050" b="1" dirty="0"/>
          </a:p>
        </p:txBody>
      </p:sp>
    </p:spTree>
    <p:extLst>
      <p:ext uri="{BB962C8B-B14F-4D97-AF65-F5344CB8AC3E}">
        <p14:creationId xmlns:p14="http://schemas.microsoft.com/office/powerpoint/2010/main" val="18009674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1669</Words>
  <Application>Microsoft Office PowerPoint</Application>
  <PresentationFormat>Breitbild</PresentationFormat>
  <Paragraphs>154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Facette</vt:lpstr>
      <vt:lpstr>          HPR - Konferenz  2026   Arbeiten  im  Wandel –                              schöne  neue Welt ?</vt:lpstr>
      <vt:lpstr>     HPR-Konferenz 2026: Arbeiten im Wandel – schöne neue Welt ? FORUM  IV  </vt:lpstr>
      <vt:lpstr>       HPR-Konferenz 2026: Arbeiten im Wandel – schöne neue Welt ? FORUM  IV  </vt:lpstr>
      <vt:lpstr>       HPR-Konferenz 2026: Arbeiten im Wandel – schöne neue Welt ? FORUM  IV  </vt:lpstr>
      <vt:lpstr>       HPR-Konferenz 2026: Arbeiten im Wandel – schöne neue Welt ? FORUM  IV  </vt:lpstr>
      <vt:lpstr> HPR-Konferenz 2026                  Arbeiten im Wandel – schöne neue Welt ?</vt:lpstr>
      <vt:lpstr>HPR-Konferenz 2026:                          Arbeiten im Wandel – schöne neue Welt ?</vt:lpstr>
      <vt:lpstr>HPR-Konferenz 2026:                          Arbeiten im Wandel – schöne neue Welt ?</vt:lpstr>
      <vt:lpstr>HPR-Konferenz 2026:                          Arbeiten im Wandel – schöne neue Welt ?</vt:lpstr>
      <vt:lpstr>HPR-Konferenz 2026:                          Arbeiten im Wandel – schöne neue Welt ?</vt:lpstr>
      <vt:lpstr>HPR-Konferenz 2026:                          Arbeiten im Wandel – schöne neue Welt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Daniels</dc:creator>
  <cp:lastModifiedBy>Herzberg, Bettina</cp:lastModifiedBy>
  <cp:revision>142</cp:revision>
  <cp:lastPrinted>2026-06-10T09:15:31Z</cp:lastPrinted>
  <dcterms:created xsi:type="dcterms:W3CDTF">2026-03-17T17:27:54Z</dcterms:created>
  <dcterms:modified xsi:type="dcterms:W3CDTF">2026-06-17T10:57:06Z</dcterms:modified>
</cp:coreProperties>
</file>