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4" r:id="rId2"/>
  </p:sldMasterIdLst>
  <p:notesMasterIdLst>
    <p:notesMasterId r:id="rId86"/>
  </p:notesMasterIdLst>
  <p:handoutMasterIdLst>
    <p:handoutMasterId r:id="rId87"/>
  </p:handoutMasterIdLst>
  <p:sldIdLst>
    <p:sldId id="310" r:id="rId3"/>
    <p:sldId id="313" r:id="rId4"/>
    <p:sldId id="315" r:id="rId5"/>
    <p:sldId id="316" r:id="rId6"/>
    <p:sldId id="317" r:id="rId7"/>
    <p:sldId id="318" r:id="rId8"/>
    <p:sldId id="319" r:id="rId9"/>
    <p:sldId id="272" r:id="rId10"/>
    <p:sldId id="278" r:id="rId11"/>
    <p:sldId id="279" r:id="rId12"/>
    <p:sldId id="280" r:id="rId13"/>
    <p:sldId id="281" r:id="rId14"/>
    <p:sldId id="284" r:id="rId15"/>
    <p:sldId id="283" r:id="rId16"/>
    <p:sldId id="282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3" r:id="rId25"/>
    <p:sldId id="294" r:id="rId26"/>
    <p:sldId id="295" r:id="rId27"/>
    <p:sldId id="296" r:id="rId28"/>
    <p:sldId id="297" r:id="rId29"/>
    <p:sldId id="298" r:id="rId30"/>
    <p:sldId id="300" r:id="rId31"/>
    <p:sldId id="302" r:id="rId32"/>
    <p:sldId id="304" r:id="rId33"/>
    <p:sldId id="305" r:id="rId34"/>
    <p:sldId id="306" r:id="rId35"/>
    <p:sldId id="307" r:id="rId36"/>
    <p:sldId id="308" r:id="rId37"/>
    <p:sldId id="309" r:id="rId38"/>
    <p:sldId id="337" r:id="rId39"/>
    <p:sldId id="311" r:id="rId40"/>
    <p:sldId id="312" r:id="rId41"/>
    <p:sldId id="338" r:id="rId42"/>
    <p:sldId id="339" r:id="rId43"/>
    <p:sldId id="340" r:id="rId44"/>
    <p:sldId id="341" r:id="rId45"/>
    <p:sldId id="342" r:id="rId46"/>
    <p:sldId id="343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  <p:sldId id="332" r:id="rId60"/>
    <p:sldId id="333" r:id="rId61"/>
    <p:sldId id="334" r:id="rId62"/>
    <p:sldId id="335" r:id="rId63"/>
    <p:sldId id="336" r:id="rId64"/>
    <p:sldId id="344" r:id="rId65"/>
    <p:sldId id="345" r:id="rId66"/>
    <p:sldId id="346" r:id="rId67"/>
    <p:sldId id="347" r:id="rId68"/>
    <p:sldId id="348" r:id="rId69"/>
    <p:sldId id="349" r:id="rId70"/>
    <p:sldId id="350" r:id="rId71"/>
    <p:sldId id="351" r:id="rId72"/>
    <p:sldId id="352" r:id="rId73"/>
    <p:sldId id="353" r:id="rId74"/>
    <p:sldId id="354" r:id="rId75"/>
    <p:sldId id="355" r:id="rId76"/>
    <p:sldId id="356" r:id="rId77"/>
    <p:sldId id="357" r:id="rId78"/>
    <p:sldId id="358" r:id="rId79"/>
    <p:sldId id="359" r:id="rId80"/>
    <p:sldId id="360" r:id="rId81"/>
    <p:sldId id="361" r:id="rId82"/>
    <p:sldId id="362" r:id="rId83"/>
    <p:sldId id="363" r:id="rId84"/>
    <p:sldId id="364" r:id="rId85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75C00B78-762B-4195-9E8C-D19321CFA45A}">
          <p14:sldIdLst>
            <p14:sldId id="310"/>
            <p14:sldId id="313"/>
            <p14:sldId id="315"/>
            <p14:sldId id="316"/>
            <p14:sldId id="317"/>
            <p14:sldId id="318"/>
            <p14:sldId id="319"/>
            <p14:sldId id="272"/>
            <p14:sldId id="278"/>
            <p14:sldId id="279"/>
            <p14:sldId id="280"/>
            <p14:sldId id="281"/>
            <p14:sldId id="284"/>
            <p14:sldId id="283"/>
            <p14:sldId id="282"/>
            <p14:sldId id="285"/>
            <p14:sldId id="286"/>
            <p14:sldId id="287"/>
            <p14:sldId id="288"/>
            <p14:sldId id="289"/>
            <p14:sldId id="290"/>
            <p14:sldId id="291"/>
            <p14:sldId id="293"/>
            <p14:sldId id="294"/>
            <p14:sldId id="295"/>
            <p14:sldId id="296"/>
            <p14:sldId id="297"/>
            <p14:sldId id="298"/>
            <p14:sldId id="300"/>
            <p14:sldId id="302"/>
            <p14:sldId id="304"/>
            <p14:sldId id="305"/>
            <p14:sldId id="306"/>
            <p14:sldId id="307"/>
            <p14:sldId id="308"/>
            <p14:sldId id="309"/>
            <p14:sldId id="337"/>
            <p14:sldId id="311"/>
            <p14:sldId id="312"/>
            <p14:sldId id="338"/>
            <p14:sldId id="339"/>
            <p14:sldId id="340"/>
            <p14:sldId id="341"/>
            <p14:sldId id="342"/>
            <p14:sldId id="343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 snapToGrid="0">
      <p:cViewPr varScale="1">
        <p:scale>
          <a:sx n="99" d="100"/>
          <a:sy n="99" d="100"/>
        </p:scale>
        <p:origin x="25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9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19E5E-0860-4D95-8441-253EEBF1B895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513AF-7120-4428-BD10-C3EB027330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1738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D06AF-7B27-4463-938B-CED29D70C721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17B36-2D24-4439-B617-4F78F5371E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7619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57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067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585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055688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058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2459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168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5997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888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479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183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847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3161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7218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8600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9333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73229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3644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912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17327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6948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1815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39840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74823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7835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22624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2825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4030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72245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3276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09127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51356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2690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80639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91492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9514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7B36-2D24-4439-B617-4F78F5371EB2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32179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5422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055688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0717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055688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3866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0281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5935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055688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7229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2759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854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6830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6186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3190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0007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2661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4532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56876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800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1450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53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84325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13208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78266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33092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015239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01738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49873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055688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95140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67831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49506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31044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86315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63917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764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51033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05502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70886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62520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20906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402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71837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61333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055688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61234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84109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72026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76618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07151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664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57818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55169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22375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17B36-2D24-4439-B617-4F78F5371EB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446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FE52E-AB46-4EA6-9836-878B74B8BCEB}" type="datetime1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734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Der Präsident des Landgerichts Berlin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6350"/>
            <a:ext cx="1086682" cy="365125"/>
          </a:xfrm>
          <a:prstGeom prst="rect">
            <a:avLst/>
          </a:prstGeom>
        </p:spPr>
      </p:pic>
      <p:cxnSp>
        <p:nvCxnSpPr>
          <p:cNvPr id="11" name="Gerader Verbinder 10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72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4D6E1C-168A-4299-BD19-9798FE9D2529}" type="datetime1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8619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78F77B-2CA9-4B63-B595-2046E48A3D90}" type="datetime1">
              <a:rPr lang="de-DE" smtClean="0"/>
              <a:t>22.09.2022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GwG-Seminar für Notare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51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E545D2-187E-484F-A7F3-A235AAE6C92A}" type="datetime1">
              <a:rPr lang="de-DE" smtClean="0"/>
              <a:t>22.09.2022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GwG-Seminar für Notare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343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9B536D-D6E3-494F-94EF-B24039427127}" type="datetime1">
              <a:rPr lang="de-DE" smtClean="0"/>
              <a:t>22.09.2022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GwG-Seminar für Notare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706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493E2F-3D17-40C4-870A-920ED19E11A0}" type="datetime1">
              <a:rPr lang="de-DE" smtClean="0"/>
              <a:t>22.09.2022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GwG-Seminar für Notare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411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B2301BE-3C6F-445A-90AD-65D2FF693D52}" type="datetime1">
              <a:rPr lang="de-DE" smtClean="0"/>
              <a:t>22.09.2022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GwG-Seminar für Notare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50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05723A-90E7-48B7-B12C-263419C6B8B5}" type="datetime1">
              <a:rPr lang="de-DE" smtClean="0"/>
              <a:t>22.09.2022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GwG-Seminar für Notare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666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1AD62-3B51-4011-A21C-6A1F9DAF271D}" type="datetime1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GwG-Seminar für Notare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362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8F4A34-9C31-4FEB-A0F4-40FC673DDB65}" type="datetime1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GwG-Seminar für Notare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258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FE52E-AB46-4EA6-9836-878B74B8BCEB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2009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Der Präsident des Landgerichts Berlin</a:t>
            </a:r>
          </a:p>
          <a:p>
            <a:r>
              <a:rPr lang="de-DE" dirty="0" smtClean="0"/>
              <a:t>20./21./22.09.2022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6350"/>
            <a:ext cx="1086682" cy="365125"/>
          </a:xfrm>
          <a:prstGeom prst="rect">
            <a:avLst/>
          </a:prstGeom>
        </p:spPr>
      </p:pic>
      <p:cxnSp>
        <p:nvCxnSpPr>
          <p:cNvPr id="11" name="Gerader Verbinder 10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9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smtClean="0"/>
              <a:t>Der Präsident des Landgerichts Berlin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3534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4D6E1C-168A-4299-BD19-9798FE9D2529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4208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78F77B-2CA9-4B63-B595-2046E48A3D90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3174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E545D2-187E-484F-A7F3-A235AAE6C92A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053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9B536D-D6E3-494F-94EF-B24039427127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5776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493E2F-3D17-40C4-870A-920ED19E11A0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0121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B2301BE-3C6F-445A-90AD-65D2FF693D52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2068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05723A-90E7-48B7-B12C-263419C6B8B5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3857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1AD62-3B51-4011-A21C-6A1F9DAF271D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7992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8F4A34-9C31-4FEB-A0F4-40FC673DDB65}" type="datetime1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GwG-Seminar für Notare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4744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Der Präsident des Landgerichts Berlin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77D05-EFA3-4499-B8D3-40D68F2991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30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Der Präsident des Landgerichts Berlin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77D05-EFA3-4499-B8D3-40D68F299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927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ilisense.com/en_U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ternehmensregister.de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orthdata.de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nanz-sanktionsliste.de/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Fortbildungsveranstaltung zum Thema Geldwäschegesetz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de-DE" sz="4000" b="1" dirty="0" smtClean="0"/>
          </a:p>
          <a:p>
            <a:pPr marL="0" indent="0" algn="ctr">
              <a:buNone/>
            </a:pPr>
            <a:endParaRPr lang="de-DE" sz="4000" b="1" dirty="0"/>
          </a:p>
          <a:p>
            <a:pPr marL="0" indent="0" algn="ctr">
              <a:buNone/>
            </a:pPr>
            <a:r>
              <a:rPr lang="de-DE" sz="4000" b="1" dirty="0" smtClean="0"/>
              <a:t>GwG </a:t>
            </a:r>
            <a:r>
              <a:rPr lang="de-DE" sz="4000" b="1" dirty="0"/>
              <a:t>– die gesetzeskonforme Umsetzung der Pflichten im Notariat </a:t>
            </a:r>
            <a:endParaRPr lang="de-DE" sz="4000" b="1" dirty="0" smtClean="0"/>
          </a:p>
          <a:p>
            <a:pPr marL="0" indent="0" algn="ctr">
              <a:buNone/>
            </a:pPr>
            <a:r>
              <a:rPr lang="de-DE" sz="2000" dirty="0" smtClean="0"/>
              <a:t>Sabine Bünning, Marika Thegemey, Victoria Waskow, Matthias Baumgärtner</a:t>
            </a:r>
            <a:endParaRPr lang="de-DE" sz="20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20./21./22.09.2022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69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GwG – die gesetzeskonforme Umsetzung der Pflichten im Notariat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Risikomanagement </a:t>
            </a:r>
            <a:r>
              <a:rPr lang="de-DE" dirty="0"/>
              <a:t>– allgemeine </a:t>
            </a:r>
            <a:r>
              <a:rPr lang="de-DE" dirty="0" smtClean="0"/>
              <a:t>Vorgaben 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Konkrete Risikobewertung eines Vorgangs und </a:t>
            </a:r>
            <a:r>
              <a:rPr lang="de-DE" dirty="0" smtClean="0"/>
              <a:t>Sorgfaltspflichten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Identifizierung Vertragspartner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Identifizierung </a:t>
            </a:r>
            <a:r>
              <a:rPr lang="de-DE" smtClean="0"/>
              <a:t>wirtschaftlich Berechtigter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GwGMeldV-Immobilien</a:t>
            </a:r>
          </a:p>
          <a:p>
            <a:pPr marL="0" indent="0">
              <a:buNone/>
            </a:pPr>
            <a:r>
              <a:rPr lang="de-DE" dirty="0" smtClean="0"/>
              <a:t>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01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400" b="1" dirty="0"/>
              <a:t>1</a:t>
            </a:r>
            <a:r>
              <a:rPr lang="de-DE" sz="4400" b="1" dirty="0" smtClean="0"/>
              <a:t>. Risikomanagement </a:t>
            </a:r>
            <a:r>
              <a:rPr lang="de-DE" b="1" dirty="0" smtClean="0"/>
              <a:t>-</a:t>
            </a:r>
            <a:r>
              <a:rPr lang="de-DE" sz="4400" b="1" dirty="0" smtClean="0"/>
              <a:t> allgemeine Vorgaben </a:t>
            </a:r>
            <a:endParaRPr lang="de-DE" sz="4400" b="1" dirty="0"/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Allgemeine Risikoanalyse</a:t>
            </a:r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Interne Sicherungsmaßnahmen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 smtClean="0"/>
              <a:t>Dokumentation - Generalakte</a:t>
            </a:r>
          </a:p>
          <a:p>
            <a:pPr algn="just"/>
            <a:endParaRPr lang="de-DE" sz="3600" dirty="0" smtClean="0"/>
          </a:p>
          <a:p>
            <a:pPr algn="just"/>
            <a:endParaRPr lang="de-DE" sz="36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94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Allgemeine Risikoanalyse (§ </a:t>
            </a:r>
            <a:r>
              <a:rPr lang="de-DE" dirty="0"/>
              <a:t>5 GwG) </a:t>
            </a:r>
            <a:br>
              <a:rPr lang="de-DE" dirty="0"/>
            </a:br>
            <a:endParaRPr lang="de-DE" sz="4400" b="1" dirty="0"/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Sinn und Zweck: </a:t>
            </a:r>
            <a:r>
              <a:rPr lang="de-DE" dirty="0" err="1" smtClean="0"/>
              <a:t>Notar:innen</a:t>
            </a:r>
            <a:r>
              <a:rPr lang="de-DE" dirty="0" smtClean="0"/>
              <a:t> sollen wesentliche Geldwäscherisiken erkennen, denen sie ausgesetzt sind, um entsprechende Vorkehrungen zu treffen</a:t>
            </a:r>
          </a:p>
          <a:p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jede Notarin/jeder </a:t>
            </a:r>
            <a:r>
              <a:rPr lang="de-DE" dirty="0"/>
              <a:t>Notar </a:t>
            </a:r>
            <a:r>
              <a:rPr lang="de-DE" dirty="0" smtClean="0"/>
              <a:t>persönlich </a:t>
            </a:r>
          </a:p>
          <a:p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Vordruck der BNotK (Anlage zu den AuA) kann verwendet werden</a:t>
            </a:r>
            <a:endParaRPr lang="de-DE" dirty="0"/>
          </a:p>
          <a:p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regelmäßige Überprüfung: einmal </a:t>
            </a:r>
            <a:r>
              <a:rPr lang="de-DE" dirty="0"/>
              <a:t>jährlich neu </a:t>
            </a:r>
            <a:r>
              <a:rPr lang="de-DE" dirty="0" smtClean="0"/>
              <a:t>bzw. Prüfvermerk</a:t>
            </a:r>
            <a:endParaRPr lang="de-DE" dirty="0"/>
          </a:p>
          <a:p>
            <a:pPr marL="0" indent="0" algn="just">
              <a:buNone/>
            </a:pP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16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000" dirty="0" smtClean="0"/>
              <a:t>Interne </a:t>
            </a:r>
            <a:r>
              <a:rPr lang="de-DE" sz="4000" dirty="0"/>
              <a:t>Sicherungsmaßnahmen (§ 6 GwG)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19111"/>
            <a:ext cx="10515600" cy="425785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de-DE" dirty="0"/>
              <a:t>Sinn und Zweck: </a:t>
            </a:r>
            <a:r>
              <a:rPr lang="de-DE" dirty="0" smtClean="0"/>
              <a:t>Schaffung </a:t>
            </a:r>
            <a:r>
              <a:rPr lang="de-DE" dirty="0"/>
              <a:t>von </a:t>
            </a:r>
            <a:r>
              <a:rPr lang="de-DE" dirty="0" smtClean="0"/>
              <a:t>Maßnahmen entsprechend </a:t>
            </a:r>
            <a:r>
              <a:rPr lang="de-DE" dirty="0"/>
              <a:t>der allgemeinen Risikoanalyse, die in die Arbeitsabläufe einfließen, um Risiken abzuschwächen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wichtige </a:t>
            </a:r>
            <a:r>
              <a:rPr lang="de-DE" dirty="0"/>
              <a:t>Sicherungsmaßnahmen</a:t>
            </a:r>
            <a:r>
              <a:rPr lang="de-DE" dirty="0" smtClean="0"/>
              <a:t>:</a:t>
            </a:r>
          </a:p>
          <a:p>
            <a:r>
              <a:rPr lang="de-DE" sz="2400" dirty="0" smtClean="0"/>
              <a:t>erstmalige </a:t>
            </a:r>
            <a:r>
              <a:rPr lang="de-DE" sz="2400" dirty="0"/>
              <a:t>und laufende Schulung der </a:t>
            </a:r>
            <a:r>
              <a:rPr lang="de-DE" sz="2400" dirty="0" err="1" smtClean="0"/>
              <a:t>Mitarbeiter:innen</a:t>
            </a:r>
            <a:endParaRPr lang="de-DE" sz="2400" dirty="0" smtClean="0"/>
          </a:p>
          <a:p>
            <a:pPr algn="just"/>
            <a:r>
              <a:rPr lang="de-DE" sz="2400" dirty="0" smtClean="0"/>
              <a:t>anonymes </a:t>
            </a:r>
            <a:r>
              <a:rPr lang="de-DE" sz="2400" dirty="0"/>
              <a:t>Hinweisgebersystem für </a:t>
            </a:r>
            <a:r>
              <a:rPr lang="de-DE" sz="2400" dirty="0" err="1" smtClean="0"/>
              <a:t>Mitarbeiter:innen</a:t>
            </a:r>
            <a:r>
              <a:rPr lang="de-DE" sz="2400" dirty="0" smtClean="0"/>
              <a:t> </a:t>
            </a:r>
            <a:r>
              <a:rPr lang="de-DE" sz="2400" dirty="0"/>
              <a:t>- betrifft </a:t>
            </a:r>
            <a:r>
              <a:rPr lang="de-DE" sz="2400" dirty="0" smtClean="0"/>
              <a:t>Gesetzesverstöße </a:t>
            </a:r>
            <a:r>
              <a:rPr lang="de-DE" sz="2400" dirty="0"/>
              <a:t>der </a:t>
            </a:r>
            <a:r>
              <a:rPr lang="de-DE" sz="2400" dirty="0" err="1" smtClean="0"/>
              <a:t>Notar:innen</a:t>
            </a:r>
            <a:r>
              <a:rPr lang="de-DE" sz="2400" dirty="0" smtClean="0"/>
              <a:t> - , Hinweise auch an: Der Präsident des Landgerichts Berlin (Notaraufsicht) </a:t>
            </a:r>
            <a:r>
              <a:rPr lang="de-DE" sz="2400" dirty="0"/>
              <a:t>oder Notarkammer </a:t>
            </a:r>
            <a:r>
              <a:rPr lang="de-DE" sz="2400" dirty="0" smtClean="0"/>
              <a:t>Berlin</a:t>
            </a:r>
            <a:endParaRPr lang="de-DE" sz="2400" dirty="0"/>
          </a:p>
          <a:p>
            <a:pPr algn="just"/>
            <a:r>
              <a:rPr lang="de-DE" sz="2400" dirty="0"/>
              <a:t>i</a:t>
            </a:r>
            <a:r>
              <a:rPr lang="de-DE" sz="2400" dirty="0" smtClean="0"/>
              <a:t>nterne Arbeitsanweisungen</a:t>
            </a:r>
            <a:r>
              <a:rPr lang="de-DE" sz="2400" dirty="0"/>
              <a:t>, Vordrucke u. a. Hilfsmittel für die </a:t>
            </a:r>
            <a:r>
              <a:rPr lang="de-DE" sz="2400" dirty="0" err="1" smtClean="0"/>
              <a:t>Mitarbeiter:innen</a:t>
            </a:r>
            <a:r>
              <a:rPr lang="de-DE" sz="2400" dirty="0" smtClean="0"/>
              <a:t> </a:t>
            </a:r>
            <a:r>
              <a:rPr lang="de-DE" sz="2400" dirty="0"/>
              <a:t>(bspw. </a:t>
            </a:r>
            <a:r>
              <a:rPr lang="de-DE" sz="2400" dirty="0" smtClean="0"/>
              <a:t>Prüfungstool, Dokumentationsbögen)</a:t>
            </a:r>
            <a:endParaRPr lang="de-DE" sz="2400" dirty="0"/>
          </a:p>
          <a:p>
            <a:pPr>
              <a:buFont typeface="Wingdings" panose="05000000000000000000" pitchFamily="2" charset="2"/>
              <a:buChar char="Ø"/>
            </a:pPr>
            <a:endParaRPr lang="de-DE" sz="2400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52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21630"/>
          </a:xfrm>
        </p:spPr>
        <p:txBody>
          <a:bodyPr>
            <a:normAutofit/>
          </a:bodyPr>
          <a:lstStyle/>
          <a:p>
            <a:pPr algn="ctr"/>
            <a:r>
              <a:rPr lang="de-DE" sz="4000" dirty="0" smtClean="0"/>
              <a:t>Interne </a:t>
            </a:r>
            <a:r>
              <a:rPr lang="de-DE" sz="4000" dirty="0"/>
              <a:t>Sicherungsmaßnahmen (§ 6 GwG)</a:t>
            </a:r>
            <a:r>
              <a:rPr lang="de-DE" sz="4000" b="1" dirty="0"/>
              <a:t/>
            </a:r>
            <a:br>
              <a:rPr lang="de-DE" sz="4000" b="1" dirty="0"/>
            </a:br>
            <a:r>
              <a:rPr lang="de-DE" sz="4000" b="1" dirty="0"/>
              <a:t/>
            </a:r>
            <a:br>
              <a:rPr lang="de-DE" sz="4000" b="1" dirty="0"/>
            </a:br>
            <a:endParaRPr lang="de-DE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de-DE" sz="10400" dirty="0" smtClean="0"/>
              <a:t>Nachweis </a:t>
            </a:r>
            <a:r>
              <a:rPr lang="de-DE" sz="10400" dirty="0"/>
              <a:t>FIU-Anmeldung (§ 45 Abs. 1 GwG</a:t>
            </a:r>
            <a:r>
              <a:rPr lang="de-DE" sz="10400" dirty="0" smtClean="0"/>
              <a:t>): Meldeportal </a:t>
            </a:r>
            <a:r>
              <a:rPr lang="de-DE" sz="10400" dirty="0"/>
              <a:t>„goAML Web“ der Financial Intelligence Unit (FIU)</a:t>
            </a:r>
          </a:p>
          <a:p>
            <a:pPr algn="just">
              <a:lnSpc>
                <a:spcPct val="120000"/>
              </a:lnSpc>
            </a:pPr>
            <a:r>
              <a:rPr lang="de-DE" sz="10400" dirty="0"/>
              <a:t>Nachweis </a:t>
            </a:r>
            <a:r>
              <a:rPr lang="de-DE" sz="10400" b="1" dirty="0"/>
              <a:t>erweiterte</a:t>
            </a:r>
            <a:r>
              <a:rPr lang="de-DE" sz="10400" dirty="0"/>
              <a:t> Registrierung Transparenzregister (§ 23 </a:t>
            </a:r>
            <a:r>
              <a:rPr lang="de-DE" sz="10400" dirty="0" smtClean="0"/>
              <a:t>GwG) bei Bundesanzeiger </a:t>
            </a:r>
            <a:r>
              <a:rPr lang="de-DE" sz="10400" dirty="0"/>
              <a:t>Verlag </a:t>
            </a:r>
            <a:r>
              <a:rPr lang="de-DE" sz="10400" dirty="0" smtClean="0"/>
              <a:t>GmbH</a:t>
            </a:r>
          </a:p>
          <a:p>
            <a:pPr algn="just">
              <a:lnSpc>
                <a:spcPct val="120000"/>
              </a:lnSpc>
            </a:pPr>
            <a:r>
              <a:rPr lang="de-DE" sz="10400" dirty="0" smtClean="0"/>
              <a:t>GwG-Rundschreiben </a:t>
            </a:r>
            <a:r>
              <a:rPr lang="de-DE" sz="10400" dirty="0"/>
              <a:t>vom 27.11.2020 und 06.12.2021, sonstige Schreiben </a:t>
            </a:r>
            <a:r>
              <a:rPr lang="de-DE" sz="10400" dirty="0" smtClean="0"/>
              <a:t>der Aufsichtsbehörde </a:t>
            </a:r>
            <a:r>
              <a:rPr lang="de-DE" sz="10400" dirty="0"/>
              <a:t>vom </a:t>
            </a:r>
            <a:r>
              <a:rPr lang="de-DE" sz="10400" dirty="0" smtClean="0"/>
              <a:t>03.09.2018, 17.02.2020 und 01.02.2021 mit ggf. zugehörigen Auslegungs- und Anwendungsempfehlungen BNotK</a:t>
            </a:r>
          </a:p>
          <a:p>
            <a:pPr algn="just">
              <a:lnSpc>
                <a:spcPct val="120000"/>
              </a:lnSpc>
            </a:pPr>
            <a:r>
              <a:rPr lang="de-DE" sz="10400" dirty="0"/>
              <a:t>Liste der Urkunds- und Verwahrungsgeschäfte mit höherem </a:t>
            </a:r>
            <a:r>
              <a:rPr lang="de-DE" sz="10400" dirty="0" smtClean="0"/>
              <a:t>Risiko und der </a:t>
            </a:r>
            <a:r>
              <a:rPr lang="de-DE" sz="10400" dirty="0"/>
              <a:t>an FIU gemeldeten Sachverhalte</a:t>
            </a:r>
          </a:p>
          <a:p>
            <a:pPr>
              <a:lnSpc>
                <a:spcPct val="120000"/>
              </a:lnSpc>
            </a:pPr>
            <a:endParaRPr lang="de-DE" sz="11200" dirty="0" smtClean="0"/>
          </a:p>
          <a:p>
            <a:pPr>
              <a:lnSpc>
                <a:spcPct val="120000"/>
              </a:lnSpc>
            </a:pPr>
            <a:endParaRPr lang="de-DE" sz="11200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28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000" dirty="0" smtClean="0"/>
              <a:t>Dokumentation - Generalakte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de-DE" dirty="0" smtClean="0">
              <a:solidFill>
                <a:prstClr val="black"/>
              </a:solidFill>
            </a:endParaRPr>
          </a:p>
          <a:p>
            <a:pPr lvl="0"/>
            <a:endParaRPr lang="de-DE" dirty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r>
              <a:rPr lang="de-DE" dirty="0" smtClean="0">
                <a:solidFill>
                  <a:prstClr val="black"/>
                </a:solidFill>
              </a:rPr>
              <a:t>Dokumentation der allgemeinen Risikoanalyse, der internen</a:t>
            </a:r>
          </a:p>
          <a:p>
            <a:pPr marL="0" lvl="0" indent="0" algn="just">
              <a:buNone/>
            </a:pPr>
            <a:r>
              <a:rPr lang="de-DE" dirty="0" smtClean="0">
                <a:solidFill>
                  <a:prstClr val="black"/>
                </a:solidFill>
              </a:rPr>
              <a:t>Sicherungsmaßnahmen, relevanter Registrierungen und Unterlagen in</a:t>
            </a:r>
          </a:p>
          <a:p>
            <a:pPr marL="0" lvl="0" indent="0" algn="just">
              <a:buNone/>
            </a:pPr>
            <a:r>
              <a:rPr lang="de-DE" dirty="0" smtClean="0">
                <a:solidFill>
                  <a:prstClr val="black"/>
                </a:solidFill>
              </a:rPr>
              <a:t>Generalakte - § </a:t>
            </a:r>
            <a:r>
              <a:rPr lang="de-DE" dirty="0">
                <a:solidFill>
                  <a:prstClr val="black"/>
                </a:solidFill>
              </a:rPr>
              <a:t>46 Abs. 1 S. 1 Nr. 5 </a:t>
            </a:r>
            <a:r>
              <a:rPr lang="de-DE" dirty="0" smtClean="0">
                <a:solidFill>
                  <a:prstClr val="black"/>
                </a:solidFill>
              </a:rPr>
              <a:t>NotAktVV</a:t>
            </a:r>
          </a:p>
          <a:p>
            <a:pPr lvl="0"/>
            <a:endParaRPr lang="de-DE" dirty="0" smtClean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21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2. Konkrete Risikobewertung eines Vorgangs und Sorgfaltspflichten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134248"/>
            <a:ext cx="10515600" cy="4033838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de-DE" dirty="0" smtClean="0"/>
              <a:t>Konkrete </a:t>
            </a:r>
            <a:r>
              <a:rPr lang="de-DE" dirty="0"/>
              <a:t>Risikobewertung eines </a:t>
            </a:r>
            <a:r>
              <a:rPr lang="de-DE" dirty="0" smtClean="0"/>
              <a:t>Vorgangs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 smtClean="0"/>
              <a:t>Sorgfaltspflichten</a:t>
            </a:r>
          </a:p>
          <a:p>
            <a:pPr lvl="8"/>
            <a:r>
              <a:rPr lang="de-DE" dirty="0" smtClean="0"/>
              <a:t>Allgemeine Sorgfaltspflichten</a:t>
            </a:r>
          </a:p>
          <a:p>
            <a:pPr lvl="8"/>
            <a:r>
              <a:rPr lang="de-DE" dirty="0" smtClean="0"/>
              <a:t>Verstärkte Sorgfaltspflichten</a:t>
            </a:r>
          </a:p>
          <a:p>
            <a:pPr lvl="8"/>
            <a:r>
              <a:rPr lang="de-DE" dirty="0" smtClean="0"/>
              <a:t>Vereinfachte Sorgfaltspflichten</a:t>
            </a:r>
          </a:p>
          <a:p>
            <a:pPr marL="457200" lvl="1" indent="0">
              <a:buNone/>
            </a:pPr>
            <a:r>
              <a:rPr lang="de-DE" sz="2000" dirty="0" smtClean="0"/>
              <a:t>					</a:t>
            </a:r>
            <a:endParaRPr lang="de-DE" sz="20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253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WARUM?</a:t>
            </a:r>
          </a:p>
          <a:p>
            <a:pPr marL="514350" indent="-514350">
              <a:buAutoNum type="arabicPeriod"/>
            </a:pPr>
            <a:r>
              <a:rPr lang="de-DE" dirty="0" smtClean="0"/>
              <a:t>Verhinderung </a:t>
            </a:r>
            <a:r>
              <a:rPr lang="de-DE" dirty="0"/>
              <a:t>und Bekämpfung von Geldwäsche folgt einem </a:t>
            </a:r>
            <a:r>
              <a:rPr lang="de-DE" b="1" dirty="0"/>
              <a:t>risikobasierten</a:t>
            </a:r>
            <a:r>
              <a:rPr lang="de-DE" dirty="0"/>
              <a:t> </a:t>
            </a:r>
            <a:r>
              <a:rPr lang="de-DE" dirty="0" smtClean="0"/>
              <a:t>Ansatz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e-DE" dirty="0"/>
              <a:t>Daraus folgt: Notar:in muss das konkrete Risiko </a:t>
            </a:r>
            <a:r>
              <a:rPr lang="de-DE" dirty="0" smtClean="0"/>
              <a:t>bewerten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e-DE" dirty="0" smtClean="0"/>
              <a:t>Ergebnis </a:t>
            </a:r>
            <a:r>
              <a:rPr lang="de-DE" dirty="0"/>
              <a:t>der Bewertung bestimmt, welche Sorgfaltspflichten in welchem Umfang zu erfüllen sind, d</a:t>
            </a:r>
            <a:r>
              <a:rPr lang="de-DE" dirty="0" smtClean="0"/>
              <a:t>. h</a:t>
            </a:r>
            <a:r>
              <a:rPr lang="de-DE" dirty="0"/>
              <a:t>. welche konkreten Maßnahmen ergriffen werden </a:t>
            </a:r>
            <a:r>
              <a:rPr lang="de-DE" dirty="0" smtClean="0"/>
              <a:t>müssen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816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WANN?</a:t>
            </a:r>
          </a:p>
          <a:p>
            <a:pPr marL="514350" indent="-514350">
              <a:buAutoNum type="arabicPeriod"/>
            </a:pPr>
            <a:r>
              <a:rPr lang="de-DE" dirty="0" smtClean="0"/>
              <a:t>bei </a:t>
            </a:r>
            <a:r>
              <a:rPr lang="de-DE" dirty="0"/>
              <a:t>der Begründung einer </a:t>
            </a:r>
            <a:r>
              <a:rPr lang="de-DE" dirty="0" smtClean="0"/>
              <a:t>Geschäftsbeziehung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e-DE" dirty="0"/>
              <a:t>Ergebnis soll spätestens am Tag der Beurkundung unter Angabe des Datums </a:t>
            </a:r>
            <a:r>
              <a:rPr lang="de-DE" dirty="0" smtClean="0"/>
              <a:t>aufgezeichnet </a:t>
            </a:r>
            <a:r>
              <a:rPr lang="de-DE" dirty="0"/>
              <a:t>werden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e-DE" dirty="0"/>
              <a:t>Änderung nach diesem Zeitpunkt möglich und bei neuen Anhaltspunkten ggf. notwendig </a:t>
            </a:r>
          </a:p>
          <a:p>
            <a:pPr marL="0" indent="0">
              <a:buNone/>
            </a:pPr>
            <a:r>
              <a:rPr lang="de-DE" dirty="0" smtClean="0"/>
              <a:t> 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8298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WEN? WAS?</a:t>
            </a:r>
          </a:p>
          <a:p>
            <a:pPr marL="514350" indent="-514350">
              <a:buAutoNum type="arabicPeriod"/>
            </a:pPr>
            <a:r>
              <a:rPr lang="de-DE" dirty="0" smtClean="0"/>
              <a:t>Vertragspartner </a:t>
            </a:r>
            <a:r>
              <a:rPr lang="de-DE" dirty="0"/>
              <a:t>und bzw. oder wirtschaftlich Berechtigten (soweit vorhanden</a:t>
            </a:r>
            <a:r>
              <a:rPr lang="de-DE" dirty="0" smtClean="0"/>
              <a:t>)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e-DE" dirty="0"/>
              <a:t>Transaktion (Handlung, die eine Geldbewegung oder sonstige Vermögensverschiebung bezweckt oder bewirkt)</a:t>
            </a:r>
          </a:p>
          <a:p>
            <a:pPr marL="0" indent="0">
              <a:buNone/>
            </a:pPr>
            <a:r>
              <a:rPr lang="de-DE" dirty="0" smtClean="0"/>
              <a:t> 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499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300" dirty="0" smtClean="0"/>
              <a:t>WIE?</a:t>
            </a:r>
          </a:p>
          <a:p>
            <a:pPr marL="0" indent="0">
              <a:buNone/>
            </a:pPr>
            <a:r>
              <a:rPr lang="de-DE" sz="3300" dirty="0"/>
              <a:t>Durch Bewertung </a:t>
            </a:r>
            <a:r>
              <a:rPr lang="de-DE" sz="3300" dirty="0" smtClean="0"/>
              <a:t>einzelner </a:t>
            </a:r>
            <a:r>
              <a:rPr lang="de-DE" sz="3300" dirty="0"/>
              <a:t>Risikofaktoren</a:t>
            </a:r>
            <a:r>
              <a:rPr lang="de-DE" sz="3300" dirty="0" smtClean="0"/>
              <a:t>:</a:t>
            </a:r>
          </a:p>
          <a:p>
            <a:pPr marL="914400" lvl="2" indent="0">
              <a:buNone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bzgl</a:t>
            </a:r>
            <a:r>
              <a:rPr lang="de-DE" dirty="0"/>
              <a:t>. Vertragspartner und bzw. oder wirtschaftlich </a:t>
            </a:r>
            <a:r>
              <a:rPr lang="de-DE" dirty="0" smtClean="0"/>
              <a:t>Berechtigten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bzgl. Transaktion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3657600" lvl="8" indent="0">
              <a:buNone/>
            </a:pPr>
            <a:endParaRPr lang="de-DE" dirty="0"/>
          </a:p>
          <a:p>
            <a:pPr marL="3657600" lvl="8" indent="0">
              <a:buNone/>
            </a:pPr>
            <a:r>
              <a:rPr lang="de-DE" dirty="0" smtClean="0"/>
              <a:t> 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061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dirty="0" smtClean="0"/>
              <a:t>1. bzgl</a:t>
            </a:r>
            <a:r>
              <a:rPr lang="de-DE" sz="2000" dirty="0"/>
              <a:t>. Vertragspartner und bzw. oder wirtschaftlich </a:t>
            </a:r>
            <a:r>
              <a:rPr lang="de-DE" sz="2000" dirty="0" smtClean="0"/>
              <a:t>Berechtigten:</a:t>
            </a:r>
            <a:endParaRPr lang="de-DE" sz="2000" dirty="0"/>
          </a:p>
          <a:p>
            <a:pPr marL="457200" lvl="1" indent="0">
              <a:buNone/>
            </a:pPr>
            <a:r>
              <a:rPr lang="de-DE" sz="2000" dirty="0" smtClean="0"/>
              <a:t>1.1. </a:t>
            </a:r>
            <a:r>
              <a:rPr lang="de-DE" sz="2000" dirty="0"/>
              <a:t>zwingend, weil durch Gesetz als höheres Risiko definiert:</a:t>
            </a:r>
          </a:p>
          <a:p>
            <a:pPr lvl="2"/>
            <a:r>
              <a:rPr lang="de-DE" dirty="0" smtClean="0"/>
              <a:t>PEP-Status </a:t>
            </a:r>
            <a:r>
              <a:rPr lang="de-DE" dirty="0"/>
              <a:t>(Feststellung ist allgemeine Sorgfaltspflicht)</a:t>
            </a:r>
          </a:p>
          <a:p>
            <a:pPr lvl="2"/>
            <a:r>
              <a:rPr lang="de-DE" dirty="0" smtClean="0"/>
              <a:t>Ansässigkeit </a:t>
            </a:r>
            <a:r>
              <a:rPr lang="de-DE" dirty="0"/>
              <a:t>in einem Risikostaat gemäß </a:t>
            </a:r>
            <a:r>
              <a:rPr lang="de-DE" dirty="0" smtClean="0"/>
              <a:t>EU-Liste </a:t>
            </a:r>
          </a:p>
          <a:p>
            <a:pPr marL="457200" lvl="1" indent="0">
              <a:buNone/>
            </a:pPr>
            <a:r>
              <a:rPr lang="de-DE" sz="2000" dirty="0" smtClean="0"/>
              <a:t>1.2. zwingend, weil im Gesetz genannt:</a:t>
            </a:r>
          </a:p>
          <a:p>
            <a:pPr lvl="2"/>
            <a:r>
              <a:rPr lang="de-DE" dirty="0" smtClean="0"/>
              <a:t>in </a:t>
            </a:r>
            <a:r>
              <a:rPr lang="de-DE" dirty="0"/>
              <a:t>den Anlagen zu GwG jeweils unter Ziff. 1 genannte Risikofaktoren</a:t>
            </a:r>
          </a:p>
          <a:p>
            <a:pPr lvl="2"/>
            <a:r>
              <a:rPr lang="de-DE" dirty="0" smtClean="0"/>
              <a:t>„</a:t>
            </a:r>
            <a:r>
              <a:rPr lang="de-DE" dirty="0"/>
              <a:t>den Zweck des Kontos oder der Geschäftsbeziehung“</a:t>
            </a:r>
          </a:p>
          <a:p>
            <a:pPr lvl="2"/>
            <a:r>
              <a:rPr lang="de-DE" dirty="0" smtClean="0"/>
              <a:t>„</a:t>
            </a:r>
            <a:r>
              <a:rPr lang="de-DE" dirty="0"/>
              <a:t>die Höhe der von Kunden eingezahlten Vermögenswerte oder den Umfang der ausgeführten Transaktion“</a:t>
            </a:r>
          </a:p>
          <a:p>
            <a:pPr lvl="2"/>
            <a:r>
              <a:rPr lang="de-DE" dirty="0" smtClean="0"/>
              <a:t>„</a:t>
            </a:r>
            <a:r>
              <a:rPr lang="de-DE" dirty="0"/>
              <a:t>die Regelmäßigkeit oder die Dauer der Geschäftsbeziehung“</a:t>
            </a:r>
          </a:p>
          <a:p>
            <a:pPr marL="457200" lvl="1" indent="0">
              <a:buNone/>
            </a:pPr>
            <a:r>
              <a:rPr lang="de-DE" sz="2000" dirty="0" smtClean="0"/>
              <a:t>1.3. zusätzlich wichtig </a:t>
            </a:r>
            <a:r>
              <a:rPr lang="de-DE" sz="2000" dirty="0"/>
              <a:t>aus unserer Sicht</a:t>
            </a:r>
          </a:p>
          <a:p>
            <a:pPr lvl="2"/>
            <a:r>
              <a:rPr lang="de-DE" dirty="0" smtClean="0"/>
              <a:t>Sachverhalte gemäß §§ 4, 5 GwGMeldV-Immobilien</a:t>
            </a:r>
            <a:endParaRPr lang="de-DE" dirty="0"/>
          </a:p>
          <a:p>
            <a:pPr lvl="2"/>
            <a:r>
              <a:rPr lang="de-DE" dirty="0" smtClean="0"/>
              <a:t>Clankriminalität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189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 smtClean="0"/>
              <a:t>2. bzgl</a:t>
            </a:r>
            <a:r>
              <a:rPr lang="de-DE" sz="2000" dirty="0"/>
              <a:t>. </a:t>
            </a:r>
            <a:r>
              <a:rPr lang="de-DE" sz="2000" dirty="0" smtClean="0"/>
              <a:t>Transaktion</a:t>
            </a:r>
            <a:endParaRPr lang="de-DE" sz="2000" dirty="0"/>
          </a:p>
          <a:p>
            <a:pPr marL="457200" lvl="1" indent="0">
              <a:buNone/>
            </a:pPr>
            <a:r>
              <a:rPr lang="de-DE" sz="2000" dirty="0" smtClean="0"/>
              <a:t>2.1. </a:t>
            </a:r>
            <a:r>
              <a:rPr lang="de-DE" sz="2000" dirty="0"/>
              <a:t>zwingend, weil durch Gesetz als höheres Risiko definiert:</a:t>
            </a:r>
          </a:p>
          <a:p>
            <a:pPr lvl="2"/>
            <a:r>
              <a:rPr lang="de-DE" dirty="0" smtClean="0"/>
              <a:t>„</a:t>
            </a:r>
            <a:r>
              <a:rPr lang="de-DE" dirty="0"/>
              <a:t>im Vergleich zu ähnlichen Fällen besonders komplex oder ungewöhnlich groß ist“</a:t>
            </a:r>
          </a:p>
          <a:p>
            <a:pPr lvl="2"/>
            <a:r>
              <a:rPr lang="de-DE" dirty="0" smtClean="0"/>
              <a:t>„</a:t>
            </a:r>
            <a:r>
              <a:rPr lang="de-DE" dirty="0"/>
              <a:t>im Vergleich zu ähnlichen Fällen einem ungewöhnlichen Transaktionsmuster folgt“ (Bareinzahlung des Stammkapitals ab 10.000 € wurde durch unsere Weisung gemäß § 51 Abs. 2 GwG vom 01.02.2021 als eine solche Transaktion definiert</a:t>
            </a:r>
            <a:r>
              <a:rPr lang="de-DE" dirty="0" smtClean="0"/>
              <a:t>)</a:t>
            </a:r>
          </a:p>
          <a:p>
            <a:pPr lvl="2"/>
            <a:r>
              <a:rPr lang="de-DE" dirty="0" smtClean="0"/>
              <a:t>„</a:t>
            </a:r>
            <a:r>
              <a:rPr lang="de-DE" dirty="0"/>
              <a:t>im Vergleich zu anderen Fällen keinen offensichtlichen wirtschaftlichen oder rechtmäßigen Zweck hat</a:t>
            </a:r>
            <a:r>
              <a:rPr lang="de-DE" dirty="0" smtClean="0"/>
              <a:t>“</a:t>
            </a:r>
          </a:p>
          <a:p>
            <a:pPr marL="457200" lvl="1" indent="0">
              <a:buNone/>
            </a:pPr>
            <a:r>
              <a:rPr lang="de-DE" sz="2000" dirty="0" smtClean="0"/>
              <a:t>2.2. zwingend</a:t>
            </a:r>
            <a:r>
              <a:rPr lang="de-DE" sz="2000" dirty="0"/>
              <a:t>, weil im Gesetz genannt</a:t>
            </a:r>
            <a:r>
              <a:rPr lang="de-DE" sz="2000" dirty="0" smtClean="0"/>
              <a:t>:</a:t>
            </a:r>
          </a:p>
          <a:p>
            <a:pPr lvl="2"/>
            <a:r>
              <a:rPr lang="de-DE" dirty="0" smtClean="0"/>
              <a:t>in </a:t>
            </a:r>
            <a:r>
              <a:rPr lang="de-DE" dirty="0"/>
              <a:t>den Anlagen </a:t>
            </a:r>
            <a:r>
              <a:rPr lang="de-DE" dirty="0" smtClean="0"/>
              <a:t>zum </a:t>
            </a:r>
            <a:r>
              <a:rPr lang="de-DE" dirty="0"/>
              <a:t>GwG jeweils unter Ziff. 2 genannte </a:t>
            </a:r>
            <a:r>
              <a:rPr lang="de-DE" dirty="0" smtClean="0"/>
              <a:t>Risikofaktoren</a:t>
            </a:r>
          </a:p>
          <a:p>
            <a:pPr marL="457200" lvl="1" indent="0">
              <a:buNone/>
            </a:pPr>
            <a:r>
              <a:rPr lang="de-DE" sz="2000" dirty="0" smtClean="0"/>
              <a:t>2.3. zusätzlich wichtig aus unserer Sicht</a:t>
            </a:r>
          </a:p>
          <a:p>
            <a:pPr lvl="2"/>
            <a:r>
              <a:rPr lang="de-DE" dirty="0"/>
              <a:t>Sachverhalte gemäß </a:t>
            </a:r>
            <a:r>
              <a:rPr lang="de-DE" dirty="0" smtClean="0"/>
              <a:t>§ 6 </a:t>
            </a:r>
            <a:r>
              <a:rPr lang="de-DE" dirty="0"/>
              <a:t>GwGMeldV-Immobilien</a:t>
            </a:r>
          </a:p>
          <a:p>
            <a:pPr marL="914400" lvl="2" indent="0">
              <a:buNone/>
            </a:pPr>
            <a:endParaRPr lang="de-DE" sz="1600" dirty="0"/>
          </a:p>
          <a:p>
            <a:pPr marL="914400" lvl="2" indent="0">
              <a:buNone/>
            </a:pPr>
            <a:endParaRPr lang="de-DE" dirty="0"/>
          </a:p>
          <a:p>
            <a:pPr marL="914400" lvl="2" indent="0">
              <a:buNone/>
            </a:pPr>
            <a:endParaRPr lang="de-DE" dirty="0" smtClean="0"/>
          </a:p>
          <a:p>
            <a:pPr marL="914400" lvl="2" indent="0">
              <a:buNone/>
            </a:pPr>
            <a:endParaRPr lang="de-DE" dirty="0"/>
          </a:p>
          <a:p>
            <a:pPr marL="914400" lvl="2" indent="0">
              <a:buNone/>
            </a:pPr>
            <a:endParaRPr lang="de-DE" sz="1800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552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sz="3300" dirty="0" smtClean="0"/>
              <a:t>ERGEBNIS</a:t>
            </a:r>
          </a:p>
          <a:p>
            <a:pPr marL="0" lvl="0" indent="0">
              <a:buNone/>
            </a:pPr>
            <a:r>
              <a:rPr lang="de-DE" sz="3300" dirty="0" smtClean="0"/>
              <a:t>1. Gesetz </a:t>
            </a:r>
            <a:r>
              <a:rPr lang="de-DE" sz="3300" dirty="0"/>
              <a:t>teilt Sorgfaltspflichten in 3 Kategorien ein:</a:t>
            </a:r>
          </a:p>
          <a:p>
            <a:pPr lvl="1"/>
            <a:r>
              <a:rPr lang="de-DE" sz="3300" dirty="0"/>
              <a:t>allgemeine Sorgfaltspflichten, § 10 Abs. 1 GwG</a:t>
            </a:r>
          </a:p>
          <a:p>
            <a:pPr lvl="1"/>
            <a:r>
              <a:rPr lang="de-DE" sz="3300" dirty="0"/>
              <a:t>verstärkte Sorgfaltspflichten, § 15 Abs. 4, 5, und 6 GwG</a:t>
            </a:r>
          </a:p>
          <a:p>
            <a:pPr lvl="1"/>
            <a:r>
              <a:rPr lang="de-DE" sz="3300" dirty="0"/>
              <a:t>vereinfachte Sorgfaltspflichten, § 14 Abs. 2 GwG</a:t>
            </a:r>
          </a:p>
          <a:p>
            <a:pPr marL="0" lvl="0" indent="0">
              <a:buNone/>
            </a:pPr>
            <a:r>
              <a:rPr lang="de-DE" sz="3300" dirty="0" smtClean="0"/>
              <a:t>2. Ergebnis </a:t>
            </a:r>
            <a:r>
              <a:rPr lang="de-DE" sz="3300" dirty="0"/>
              <a:t>der Risikobewertung </a:t>
            </a:r>
            <a:r>
              <a:rPr lang="de-DE" sz="3300" dirty="0" smtClean="0"/>
              <a:t>ist </a:t>
            </a:r>
            <a:r>
              <a:rPr lang="de-DE" sz="3300" dirty="0"/>
              <a:t>daher ebenfalls in 3 Kategorien einzuteilen:</a:t>
            </a:r>
          </a:p>
          <a:p>
            <a:pPr lvl="1"/>
            <a:r>
              <a:rPr lang="de-DE" sz="3300" dirty="0"/>
              <a:t>übliches </a:t>
            </a:r>
            <a:r>
              <a:rPr lang="de-DE" sz="3300" dirty="0" smtClean="0"/>
              <a:t>Risiko (Normalfall)</a:t>
            </a:r>
            <a:endParaRPr lang="de-DE" sz="3300" dirty="0"/>
          </a:p>
          <a:p>
            <a:pPr lvl="1"/>
            <a:r>
              <a:rPr lang="de-DE" sz="3300" dirty="0"/>
              <a:t>höheres Risiko </a:t>
            </a:r>
            <a:r>
              <a:rPr lang="de-DE" sz="3300" dirty="0" smtClean="0"/>
              <a:t>(zwingend bei § 15 Abs. 3 GwG)</a:t>
            </a:r>
            <a:endParaRPr lang="de-DE" sz="3300" dirty="0"/>
          </a:p>
          <a:p>
            <a:pPr lvl="1"/>
            <a:r>
              <a:rPr lang="de-DE" sz="3300" dirty="0"/>
              <a:t>geringes Risiko</a:t>
            </a:r>
          </a:p>
          <a:p>
            <a:pPr marL="0" lvl="0" indent="0">
              <a:buNone/>
            </a:pPr>
            <a:r>
              <a:rPr lang="de-DE" sz="3300" dirty="0" smtClean="0"/>
              <a:t>3. Verknüpfung </a:t>
            </a:r>
            <a:r>
              <a:rPr lang="de-DE" sz="3300" dirty="0"/>
              <a:t>des festgestellten Risikos mit den zu erfüllenden Sorgfaltspflichten:</a:t>
            </a:r>
          </a:p>
          <a:p>
            <a:pPr lvl="1"/>
            <a:r>
              <a:rPr lang="de-DE" sz="3300" dirty="0"/>
              <a:t>übliches Risiko </a:t>
            </a:r>
            <a:r>
              <a:rPr lang="de-DE" sz="3300" dirty="0" smtClean="0">
                <a:sym typeface="Wingdings" panose="05000000000000000000" pitchFamily="2" charset="2"/>
              </a:rPr>
              <a:t></a:t>
            </a:r>
            <a:r>
              <a:rPr lang="de-DE" sz="3300" dirty="0" smtClean="0"/>
              <a:t> </a:t>
            </a:r>
            <a:r>
              <a:rPr lang="de-DE" sz="3300" dirty="0"/>
              <a:t>allgemeine Sorgfaltspflichten</a:t>
            </a:r>
          </a:p>
          <a:p>
            <a:pPr lvl="1"/>
            <a:r>
              <a:rPr lang="de-DE" sz="3300" dirty="0"/>
              <a:t>höheres Risiko </a:t>
            </a:r>
            <a:r>
              <a:rPr lang="de-DE" sz="3300" dirty="0" smtClean="0">
                <a:sym typeface="Wingdings" panose="05000000000000000000" pitchFamily="2" charset="2"/>
              </a:rPr>
              <a:t></a:t>
            </a:r>
            <a:r>
              <a:rPr lang="de-DE" sz="3300" dirty="0" smtClean="0"/>
              <a:t> verstärkte Sorgfaltspflichten (zusätzlich)</a:t>
            </a:r>
            <a:endParaRPr lang="de-DE" sz="3300" dirty="0"/>
          </a:p>
          <a:p>
            <a:pPr lvl="1"/>
            <a:r>
              <a:rPr lang="de-DE" sz="3300" dirty="0"/>
              <a:t>geringes Risiko </a:t>
            </a:r>
            <a:r>
              <a:rPr lang="de-DE" sz="3300" dirty="0" smtClean="0">
                <a:sym typeface="Wingdings" panose="05000000000000000000" pitchFamily="2" charset="2"/>
              </a:rPr>
              <a:t></a:t>
            </a:r>
            <a:r>
              <a:rPr lang="de-DE" sz="3300" dirty="0" smtClean="0"/>
              <a:t> </a:t>
            </a:r>
            <a:r>
              <a:rPr lang="de-DE" sz="3300" dirty="0"/>
              <a:t>vereinfachte </a:t>
            </a:r>
            <a:r>
              <a:rPr lang="de-DE" sz="3300" dirty="0" smtClean="0"/>
              <a:t>Sorgfaltspflichten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157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AUFZEICHNUNG – WARUM?</a:t>
            </a:r>
          </a:p>
          <a:p>
            <a:pPr marL="0" indent="0">
              <a:buNone/>
            </a:pPr>
            <a:r>
              <a:rPr lang="de-DE" dirty="0" smtClean="0"/>
              <a:t>Aufzuzeichnen </a:t>
            </a:r>
            <a:r>
              <a:rPr lang="de-DE" dirty="0"/>
              <a:t>sind „hinreichende Informationen über die Durchführung und über die Ergebnisse der Risikobewertung“. 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2000" dirty="0" smtClean="0"/>
              <a:t>Häberle in Erbs/Kohlhaas, Strafrechtliche Nebengesetze, </a:t>
            </a:r>
            <a:r>
              <a:rPr lang="de-DE" sz="2000" dirty="0"/>
              <a:t>240. EL April 2022, GwG § 56 Rn. </a:t>
            </a:r>
            <a:r>
              <a:rPr lang="de-DE" sz="2000" dirty="0" smtClean="0"/>
              <a:t>15:</a:t>
            </a:r>
          </a:p>
          <a:p>
            <a:pPr marL="0" indent="0">
              <a:buNone/>
            </a:pPr>
            <a:r>
              <a:rPr lang="de-DE" dirty="0" smtClean="0"/>
              <a:t>„Die </a:t>
            </a:r>
            <a:r>
              <a:rPr lang="de-DE" dirty="0"/>
              <a:t>rechtlich gebotenen Handlungen werden unterlassen, wenn die Aufzeichnung </a:t>
            </a:r>
            <a:r>
              <a:rPr lang="de-DE" dirty="0" smtClean="0"/>
              <a:t>(…) unterbleibt</a:t>
            </a:r>
            <a:r>
              <a:rPr lang="de-DE" dirty="0"/>
              <a:t>, </a:t>
            </a:r>
            <a:r>
              <a:rPr lang="de-DE" dirty="0" smtClean="0"/>
              <a:t>(…). </a:t>
            </a:r>
            <a:r>
              <a:rPr lang="de-DE" dirty="0"/>
              <a:t>Die Aufzeichnung ist unmittelbar im Anschluss an die getroffenen Feststellungen vorzunehmen und so zu gestalten, dass sie einem Dritten die Zuordnung zu einem bestimmten Geschäftsvorfall ermöglicht </a:t>
            </a:r>
            <a:r>
              <a:rPr lang="de-DE" dirty="0" smtClean="0"/>
              <a:t>(…).“ 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277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 smtClean="0"/>
              <a:t>AUFZEICHNUNG – WIE?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u="sng" dirty="0" smtClean="0"/>
              <a:t>Mindest</a:t>
            </a:r>
            <a:r>
              <a:rPr lang="de-DE" dirty="0" smtClean="0"/>
              <a:t>anforderung: „</a:t>
            </a:r>
            <a:r>
              <a:rPr lang="de-DE" dirty="0" err="1" smtClean="0"/>
              <a:t>Gw</a:t>
            </a:r>
            <a:r>
              <a:rPr lang="de-DE" dirty="0" smtClean="0"/>
              <a:t>-Risiko üblich, &lt;Datum&gt;“ 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Weitere </a:t>
            </a:r>
            <a:r>
              <a:rPr lang="de-DE" dirty="0"/>
              <a:t>Aufzeichnungen sind erforderlich, wenn: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1. höheres Risiko festgestellt wird (Begründungspflicht)</a:t>
            </a:r>
          </a:p>
          <a:p>
            <a:pPr marL="0" indent="0">
              <a:buNone/>
            </a:pPr>
            <a:r>
              <a:rPr lang="de-DE" dirty="0"/>
              <a:t>2. geringes Risiko festgestellt wird (Begründungspflicht)</a:t>
            </a:r>
          </a:p>
          <a:p>
            <a:pPr marL="0" indent="0">
              <a:buNone/>
            </a:pPr>
            <a:r>
              <a:rPr lang="de-DE" dirty="0"/>
              <a:t>3. unterschiedliche Risikobewertung bzgl. </a:t>
            </a:r>
            <a:r>
              <a:rPr lang="de-DE" dirty="0" smtClean="0"/>
              <a:t>verschiedener </a:t>
            </a:r>
            <a:r>
              <a:rPr lang="de-DE" dirty="0"/>
              <a:t>Vertragspartner </a:t>
            </a:r>
            <a:r>
              <a:rPr lang="de-DE" dirty="0" smtClean="0"/>
              <a:t>erfolgt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4. Risikobewertung später geändert wird</a:t>
            </a:r>
          </a:p>
          <a:p>
            <a:pPr marL="0" indent="0">
              <a:buNone/>
            </a:pPr>
            <a:r>
              <a:rPr lang="de-DE" dirty="0"/>
              <a:t>5. weiterer Vorgang zur Nebenakte genommen wird 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543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AUFZEICHNUNG - WIE</a:t>
            </a:r>
            <a:r>
              <a:rPr lang="de-DE" dirty="0" smtClean="0"/>
              <a:t>? (BEISPIEL 1)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Natürliche Person mit Wohnsitz in Teheran (IRAN) gründet am 01.09.2022 eine GmbH.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„</a:t>
            </a:r>
            <a:r>
              <a:rPr lang="de-DE" dirty="0" err="1" smtClean="0"/>
              <a:t>Gw</a:t>
            </a:r>
            <a:r>
              <a:rPr lang="de-DE" dirty="0" smtClean="0"/>
              <a:t>-Risiko hoch, Vertragspartner in Risikostaat gemäß EU-Liste ansässig, 01.09.2022“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501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AUFZEICHNUNG - WIE? (BEISPIEL </a:t>
            </a:r>
            <a:r>
              <a:rPr lang="de-DE" dirty="0" smtClean="0"/>
              <a:t>2)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Die Geschwister A und B verkaufen die im Wege der Erbfolge erworbene Berliner Eigentumswohnung an die natürliche Person C, wohnhaft in Berlin, Kaufpreis wird vollständig durch die Berliner Sparkasse finanziert.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„</a:t>
            </a:r>
            <a:r>
              <a:rPr lang="de-DE" dirty="0" err="1"/>
              <a:t>Gw</a:t>
            </a:r>
            <a:r>
              <a:rPr lang="de-DE" dirty="0"/>
              <a:t>-Risiko </a:t>
            </a:r>
            <a:r>
              <a:rPr lang="de-DE" dirty="0" smtClean="0"/>
              <a:t>gering, Verkäufer = Erbengemeinschaft, Käufer finanziert vollständig durch Berliner Sparkasse, &lt; Datum &gt;“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034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AUFZEICHNUNG - WIE? (BEISPIEL </a:t>
            </a:r>
            <a:r>
              <a:rPr lang="de-DE" dirty="0" smtClean="0"/>
              <a:t>3)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Der Bauträger A-GmbH &amp; Co. KG verkauft eine Eigentumswohnung </a:t>
            </a:r>
            <a:r>
              <a:rPr lang="de-DE" dirty="0"/>
              <a:t>an die Natürliche Person </a:t>
            </a:r>
            <a:r>
              <a:rPr lang="de-DE" dirty="0" smtClean="0"/>
              <a:t>B, deren Vater Bundestagsabgeordneter ist.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„</a:t>
            </a:r>
            <a:r>
              <a:rPr lang="de-DE" dirty="0" err="1"/>
              <a:t>Gw</a:t>
            </a:r>
            <a:r>
              <a:rPr lang="de-DE" dirty="0"/>
              <a:t>-Risiko </a:t>
            </a:r>
            <a:r>
              <a:rPr lang="de-DE" dirty="0" smtClean="0"/>
              <a:t>Verkäufer üblich / </a:t>
            </a:r>
            <a:r>
              <a:rPr lang="de-DE" dirty="0" err="1" smtClean="0"/>
              <a:t>Gw</a:t>
            </a:r>
            <a:r>
              <a:rPr lang="de-DE" dirty="0" smtClean="0"/>
              <a:t>-Risiko Käufer hoch, da PEP-Status als Kind des Bundestagsabgeordneten &lt; Name &gt;, &lt; </a:t>
            </a:r>
            <a:r>
              <a:rPr lang="de-DE" dirty="0"/>
              <a:t>Datum &gt;“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445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AUFZEICHNUNG - WIE? (BEISPIEL </a:t>
            </a:r>
            <a:r>
              <a:rPr lang="de-DE" dirty="0" smtClean="0"/>
              <a:t>4)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Natürliche Person A gründet am 01.09.2022 die A-GmbH. Am 08.09.2022 geht bei d. Notar:in ein Kontoauszug der A-GmbH ein, dem die Bareinzahlung des hälftigen Stammkapitals von 12.500 € zu entnehmen ist.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„</a:t>
            </a:r>
            <a:r>
              <a:rPr lang="de-DE" dirty="0" err="1" smtClean="0"/>
              <a:t>Gw</a:t>
            </a:r>
            <a:r>
              <a:rPr lang="de-DE" dirty="0" smtClean="0"/>
              <a:t>-Risiko üblich, 01.09.2022“</a:t>
            </a:r>
          </a:p>
          <a:p>
            <a:pPr marL="0" indent="0">
              <a:buNone/>
            </a:pPr>
            <a:r>
              <a:rPr lang="de-DE" dirty="0" smtClean="0"/>
              <a:t>„</a:t>
            </a:r>
            <a:r>
              <a:rPr lang="de-DE" dirty="0" err="1" smtClean="0"/>
              <a:t>Gw</a:t>
            </a:r>
            <a:r>
              <a:rPr lang="de-DE" dirty="0" smtClean="0"/>
              <a:t>-Risiko jetzt höher, da Bareinzahlung Stammkapital, 08.09.2022“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831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AUFZEICHNUNG - WIE? (BEISPIEL </a:t>
            </a:r>
            <a:r>
              <a:rPr lang="de-DE" dirty="0" smtClean="0"/>
              <a:t>5)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/>
              <a:t>Natürliche </a:t>
            </a:r>
            <a:r>
              <a:rPr lang="de-DE" dirty="0" smtClean="0"/>
              <a:t>Person B </a:t>
            </a:r>
            <a:r>
              <a:rPr lang="de-DE" dirty="0"/>
              <a:t>gründet am 01.09.2022 die </a:t>
            </a:r>
            <a:r>
              <a:rPr lang="de-DE" dirty="0" smtClean="0"/>
              <a:t>B-GmbH und verkauft ein Jahr später 25 % der Geschäftsanteile an Natürliche Person C. 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„</a:t>
            </a:r>
            <a:r>
              <a:rPr lang="de-DE" dirty="0" err="1"/>
              <a:t>Gw</a:t>
            </a:r>
            <a:r>
              <a:rPr lang="de-DE" dirty="0"/>
              <a:t>-Risiko üblich, 01.09.2022“</a:t>
            </a:r>
          </a:p>
          <a:p>
            <a:pPr marL="0" indent="0">
              <a:buNone/>
            </a:pPr>
            <a:r>
              <a:rPr lang="de-DE" dirty="0"/>
              <a:t>„</a:t>
            </a:r>
            <a:r>
              <a:rPr lang="de-DE" dirty="0" err="1"/>
              <a:t>Gw</a:t>
            </a:r>
            <a:r>
              <a:rPr lang="de-DE" dirty="0"/>
              <a:t>-Risiko </a:t>
            </a:r>
            <a:r>
              <a:rPr lang="de-DE" dirty="0" smtClean="0"/>
              <a:t>üblich, 01.09.2023“ 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053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Konkrete Risikobewertung eines Vorgangs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dirty="0" smtClean="0"/>
              <a:t>AUFZEICHNUNG – WO?</a:t>
            </a:r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r>
              <a:rPr lang="de-DE" sz="2200" dirty="0" smtClean="0"/>
              <a:t>Häberle </a:t>
            </a:r>
            <a:r>
              <a:rPr lang="de-DE" sz="2200" dirty="0"/>
              <a:t>in Erbs/Kohlhaas, Strafrechtliche Nebengesetze, 240. EL April 2022, GwG § 56 Rn. 15:</a:t>
            </a:r>
          </a:p>
          <a:p>
            <a:pPr marL="0" indent="0">
              <a:buNone/>
            </a:pPr>
            <a:r>
              <a:rPr lang="de-DE" dirty="0" smtClean="0"/>
              <a:t>„Die </a:t>
            </a:r>
            <a:r>
              <a:rPr lang="de-DE" dirty="0"/>
              <a:t>Aufzeichnung ist </a:t>
            </a:r>
            <a:r>
              <a:rPr lang="de-DE" dirty="0" smtClean="0"/>
              <a:t>(…) so </a:t>
            </a:r>
            <a:r>
              <a:rPr lang="de-DE" dirty="0"/>
              <a:t>zu gestalten, dass sie einem Dritten die Zuordnung zu einem bestimmten Geschäftsvorfall ermöglicht (…).“ 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Alles ist möglich: </a:t>
            </a:r>
            <a:endParaRPr lang="de-DE" dirty="0"/>
          </a:p>
          <a:p>
            <a:r>
              <a:rPr lang="de-DE" dirty="0" smtClean="0"/>
              <a:t>auf Papier oder digital</a:t>
            </a:r>
          </a:p>
          <a:p>
            <a:r>
              <a:rPr lang="de-DE" dirty="0" smtClean="0"/>
              <a:t>in </a:t>
            </a:r>
            <a:r>
              <a:rPr lang="de-DE" dirty="0"/>
              <a:t>der Nebenakte </a:t>
            </a:r>
            <a:r>
              <a:rPr lang="de-DE" dirty="0" smtClean="0"/>
              <a:t>oder </a:t>
            </a:r>
            <a:r>
              <a:rPr lang="de-DE" dirty="0"/>
              <a:t>zentral </a:t>
            </a:r>
            <a:endParaRPr lang="de-DE" dirty="0" smtClean="0"/>
          </a:p>
          <a:p>
            <a:r>
              <a:rPr lang="de-DE" dirty="0" smtClean="0"/>
              <a:t>auf Verfügungsbogen (</a:t>
            </a:r>
            <a:r>
              <a:rPr lang="de-DE" dirty="0"/>
              <a:t>z.B. GwG-Prüfungsbogen </a:t>
            </a:r>
            <a:r>
              <a:rPr lang="de-DE" dirty="0" smtClean="0"/>
              <a:t>des PräsLG) oder mittels GwG-Prüfungstool </a:t>
            </a:r>
            <a:r>
              <a:rPr lang="de-DE" dirty="0"/>
              <a:t>der BNotK (Achtung: Datum hinzufügen</a:t>
            </a:r>
            <a:r>
              <a:rPr lang="de-DE" dirty="0" smtClean="0"/>
              <a:t>)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Empfehlung: Nebenakte wegen Einhaltung der Aufbewahrungsfristen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100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Sorgfaltspflichten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ALLGEMEINE SORGFALTSPFLICHTEN</a:t>
            </a:r>
          </a:p>
          <a:p>
            <a:r>
              <a:rPr lang="de-DE" dirty="0"/>
              <a:t>sind abschließend in § 10 Abs. 1 </a:t>
            </a:r>
            <a:r>
              <a:rPr lang="de-DE" dirty="0" smtClean="0"/>
              <a:t>Nr. 1 bis 5 GwG </a:t>
            </a:r>
            <a:r>
              <a:rPr lang="de-DE" dirty="0"/>
              <a:t>aufgezählt</a:t>
            </a:r>
          </a:p>
          <a:p>
            <a:r>
              <a:rPr lang="de-DE" dirty="0" smtClean="0"/>
              <a:t>sind bei jedem Kataloggeschäft zu erfüllen, unabhängig vom festgestellten Risiko</a:t>
            </a:r>
          </a:p>
          <a:p>
            <a:r>
              <a:rPr lang="de-DE" dirty="0" smtClean="0"/>
              <a:t>Nr. 1 bis 4 sind </a:t>
            </a:r>
            <a:r>
              <a:rPr lang="de-DE" dirty="0"/>
              <a:t>bei Begründung der Geschäftsbeziehung zu </a:t>
            </a:r>
            <a:r>
              <a:rPr lang="de-DE" dirty="0" smtClean="0"/>
              <a:t>erfüllen</a:t>
            </a:r>
          </a:p>
          <a:p>
            <a:pPr lvl="0"/>
            <a:r>
              <a:rPr lang="de-DE" dirty="0"/>
              <a:t>sind bei </a:t>
            </a:r>
            <a:r>
              <a:rPr lang="de-DE" dirty="0" smtClean="0"/>
              <a:t>sog. Altmandanten </a:t>
            </a:r>
            <a:r>
              <a:rPr lang="de-DE" dirty="0"/>
              <a:t>„zu geeigneter Zeit“ zu </a:t>
            </a:r>
            <a:r>
              <a:rPr lang="de-DE" dirty="0" smtClean="0"/>
              <a:t>erfüllen</a:t>
            </a:r>
            <a:endParaRPr lang="de-DE" dirty="0"/>
          </a:p>
          <a:p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351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ALLGEMEINE </a:t>
            </a:r>
            <a:r>
              <a:rPr lang="de-DE" dirty="0" smtClean="0"/>
              <a:t>SORGFALTSPFLICHTEN – Die einzelnen Pflichten:</a:t>
            </a:r>
          </a:p>
          <a:p>
            <a:pPr marL="514350" indent="-514350">
              <a:buAutoNum type="arabicPeriod"/>
            </a:pPr>
            <a:r>
              <a:rPr lang="de-DE" dirty="0" smtClean="0"/>
              <a:t>Identifizierung des Vertragspartners (Vortrag folgt)</a:t>
            </a:r>
          </a:p>
          <a:p>
            <a:pPr marL="514350" indent="-514350">
              <a:buAutoNum type="arabicPeriod"/>
            </a:pPr>
            <a:r>
              <a:rPr lang="de-DE" dirty="0" smtClean="0"/>
              <a:t>Identifizierung des wirtschaftlich Berechtigten (Vortrag folgt)</a:t>
            </a:r>
          </a:p>
          <a:p>
            <a:pPr marL="514350" indent="-514350">
              <a:buAutoNum type="arabicPeriod"/>
            </a:pPr>
            <a:r>
              <a:rPr lang="de-DE" dirty="0" smtClean="0"/>
              <a:t>Einholung und Bewertung von Informationen über Zweck und Art der angestrebten Geschäftsbeziehung </a:t>
            </a:r>
            <a:r>
              <a:rPr lang="de-DE" dirty="0" smtClean="0">
                <a:sym typeface="Wingdings" panose="05000000000000000000" pitchFamily="2" charset="2"/>
              </a:rPr>
              <a:t> „automatische“ Erfüllung durch Beachtung von § 17 BeurkG</a:t>
            </a:r>
            <a:endParaRPr lang="de-DE" dirty="0" smtClean="0"/>
          </a:p>
          <a:p>
            <a:pPr marL="514350" indent="-514350">
              <a:buAutoNum type="arabicPeriod"/>
            </a:pPr>
            <a:r>
              <a:rPr lang="de-DE" dirty="0" smtClean="0"/>
              <a:t>Feststellung des PEP-Status des Vertragspartners oder wirtschaftlich Berechtigten</a:t>
            </a:r>
          </a:p>
          <a:p>
            <a:pPr marL="514350" indent="-514350">
              <a:buAutoNum type="arabicPeriod"/>
            </a:pPr>
            <a:r>
              <a:rPr lang="de-DE" dirty="0" smtClean="0"/>
              <a:t>kontinuierliche Überwachung der Geschäftsbeziehung bzw. Transaktionen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709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DE" sz="5100" dirty="0"/>
              <a:t>ALLGEMEINE SORGFALTSPFLICHTEN – Die einzelnen </a:t>
            </a:r>
            <a:r>
              <a:rPr lang="de-DE" sz="5100" dirty="0" smtClean="0"/>
              <a:t>Pflichten: Nr. 4 (PEP-Status)</a:t>
            </a:r>
          </a:p>
          <a:p>
            <a:pPr marL="0" indent="0">
              <a:buNone/>
            </a:pPr>
            <a:r>
              <a:rPr lang="de-DE" sz="2900" dirty="0" smtClean="0"/>
              <a:t>Abzuklären ist der PEP-Status des Vertragspartners oder des echten wirtschaftlich Berechtigten.</a:t>
            </a:r>
          </a:p>
          <a:p>
            <a:pPr marL="0" indent="0">
              <a:buNone/>
            </a:pPr>
            <a:r>
              <a:rPr lang="de-DE" sz="2900" dirty="0" smtClean="0"/>
              <a:t>Der PEP-Status eines fiktiven wirtschaftlich Berechtigten ist </a:t>
            </a:r>
            <a:r>
              <a:rPr lang="de-DE" sz="2900" u="sng" dirty="0" smtClean="0"/>
              <a:t>nicht</a:t>
            </a:r>
            <a:r>
              <a:rPr lang="de-DE" sz="2900" dirty="0" smtClean="0"/>
              <a:t> abzuklären. </a:t>
            </a:r>
          </a:p>
          <a:p>
            <a:pPr marL="0" indent="0">
              <a:buNone/>
            </a:pPr>
            <a:r>
              <a:rPr lang="de-DE" sz="2900" dirty="0" smtClean="0"/>
              <a:t>WER HAT PEP-STATUS?</a:t>
            </a:r>
          </a:p>
          <a:p>
            <a:r>
              <a:rPr lang="de-DE" sz="2900" dirty="0"/>
              <a:t>„jede Person, die ein hochrangiges wichtiges öffentliches Amt auf internationaler, europäischer oder nationaler Ebene ausübt</a:t>
            </a:r>
            <a:r>
              <a:rPr lang="de-DE" sz="2900" dirty="0" smtClean="0"/>
              <a:t>“ (z.B. Mitglieder des Europäischen Parlamentes und des Bundestages, </a:t>
            </a:r>
            <a:r>
              <a:rPr lang="de-DE" sz="2900" dirty="0" err="1" smtClean="0"/>
              <a:t>Richter:innen</a:t>
            </a:r>
            <a:r>
              <a:rPr lang="de-DE" sz="2900" dirty="0" smtClean="0"/>
              <a:t> am BGH, </a:t>
            </a:r>
            <a:r>
              <a:rPr lang="de-DE" sz="2900" dirty="0" err="1" smtClean="0"/>
              <a:t>Botschafter:innen</a:t>
            </a:r>
            <a:r>
              <a:rPr lang="de-DE" sz="2900" dirty="0" smtClean="0"/>
              <a:t> </a:t>
            </a:r>
            <a:r>
              <a:rPr lang="de-DE" sz="2900" dirty="0" smtClean="0">
                <a:sym typeface="Wingdings" panose="05000000000000000000" pitchFamily="2" charset="2"/>
              </a:rPr>
              <a:t> </a:t>
            </a:r>
            <a:r>
              <a:rPr lang="de-DE" sz="2900" dirty="0" smtClean="0"/>
              <a:t>nicht abschließende Auflistung in § 1 Abs. 12 GwG)</a:t>
            </a:r>
            <a:endParaRPr lang="de-DE" sz="2900" dirty="0"/>
          </a:p>
          <a:p>
            <a:r>
              <a:rPr lang="de-DE" sz="2900" dirty="0"/>
              <a:t>„jede Person, die ein öffentliches Amt unterhalb der nationalen Ebene, dessen politische Bedeutung vergleichbar ist, ausübt</a:t>
            </a:r>
            <a:r>
              <a:rPr lang="de-DE" sz="2900" dirty="0" smtClean="0"/>
              <a:t>“ (in Berlin: Regierende Bürgermeisterin, </a:t>
            </a:r>
            <a:r>
              <a:rPr lang="de-DE" sz="2900" dirty="0" err="1" smtClean="0"/>
              <a:t>Senator:innen</a:t>
            </a:r>
            <a:r>
              <a:rPr lang="de-DE" sz="2900" dirty="0" smtClean="0"/>
              <a:t>, </a:t>
            </a:r>
            <a:r>
              <a:rPr lang="de-DE" sz="2900" dirty="0" err="1" smtClean="0"/>
              <a:t>Staatssekretär:innen</a:t>
            </a:r>
            <a:r>
              <a:rPr lang="de-DE" sz="2900" dirty="0" smtClean="0"/>
              <a:t> / nicht: Mitglieder des Abgeordnetenhauses)</a:t>
            </a:r>
            <a:endParaRPr lang="de-DE" sz="2900" dirty="0"/>
          </a:p>
          <a:p>
            <a:r>
              <a:rPr lang="de-DE" sz="2900" dirty="0"/>
              <a:t>jede Person, die ein vorgenanntes Amt innerhalb der letzten 12 Monate vor Beginn der Geschäftsbeziehung </a:t>
            </a:r>
            <a:r>
              <a:rPr lang="de-DE" sz="2900" dirty="0" smtClean="0"/>
              <a:t>ausübte</a:t>
            </a:r>
          </a:p>
          <a:p>
            <a:r>
              <a:rPr lang="de-DE" sz="2900" dirty="0" smtClean="0"/>
              <a:t>Familienmitglieder (§ 1 Abs. 13 GwG) und bekanntermaßen nahestehende Personen (§ 1 Abs. 14 GwG) der vorgenannten Personen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528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3000" dirty="0"/>
              <a:t>ALLGEMEINE SORGFALTSPFLICHTEN – Die einzelnen Pflichten: Nr. 4 </a:t>
            </a:r>
            <a:r>
              <a:rPr lang="de-DE" sz="3000" dirty="0" smtClean="0"/>
              <a:t>(PEP-Status</a:t>
            </a:r>
            <a:r>
              <a:rPr lang="de-DE" sz="3000" dirty="0"/>
              <a:t>)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WIE</a:t>
            </a:r>
            <a:r>
              <a:rPr lang="de-DE" dirty="0"/>
              <a:t>? </a:t>
            </a:r>
          </a:p>
          <a:p>
            <a:r>
              <a:rPr lang="de-DE" dirty="0"/>
              <a:t>Nachfrage beim Vertragspartner </a:t>
            </a:r>
            <a:r>
              <a:rPr lang="de-DE" dirty="0" smtClean="0"/>
              <a:t>oder/und </a:t>
            </a:r>
            <a:endParaRPr lang="de-DE" dirty="0"/>
          </a:p>
          <a:p>
            <a:r>
              <a:rPr lang="de-DE" dirty="0"/>
              <a:t>eigene Recherche (z.B. </a:t>
            </a:r>
            <a:r>
              <a:rPr lang="de-DE" dirty="0">
                <a:hlinkClick r:id="rId3"/>
              </a:rPr>
              <a:t>https://dilisense.com/en_US</a:t>
            </a:r>
            <a:r>
              <a:rPr lang="de-DE" dirty="0"/>
              <a:t>)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AUFZEICHNUNG</a:t>
            </a:r>
            <a:endParaRPr lang="de-DE" dirty="0"/>
          </a:p>
          <a:p>
            <a:r>
              <a:rPr lang="de-DE" dirty="0"/>
              <a:t>in der Urkunde oder </a:t>
            </a:r>
          </a:p>
          <a:p>
            <a:r>
              <a:rPr lang="de-DE" dirty="0"/>
              <a:t>in der Nebenakte (z.B. GwG-Prüfungsbogen des PräsLG)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319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/>
              <a:t>ALLGEMEINE SORGFALTSPFLICHTEN – Die einzelnen Pflichten: Nr. </a:t>
            </a:r>
            <a:r>
              <a:rPr lang="de-DE" dirty="0" smtClean="0"/>
              <a:t>5 (kontinuierliche Überwachung)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Da die übrigen allgemeinen Sorgfaltspflichten (Nr. 1 bis 4) bei Begründung der Geschäftsbeziehung – spätestens zum Zeitpunkt der Beurkundung – zu erfüllen sind, stellt Nr. 5 die Beachtung nach diesem Zeitpunkt eingehender Informationen unter geldwäscherechtlichen Aspekten sicher.</a:t>
            </a:r>
          </a:p>
          <a:p>
            <a:pPr marL="0" indent="0">
              <a:buNone/>
            </a:pPr>
            <a:r>
              <a:rPr lang="de-DE" dirty="0" smtClean="0"/>
              <a:t>Beispiele: </a:t>
            </a:r>
          </a:p>
          <a:p>
            <a:r>
              <a:rPr lang="de-DE" dirty="0" smtClean="0"/>
              <a:t>Notaranderkontobuchungen </a:t>
            </a:r>
          </a:p>
          <a:p>
            <a:r>
              <a:rPr lang="de-DE" dirty="0" smtClean="0"/>
              <a:t>Bestätigung des Kaufpreiseingangs</a:t>
            </a:r>
          </a:p>
          <a:p>
            <a:r>
              <a:rPr lang="de-DE" dirty="0" smtClean="0"/>
              <a:t>Nachweis bzgl. Einzahlung des Stammkapitals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235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Sorgfaltspflichten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VERSTÄRKTE SORGFALTSPFLICHTEN</a:t>
            </a:r>
          </a:p>
          <a:p>
            <a:r>
              <a:rPr lang="de-DE" dirty="0" smtClean="0"/>
              <a:t>sind </a:t>
            </a:r>
            <a:r>
              <a:rPr lang="de-DE" u="sng" dirty="0" smtClean="0"/>
              <a:t>zusätzlich</a:t>
            </a:r>
            <a:r>
              <a:rPr lang="de-DE" dirty="0" smtClean="0"/>
              <a:t> zu den allgemeinen Sorgfaltspflichten zu erfüllen, § 15 Abs. 1 GwG</a:t>
            </a:r>
          </a:p>
          <a:p>
            <a:r>
              <a:rPr lang="de-DE" dirty="0" smtClean="0"/>
              <a:t>Voraussetzung: Feststellung eines höheren Risikos</a:t>
            </a:r>
          </a:p>
          <a:p>
            <a:r>
              <a:rPr lang="de-DE" dirty="0" smtClean="0"/>
              <a:t>sind in 3 Kategorien unterteilt, die dem Grund der Feststellung eines höheren Risikos folgen:</a:t>
            </a:r>
          </a:p>
          <a:p>
            <a:pPr lvl="1"/>
            <a:r>
              <a:rPr lang="de-DE" dirty="0" smtClean="0"/>
              <a:t>§ 15 Abs. 4 GwG, wenn höheres Risiko als Ergebnis der Gesamtschau aller Umstände festgestellt wird oder PEP-Status vorliegt</a:t>
            </a:r>
          </a:p>
          <a:p>
            <a:pPr lvl="1"/>
            <a:r>
              <a:rPr lang="de-DE" dirty="0" smtClean="0"/>
              <a:t>§ 15 Abs. 5 GwG, wenn Vertragspartner oder wB in einem </a:t>
            </a:r>
            <a:r>
              <a:rPr lang="de-DE" dirty="0"/>
              <a:t>Risikostaat gemäß </a:t>
            </a:r>
            <a:r>
              <a:rPr lang="de-DE" dirty="0" smtClean="0"/>
              <a:t>EU-Liste ansässig ist</a:t>
            </a:r>
            <a:endParaRPr lang="de-DE" dirty="0"/>
          </a:p>
          <a:p>
            <a:pPr lvl="1"/>
            <a:r>
              <a:rPr lang="de-DE" dirty="0" smtClean="0"/>
              <a:t>§ 15 Abs. 6 GwG, wenn „ungewöhnliche“ Transaktion vorliegt </a:t>
            </a:r>
          </a:p>
          <a:p>
            <a:pPr lvl="1"/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218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VERSTÄRKTE SORGFALTSPFLICHTEN – </a:t>
            </a:r>
            <a:r>
              <a:rPr lang="de-DE" dirty="0"/>
              <a:t>Feststellung als Ergebnis der Gesamtschau aller Umstände oder </a:t>
            </a:r>
            <a:r>
              <a:rPr lang="de-DE" dirty="0" smtClean="0"/>
              <a:t>PEP-Status, § 15 Abs. 4 GwG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30</a:t>
            </a:fld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6867"/>
              </p:ext>
            </p:extLst>
          </p:nvPr>
        </p:nvGraphicFramePr>
        <p:xfrm>
          <a:off x="838200" y="2585259"/>
          <a:ext cx="10515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7945">
                  <a:extLst>
                    <a:ext uri="{9D8B030D-6E8A-4147-A177-3AD203B41FA5}">
                      <a16:colId xmlns:a16="http://schemas.microsoft.com/office/drawing/2014/main" val="2940657018"/>
                    </a:ext>
                  </a:extLst>
                </a:gridCol>
                <a:gridCol w="4461164">
                  <a:extLst>
                    <a:ext uri="{9D8B030D-6E8A-4147-A177-3AD203B41FA5}">
                      <a16:colId xmlns:a16="http://schemas.microsoft.com/office/drawing/2014/main" val="197462421"/>
                    </a:ext>
                  </a:extLst>
                </a:gridCol>
                <a:gridCol w="3096491">
                  <a:extLst>
                    <a:ext uri="{9D8B030D-6E8A-4147-A177-3AD203B41FA5}">
                      <a16:colId xmlns:a16="http://schemas.microsoft.com/office/drawing/2014/main" val="2292527436"/>
                    </a:ext>
                  </a:extLst>
                </a:gridCol>
              </a:tblGrid>
              <a:tr h="347797">
                <a:tc>
                  <a:txBody>
                    <a:bodyPr/>
                    <a:lstStyle/>
                    <a:p>
                      <a:r>
                        <a:rPr lang="de-DE" dirty="0" smtClean="0"/>
                        <a:t>Welche Pflicht?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Wie erfülle ich die Pflicht?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Wie dokumentiere ich das?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50290"/>
                  </a:ext>
                </a:extLst>
              </a:tr>
              <a:tr h="21737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Bestimmung der Herkunft der im Rahmen der Geschäftsbeziehung bzw. Transaktion eingesetzten Vermögenswerte (Geld,</a:t>
                      </a:r>
                      <a:r>
                        <a:rPr lang="de-D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aber auch Immobilie oder Geschäftsanteil)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Nachfrage beim Vertragspartner (z.B.</a:t>
                      </a:r>
                      <a:r>
                        <a:rPr lang="de-D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mittels 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Fragebogen der BNotK)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Anforderung</a:t>
                      </a:r>
                      <a:r>
                        <a:rPr lang="de-D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von Belegen 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zur Verifizierung</a:t>
                      </a:r>
                      <a:r>
                        <a:rPr lang="de-D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Angaben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Überprüfung der Angaben auf</a:t>
                      </a:r>
                      <a:r>
                        <a:rPr lang="de-D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Plausibilität, ggf. durch 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eigene Recherche (z.B. 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https://www.unternehmensregister.de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oder</a:t>
                      </a:r>
                      <a:r>
                        <a:rPr lang="de-D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https://www.northdata.de</a:t>
                      </a:r>
                      <a:r>
                        <a:rPr lang="de-D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Ablage der eingeholten Unterlagen in der Nebenakte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Aufzeichnung von Gesprächsvermerken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Aufzeichnung des</a:t>
                      </a:r>
                      <a:r>
                        <a:rPr lang="de-D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Ergebnisses der Plausibilitätsprüfung</a:t>
                      </a:r>
                      <a:endParaRPr lang="de-DE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72391"/>
                  </a:ext>
                </a:extLst>
              </a:tr>
              <a:tr h="8939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Verstärkte kontinuierliche Überwachung der Geschäftsbeziehung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Siehe Seite </a:t>
                      </a:r>
                      <a:r>
                        <a:rPr lang="de-DE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 zusätzlich: Anforderung von Belegen zur Verifizierung der eingehenden Informationen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Ablage der eingeholten Belege in der Nebenakte</a:t>
                      </a:r>
                    </a:p>
                    <a:p>
                      <a:pPr algn="l"/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98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781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VERSTÄRKTE SORGFALTSPFLICHTEN – Risikostaat, § 15 Abs. 5 GwG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31</a:t>
            </a:fld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397067"/>
              </p:ext>
            </p:extLst>
          </p:nvPr>
        </p:nvGraphicFramePr>
        <p:xfrm>
          <a:off x="838200" y="2225964"/>
          <a:ext cx="10515600" cy="3607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2055">
                  <a:extLst>
                    <a:ext uri="{9D8B030D-6E8A-4147-A177-3AD203B41FA5}">
                      <a16:colId xmlns:a16="http://schemas.microsoft.com/office/drawing/2014/main" val="2940657018"/>
                    </a:ext>
                  </a:extLst>
                </a:gridCol>
                <a:gridCol w="4027054">
                  <a:extLst>
                    <a:ext uri="{9D8B030D-6E8A-4147-A177-3AD203B41FA5}">
                      <a16:colId xmlns:a16="http://schemas.microsoft.com/office/drawing/2014/main" val="197462421"/>
                    </a:ext>
                  </a:extLst>
                </a:gridCol>
                <a:gridCol w="3096491">
                  <a:extLst>
                    <a:ext uri="{9D8B030D-6E8A-4147-A177-3AD203B41FA5}">
                      <a16:colId xmlns:a16="http://schemas.microsoft.com/office/drawing/2014/main" val="2292527436"/>
                    </a:ext>
                  </a:extLst>
                </a:gridCol>
              </a:tblGrid>
              <a:tr h="406611">
                <a:tc>
                  <a:txBody>
                    <a:bodyPr/>
                    <a:lstStyle/>
                    <a:p>
                      <a:r>
                        <a:rPr lang="de-DE" dirty="0" smtClean="0"/>
                        <a:t>Welche Pflicht?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Welche</a:t>
                      </a:r>
                      <a:r>
                        <a:rPr lang="de-DE" baseline="0" dirty="0" smtClean="0"/>
                        <a:t> (zusätzlichen) Informationen?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Wie erfülle ich die Pflicht?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50290"/>
                  </a:ext>
                </a:extLst>
              </a:tr>
              <a:tr h="10026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Einholung zusätzlicher Informationen über den Vertragspartner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Presseberichte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Unternehmensgeschichte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Informationen aus sozialen Netzwerken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Vita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Internetrecherche, insbesondere Finanzsanktionsliste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72391"/>
                  </a:ext>
                </a:extLst>
              </a:tr>
              <a:tr h="1303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Einholung zusätzlicher Informationen über den wB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Angaben gemäß § 11 Abs. 4 Nr. 1 GwG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Informationen aus sozialen Netzwerken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Presseberichte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Vita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Anforderung einer Kopie des Personaldokumentes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Internetrecherche, insbesondere Finanzsanktionsliste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98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63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VERSTÄRKTE SORGFALTSPFLICHTEN – Risikostaat, § 15 Abs. 5 GwG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32</a:t>
            </a:fld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601957"/>
              </p:ext>
            </p:extLst>
          </p:nvPr>
        </p:nvGraphicFramePr>
        <p:xfrm>
          <a:off x="838200" y="2225964"/>
          <a:ext cx="10515600" cy="4005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3364">
                  <a:extLst>
                    <a:ext uri="{9D8B030D-6E8A-4147-A177-3AD203B41FA5}">
                      <a16:colId xmlns:a16="http://schemas.microsoft.com/office/drawing/2014/main" val="2940657018"/>
                    </a:ext>
                  </a:extLst>
                </a:gridCol>
                <a:gridCol w="3722254">
                  <a:extLst>
                    <a:ext uri="{9D8B030D-6E8A-4147-A177-3AD203B41FA5}">
                      <a16:colId xmlns:a16="http://schemas.microsoft.com/office/drawing/2014/main" val="197462421"/>
                    </a:ext>
                  </a:extLst>
                </a:gridCol>
                <a:gridCol w="3779982">
                  <a:extLst>
                    <a:ext uri="{9D8B030D-6E8A-4147-A177-3AD203B41FA5}">
                      <a16:colId xmlns:a16="http://schemas.microsoft.com/office/drawing/2014/main" val="2292527436"/>
                    </a:ext>
                  </a:extLst>
                </a:gridCol>
              </a:tblGrid>
              <a:tr h="406611">
                <a:tc>
                  <a:txBody>
                    <a:bodyPr/>
                    <a:lstStyle/>
                    <a:p>
                      <a:r>
                        <a:rPr lang="de-DE" dirty="0" smtClean="0"/>
                        <a:t>Welche Pflicht?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Welche</a:t>
                      </a:r>
                      <a:r>
                        <a:rPr lang="de-DE" baseline="0" dirty="0" smtClean="0"/>
                        <a:t> (zusätzlichen) Informationen?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Wie erfülle ich die Pflicht?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50290"/>
                  </a:ext>
                </a:extLst>
              </a:tr>
              <a:tr h="10026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Einholung zusätzlicher Informationen über die angestrebte Art der Geschäftsbeziehung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der Regel keine zusätzlichen Informationen, denn die Art der Geschäftsbeziehung (Beurkundung, Verwahrung, Beglaubigung, Beratung) ist offensichtlich</a:t>
                      </a: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Beachtung von § 17 BeurkG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8272391"/>
                  </a:ext>
                </a:extLst>
              </a:tr>
              <a:tr h="13033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Einholung von Informationen über die Herkunft der Vermögenswerte des Vertragspartners und des wB 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Vermögenswerte, die im Rahmen der Geschäftsbeziehung bzw. Transaktion eingesetzt werden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bzgl</a:t>
                      </a: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wB nur denkbar, wenn er selbst den Kaufpreis oder Anteile davon bezahlt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Nachfrage beim Vertragspartner (z.B. mittels Fragebogen der BNotK)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Anforderung von Belegen zur Verifizierung der </a:t>
                      </a: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Angaben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Überprüfung </a:t>
                      </a: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 Angaben auf Plausibilität, ggf. durch eigene </a:t>
                      </a: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Recherche</a:t>
                      </a: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498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19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VERSTÄRKTE SORGFALTSPFLICHTEN – Risikostaat, § 15 Abs. 5 GwG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33</a:t>
            </a:fld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650774"/>
              </p:ext>
            </p:extLst>
          </p:nvPr>
        </p:nvGraphicFramePr>
        <p:xfrm>
          <a:off x="838200" y="2225964"/>
          <a:ext cx="10515600" cy="1668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3364">
                  <a:extLst>
                    <a:ext uri="{9D8B030D-6E8A-4147-A177-3AD203B41FA5}">
                      <a16:colId xmlns:a16="http://schemas.microsoft.com/office/drawing/2014/main" val="2940657018"/>
                    </a:ext>
                  </a:extLst>
                </a:gridCol>
                <a:gridCol w="3870036">
                  <a:extLst>
                    <a:ext uri="{9D8B030D-6E8A-4147-A177-3AD203B41FA5}">
                      <a16:colId xmlns:a16="http://schemas.microsoft.com/office/drawing/2014/main" val="197462421"/>
                    </a:ext>
                  </a:extLst>
                </a:gridCol>
                <a:gridCol w="3632200">
                  <a:extLst>
                    <a:ext uri="{9D8B030D-6E8A-4147-A177-3AD203B41FA5}">
                      <a16:colId xmlns:a16="http://schemas.microsoft.com/office/drawing/2014/main" val="2292527436"/>
                    </a:ext>
                  </a:extLst>
                </a:gridCol>
              </a:tblGrid>
              <a:tr h="406611">
                <a:tc>
                  <a:txBody>
                    <a:bodyPr/>
                    <a:lstStyle/>
                    <a:p>
                      <a:r>
                        <a:rPr lang="de-DE" dirty="0" smtClean="0"/>
                        <a:t>Welche Pflicht?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Welche</a:t>
                      </a:r>
                      <a:r>
                        <a:rPr lang="de-DE" baseline="0" dirty="0" smtClean="0"/>
                        <a:t> (zusätzlichen) Informationen?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Wie erfülle ich die Pflicht?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50290"/>
                  </a:ext>
                </a:extLst>
              </a:tr>
              <a:tr h="10026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Einholung von Informationen über die Herkunft des Vermögens des Vertragspartners und des </a:t>
                      </a:r>
                      <a:r>
                        <a:rPr lang="de-DE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wB</a:t>
                      </a:r>
                      <a:r>
                        <a:rPr lang="de-DE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sonstiges Vermögen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 fiktive wB ist hier explizit ausgenommen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de-DE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Nachfrage beim Vertragspartner (z.B. mittels Fragebogen der BNotK)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827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537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VERSTÄRKTE SORGFALTSPFLICHTEN – Risikostaat, § 15 Abs. 5 GwG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34</a:t>
            </a:fld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85456"/>
              </p:ext>
            </p:extLst>
          </p:nvPr>
        </p:nvGraphicFramePr>
        <p:xfrm>
          <a:off x="838200" y="2225964"/>
          <a:ext cx="10515600" cy="3736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7036">
                  <a:extLst>
                    <a:ext uri="{9D8B030D-6E8A-4147-A177-3AD203B41FA5}">
                      <a16:colId xmlns:a16="http://schemas.microsoft.com/office/drawing/2014/main" val="2940657018"/>
                    </a:ext>
                  </a:extLst>
                </a:gridCol>
                <a:gridCol w="5248564">
                  <a:extLst>
                    <a:ext uri="{9D8B030D-6E8A-4147-A177-3AD203B41FA5}">
                      <a16:colId xmlns:a16="http://schemas.microsoft.com/office/drawing/2014/main" val="2292527436"/>
                    </a:ext>
                  </a:extLst>
                </a:gridCol>
              </a:tblGrid>
              <a:tr h="406611">
                <a:tc>
                  <a:txBody>
                    <a:bodyPr/>
                    <a:lstStyle/>
                    <a:p>
                      <a:r>
                        <a:rPr lang="de-DE" dirty="0" smtClean="0"/>
                        <a:t>Welche Pflicht?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Wie erfülle ich die Pflicht?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50290"/>
                  </a:ext>
                </a:extLst>
              </a:tr>
              <a:tr h="683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Einholung von Informationen über die Gründe für die geplante oder durchgeführte </a:t>
                      </a: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Transaktion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Nachfrage beim Vertragspartner (z.B. mittels Fragebogen der BNotK)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8272391"/>
                  </a:ext>
                </a:extLst>
              </a:tr>
              <a:tr h="7796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Einholung von Informationen über die geplante Verwendung der Vermögenswerte, die ihm Rahmen der Transaktion oder Geschäftsbeziehung eingesetzt </a:t>
                      </a: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werden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Nachfrage beim Vertragspartner (z.B. mittels Fragebogen der BNotK)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404171"/>
                  </a:ext>
                </a:extLst>
              </a:tr>
              <a:tr h="5264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Überwachung der Geschäftsbeziehung durch häufigere und intensivere </a:t>
                      </a: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Kontrollen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Siehe Seite </a:t>
                      </a:r>
                      <a:r>
                        <a:rPr lang="de-DE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 Anforderung von Belegen zur Verifizierung der eingehenden Informationen</a:t>
                      </a:r>
                      <a:endParaRPr lang="de-DE" sz="1600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6871180"/>
                  </a:ext>
                </a:extLst>
              </a:tr>
              <a:tr h="10026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Überwachung der Geschäftsbeziehung durch die Auswahl von Transaktionsmustern, die einer weiteren Prüfung bedürfen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Nur denkbar bei Stammmandanten, die d. Notar:in mehrfach wegen identischer Geschäfte aufsuchen </a:t>
                      </a: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Muster festlegen und im entsprechenden Fall gemäß </a:t>
                      </a: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 </a:t>
                      </a:r>
                      <a:r>
                        <a:rPr lang="de-DE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Abs. 6 GwG verfahren</a:t>
                      </a:r>
                      <a:r>
                        <a:rPr lang="de-DE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9383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163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VERSTÄRKTE SORGFALTSPFLICHTEN – Ungewöhnliche Transaktion, </a:t>
            </a:r>
            <a:br>
              <a:rPr lang="de-DE" dirty="0" smtClean="0"/>
            </a:br>
            <a:r>
              <a:rPr lang="de-DE" dirty="0" smtClean="0"/>
              <a:t>§ 15 Abs. 6 GwG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35</a:t>
            </a:fld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474682"/>
              </p:ext>
            </p:extLst>
          </p:nvPr>
        </p:nvGraphicFramePr>
        <p:xfrm>
          <a:off x="838200" y="2650837"/>
          <a:ext cx="10515600" cy="2726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7036">
                  <a:extLst>
                    <a:ext uri="{9D8B030D-6E8A-4147-A177-3AD203B41FA5}">
                      <a16:colId xmlns:a16="http://schemas.microsoft.com/office/drawing/2014/main" val="2940657018"/>
                    </a:ext>
                  </a:extLst>
                </a:gridCol>
                <a:gridCol w="5248564">
                  <a:extLst>
                    <a:ext uri="{9D8B030D-6E8A-4147-A177-3AD203B41FA5}">
                      <a16:colId xmlns:a16="http://schemas.microsoft.com/office/drawing/2014/main" val="2292527436"/>
                    </a:ext>
                  </a:extLst>
                </a:gridCol>
              </a:tblGrid>
              <a:tr h="369454">
                <a:tc>
                  <a:txBody>
                    <a:bodyPr/>
                    <a:lstStyle/>
                    <a:p>
                      <a:r>
                        <a:rPr lang="de-DE" dirty="0" smtClean="0"/>
                        <a:t>Welche Pflicht?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Wie erfülle ich die Pflicht?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50290"/>
                  </a:ext>
                </a:extLst>
              </a:tr>
              <a:tr h="683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Untersuchung der Transaktion sowie deren Hintergrund und Zweck</a:t>
                      </a:r>
                      <a:endParaRPr lang="de-DE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Nachfrage beim Vertragspartner</a:t>
                      </a:r>
                      <a:r>
                        <a:rPr lang="de-DE" sz="18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und/oder ggf. bei der anderkontoführenden Bank</a:t>
                      </a:r>
                      <a:endParaRPr lang="de-DE" sz="18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Anforderung von Belegen zur Verifizierung der Angaben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de-DE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Überprüfung der Angaben auf Plausibilität</a:t>
                      </a:r>
                      <a:endParaRPr lang="de-DE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8272391"/>
                  </a:ext>
                </a:extLst>
              </a:tr>
              <a:tr h="779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Verstärkte kontinuierliche Überwachung der</a:t>
                      </a:r>
                      <a:r>
                        <a:rPr lang="de-D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Geschäftsbeziehung</a:t>
                      </a:r>
                      <a:endParaRPr lang="de-D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Siehe Seite </a:t>
                      </a:r>
                      <a:r>
                        <a:rPr lang="de-DE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 Anforderung von Belegen zur Verifizierung der eingehenden Informationen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404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16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Sorgfaltspflichten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VEREINFACHTE SORGFALTSPFLICHTEN</a:t>
            </a:r>
          </a:p>
          <a:p>
            <a:r>
              <a:rPr lang="de-DE" dirty="0" smtClean="0"/>
              <a:t>reduzieren nur den Umfang der zur Erfüllung der allgemeinen Sorgfaltspflichten zu ergreifenden Maßnahmen, d.h. keine allgemeine Sorgfaltspflicht entfällt</a:t>
            </a:r>
          </a:p>
          <a:p>
            <a:r>
              <a:rPr lang="de-DE" dirty="0" smtClean="0"/>
              <a:t>Identifizierung des Vertragspartners ist hinsichtlich der Erhebung der Angaben davon ausgeschlossen, also sämtliche Angaben gemäß § 11 Abs. 4 GwG sind immer zu erheben, nur die Verifizierung wird erleichtert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Der Präsident des Landgerichts Berlin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77D05-EFA3-4499-B8D3-40D68F29910A}" type="slidenum">
              <a:rPr lang="de-DE" smtClean="0"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044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3</a:t>
            </a:r>
            <a:r>
              <a:rPr lang="de-DE" b="1" dirty="0" smtClean="0"/>
              <a:t>. Identifizierung Vertragspartner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143125"/>
            <a:ext cx="10515600" cy="4033838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 fontScale="85000" lnSpcReduction="20000"/>
          </a:bodyPr>
          <a:lstStyle/>
          <a:p>
            <a:pPr marL="0" indent="0" algn="ctr">
              <a:lnSpc>
                <a:spcPct val="170000"/>
              </a:lnSpc>
              <a:buNone/>
            </a:pPr>
            <a:r>
              <a:rPr lang="de-DE" dirty="0" smtClean="0"/>
              <a:t>Begriff „Vertragspartner“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de-DE" dirty="0" smtClean="0"/>
              <a:t>Erforderliche </a:t>
            </a:r>
            <a:r>
              <a:rPr lang="de-DE" dirty="0"/>
              <a:t>Daten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de-DE" dirty="0" smtClean="0"/>
              <a:t>Geeignete Personaldokumente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de-DE" dirty="0" smtClean="0"/>
              <a:t>Elektronische Identifizierung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de-DE" dirty="0" smtClean="0"/>
              <a:t>Dokumentation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de-DE" dirty="0" smtClean="0"/>
              <a:t>„Altmandanten“</a:t>
            </a:r>
          </a:p>
          <a:p>
            <a:pPr marL="0" indent="0" algn="ctr">
              <a:lnSpc>
                <a:spcPct val="170000"/>
              </a:lnSpc>
              <a:buNone/>
            </a:pPr>
            <a:endParaRPr lang="de-DE" dirty="0" smtClean="0"/>
          </a:p>
          <a:p>
            <a:pPr marL="0" indent="0" algn="ctr">
              <a:buNone/>
            </a:pP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78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dirty="0" smtClean="0"/>
              <a:t>Begriff „Vertragspartner“</a:t>
            </a:r>
            <a:endParaRPr lang="de-DE" sz="4400" dirty="0"/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 smtClean="0"/>
              <a:t>Begriff des Vertragspartners i. S. d. GwG: keine Legaldefinition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 smtClean="0"/>
              <a:t>PräsLG Schreiben 01.02.2021: </a:t>
            </a:r>
            <a:r>
              <a:rPr lang="de-DE" dirty="0"/>
              <a:t>nat. Person oder Personen- bzw. Kapitalgesellschaft, mit der eine auf Dauer angelegte Geschäftsbeziehung </a:t>
            </a:r>
            <a:r>
              <a:rPr lang="de-DE" dirty="0" smtClean="0"/>
              <a:t>i. S. d. </a:t>
            </a:r>
            <a:r>
              <a:rPr lang="de-DE" dirty="0"/>
              <a:t>§ 1 Abs. 4 </a:t>
            </a:r>
            <a:r>
              <a:rPr lang="de-DE" dirty="0" err="1"/>
              <a:t>GwG</a:t>
            </a:r>
            <a:r>
              <a:rPr lang="de-DE" dirty="0"/>
              <a:t> eingegangen wird 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 err="1"/>
              <a:t>BNotK</a:t>
            </a:r>
            <a:r>
              <a:rPr lang="de-DE" dirty="0"/>
              <a:t> </a:t>
            </a:r>
            <a:r>
              <a:rPr lang="de-DE" dirty="0" err="1"/>
              <a:t>AuA</a:t>
            </a:r>
            <a:r>
              <a:rPr lang="de-DE" dirty="0"/>
              <a:t>: nur formell Beteiligte, also Erschienene</a:t>
            </a:r>
          </a:p>
          <a:p>
            <a:pPr algn="ctr"/>
            <a:endParaRPr lang="de-DE" dirty="0"/>
          </a:p>
          <a:p>
            <a:pPr marL="0" indent="0" algn="ctr">
              <a:buNone/>
            </a:pPr>
            <a:r>
              <a:rPr lang="de-DE" dirty="0"/>
              <a:t>Gespräch </a:t>
            </a:r>
            <a:r>
              <a:rPr lang="de-DE" dirty="0" err="1"/>
              <a:t>PräsLG</a:t>
            </a:r>
            <a:r>
              <a:rPr lang="de-DE" dirty="0"/>
              <a:t> – </a:t>
            </a:r>
            <a:r>
              <a:rPr lang="de-DE" dirty="0" err="1"/>
              <a:t>Gw</a:t>
            </a:r>
            <a:r>
              <a:rPr lang="de-DE" dirty="0"/>
              <a:t>-Ausschuss </a:t>
            </a:r>
            <a:r>
              <a:rPr lang="de-DE" dirty="0" err="1" smtClean="0"/>
              <a:t>NotK</a:t>
            </a:r>
            <a:r>
              <a:rPr lang="de-DE" dirty="0" smtClean="0"/>
              <a:t> Berlin</a:t>
            </a:r>
            <a:endParaRPr lang="de-DE" dirty="0"/>
          </a:p>
          <a:p>
            <a:endParaRPr lang="de-DE" dirty="0" smtClean="0"/>
          </a:p>
          <a:p>
            <a:pPr marL="0" indent="0" algn="just">
              <a:buNone/>
            </a:pP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82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dirty="0" smtClean="0"/>
              <a:t>Begriff „Vertragspartner“</a:t>
            </a:r>
            <a:endParaRPr lang="de-DE" sz="4400" dirty="0"/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Handeln einer erschienenen Person im eigenen Namen:</a:t>
            </a:r>
          </a:p>
          <a:p>
            <a:pPr lvl="1"/>
            <a:r>
              <a:rPr lang="de-DE" dirty="0" smtClean="0"/>
              <a:t>Identifizierung der erschienenen Person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Handeln eines Vertreters für eine nat. oder jur. Person, Personengesellschaft oder Rechtsgestaltung:</a:t>
            </a:r>
          </a:p>
          <a:p>
            <a:pPr lvl="1"/>
            <a:r>
              <a:rPr lang="de-DE" dirty="0" smtClean="0"/>
              <a:t>Identifizierung </a:t>
            </a:r>
            <a:r>
              <a:rPr lang="de-DE" dirty="0"/>
              <a:t>der erschienenen </a:t>
            </a:r>
            <a:r>
              <a:rPr lang="de-DE" dirty="0" smtClean="0"/>
              <a:t>Person und d. Vertretenen nach bisheriger und vorläufiger Wertung</a:t>
            </a:r>
          </a:p>
          <a:p>
            <a:pPr lvl="1"/>
            <a:r>
              <a:rPr lang="de-DE" dirty="0" smtClean="0"/>
              <a:t>anders als BNotK, wonach nur Vertreter zu identifizieren ist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pPr marL="0" indent="0" algn="just">
              <a:buNone/>
            </a:pP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82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E</a:t>
            </a:r>
            <a:r>
              <a:rPr lang="de-DE" dirty="0" smtClean="0"/>
              <a:t>rforderliche Daten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§ 11 Abs. 4 Nr. 1 GwG - bei natürlichen Personen:</a:t>
            </a:r>
          </a:p>
          <a:p>
            <a:pPr lvl="1"/>
            <a:r>
              <a:rPr lang="de-DE" dirty="0"/>
              <a:t>Vorname und Nachname</a:t>
            </a:r>
          </a:p>
          <a:p>
            <a:pPr lvl="1"/>
            <a:r>
              <a:rPr lang="de-DE" dirty="0"/>
              <a:t>Geburtsort</a:t>
            </a:r>
          </a:p>
          <a:p>
            <a:pPr lvl="1"/>
            <a:r>
              <a:rPr lang="de-DE" dirty="0"/>
              <a:t>Geburtsdatum</a:t>
            </a:r>
          </a:p>
          <a:p>
            <a:pPr lvl="1"/>
            <a:r>
              <a:rPr lang="de-DE" dirty="0"/>
              <a:t>Wohnanschrift</a:t>
            </a:r>
          </a:p>
          <a:p>
            <a:pPr lvl="1"/>
            <a:r>
              <a:rPr lang="de-DE" dirty="0"/>
              <a:t>Staatsangehörigkeit</a:t>
            </a:r>
          </a:p>
          <a:p>
            <a:endParaRPr lang="de-DE" dirty="0"/>
          </a:p>
          <a:p>
            <a:r>
              <a:rPr lang="de-DE" dirty="0"/>
              <a:t>muss nicht zwingend in die Urkunde, bei Dokumentation der Kopie des Personaldokumentes alle Daten vorhanden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6685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E</a:t>
            </a:r>
            <a:r>
              <a:rPr lang="de-DE" dirty="0" smtClean="0"/>
              <a:t>rforderliche Daten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§ 11 Abs. 4 Nr. 2 GwG – bei juristischen Personen oder Personengesellschaften:</a:t>
            </a:r>
          </a:p>
          <a:p>
            <a:pPr lvl="1"/>
            <a:r>
              <a:rPr lang="de-DE" dirty="0" smtClean="0"/>
              <a:t>Firma</a:t>
            </a:r>
          </a:p>
          <a:p>
            <a:pPr lvl="1"/>
            <a:r>
              <a:rPr lang="de-DE" dirty="0" smtClean="0"/>
              <a:t>Rechtsform</a:t>
            </a:r>
          </a:p>
          <a:p>
            <a:pPr lvl="1"/>
            <a:r>
              <a:rPr lang="de-DE" dirty="0" smtClean="0"/>
              <a:t>Registernummer</a:t>
            </a:r>
          </a:p>
          <a:p>
            <a:pPr lvl="1"/>
            <a:r>
              <a:rPr lang="de-DE" dirty="0" smtClean="0"/>
              <a:t>Anschrift des Sitzes</a:t>
            </a:r>
          </a:p>
          <a:p>
            <a:pPr lvl="1"/>
            <a:r>
              <a:rPr lang="de-DE" dirty="0" smtClean="0"/>
              <a:t>Namen der Mitglieder des Vertretungsorgans/gesetzlichen Vertreter</a:t>
            </a:r>
          </a:p>
          <a:p>
            <a:pPr marL="457200" lvl="1" indent="0">
              <a:buNone/>
            </a:pP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6883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dirty="0" smtClean="0"/>
              <a:t>Geeignete Dokumente</a:t>
            </a:r>
            <a:endParaRPr lang="de-DE" sz="4400" b="1" dirty="0"/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g</a:t>
            </a:r>
            <a:r>
              <a:rPr lang="de-DE" dirty="0" smtClean="0"/>
              <a:t>emäß § 12 Abs. 1 S. 1 Nr. 1 GwG folgende</a:t>
            </a:r>
            <a:r>
              <a:rPr lang="de-DE" b="1" u="sng" dirty="0"/>
              <a:t> gültige</a:t>
            </a:r>
            <a:r>
              <a:rPr lang="de-DE" dirty="0"/>
              <a:t> </a:t>
            </a:r>
            <a:r>
              <a:rPr lang="de-DE" dirty="0" smtClean="0"/>
              <a:t>Personaldokumente: </a:t>
            </a:r>
          </a:p>
          <a:p>
            <a:pPr lvl="1"/>
            <a:r>
              <a:rPr lang="de-DE" dirty="0" smtClean="0"/>
              <a:t>Reisepass</a:t>
            </a:r>
          </a:p>
          <a:p>
            <a:pPr lvl="1"/>
            <a:r>
              <a:rPr lang="de-DE" dirty="0" smtClean="0"/>
              <a:t>Personalausweis der in der EU und EWR lebenden Personen (+ Schweiz)</a:t>
            </a:r>
          </a:p>
          <a:p>
            <a:pPr lvl="1"/>
            <a:r>
              <a:rPr lang="de-DE" dirty="0" smtClean="0"/>
              <a:t>Reiseausweis</a:t>
            </a:r>
          </a:p>
          <a:p>
            <a:pPr lvl="1"/>
            <a:r>
              <a:rPr lang="de-DE" dirty="0" smtClean="0"/>
              <a:t>Aufenthaltstitel  </a:t>
            </a:r>
            <a:endParaRPr lang="de-DE" dirty="0">
              <a:solidFill>
                <a:srgbClr val="FF0000"/>
              </a:solidFill>
            </a:endParaRPr>
          </a:p>
          <a:p>
            <a:pPr lvl="2"/>
            <a:r>
              <a:rPr lang="de-DE" dirty="0" smtClean="0"/>
              <a:t>Führerschein grundsätzlich nicht – nur bei vereinfachten Sorgfaltspflichten, </a:t>
            </a:r>
            <a:r>
              <a:rPr lang="de-DE" dirty="0"/>
              <a:t>§ 14 Abs. 2 </a:t>
            </a:r>
            <a:r>
              <a:rPr lang="de-DE" dirty="0" smtClean="0"/>
              <a:t>Nr</a:t>
            </a:r>
            <a:r>
              <a:rPr lang="de-DE" dirty="0"/>
              <a:t>.</a:t>
            </a:r>
            <a:r>
              <a:rPr lang="de-DE" dirty="0" smtClean="0"/>
              <a:t> </a:t>
            </a:r>
            <a:r>
              <a:rPr lang="de-DE" dirty="0"/>
              <a:t>2 </a:t>
            </a:r>
            <a:r>
              <a:rPr lang="de-DE" dirty="0" smtClean="0"/>
              <a:t>GwG </a:t>
            </a:r>
            <a:r>
              <a:rPr lang="de-DE" dirty="0" smtClean="0">
                <a:sym typeface="Wingdings" panose="05000000000000000000" pitchFamily="2" charset="2"/>
              </a:rPr>
              <a:t> dann auch nicht gültige Dokumente möglich</a:t>
            </a:r>
            <a:endParaRPr lang="de-DE" dirty="0" smtClean="0"/>
          </a:p>
          <a:p>
            <a:pPr marL="457200" lvl="1" indent="0">
              <a:buNone/>
            </a:pPr>
            <a:endParaRPr lang="de-DE" dirty="0" smtClean="0"/>
          </a:p>
          <a:p>
            <a:r>
              <a:rPr lang="de-DE" dirty="0" smtClean="0"/>
              <a:t>gemäß § </a:t>
            </a:r>
            <a:r>
              <a:rPr lang="de-DE" dirty="0"/>
              <a:t>12 Abs. 2 </a:t>
            </a:r>
            <a:r>
              <a:rPr lang="de-DE" dirty="0" smtClean="0"/>
              <a:t>GwG:</a:t>
            </a:r>
            <a:endParaRPr lang="de-DE" dirty="0"/>
          </a:p>
          <a:p>
            <a:pPr lvl="1"/>
            <a:r>
              <a:rPr lang="de-DE" dirty="0"/>
              <a:t>Registerauszug oder</a:t>
            </a:r>
          </a:p>
          <a:p>
            <a:pPr lvl="1"/>
            <a:r>
              <a:rPr lang="de-DE" dirty="0"/>
              <a:t>dokumentierte Einsichtnahme oder</a:t>
            </a:r>
          </a:p>
          <a:p>
            <a:pPr lvl="1"/>
            <a:r>
              <a:rPr lang="de-DE" dirty="0"/>
              <a:t>Gründungsdokumente</a:t>
            </a:r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pPr marL="0" indent="0" algn="just">
              <a:buNone/>
            </a:pP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10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Elektronische Identifizierung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Online-Beurkundung im gesellschaftsrechtlichen Bereich (derzeit Gründung GmbH &amp; UG (haftungsbeschränkt) und Anmeldungen zu Registern) möglich durch Gesetz zur Umsetzung der Digitalisierungsrichtlinie (</a:t>
            </a:r>
            <a:r>
              <a:rPr lang="de-DE" dirty="0" err="1" smtClean="0"/>
              <a:t>DiRUG</a:t>
            </a:r>
            <a:r>
              <a:rPr lang="de-DE" dirty="0" smtClean="0"/>
              <a:t>)</a:t>
            </a:r>
          </a:p>
          <a:p>
            <a:r>
              <a:rPr lang="de-DE" dirty="0"/>
              <a:t>d</a:t>
            </a:r>
            <a:r>
              <a:rPr lang="de-DE" dirty="0" smtClean="0"/>
              <a:t>aher auch Identifizierung gemäß § 12 Abs. 1 Nr. 2 GwG i. V. m. § 12 </a:t>
            </a:r>
            <a:r>
              <a:rPr lang="de-DE" dirty="0" err="1" smtClean="0"/>
              <a:t>eID</a:t>
            </a:r>
            <a:r>
              <a:rPr lang="de-DE" dirty="0" smtClean="0"/>
              <a:t>-Karte-Gesetz</a:t>
            </a:r>
          </a:p>
          <a:p>
            <a:r>
              <a:rPr lang="de-DE" dirty="0" smtClean="0"/>
              <a:t>Personaldokument mit Lichtbild wird ausgelesen und bei XNP gespeichert – für rechtssichere Identifizierung zweites Personaldokument (Reisepass zusätzlich zum Personalausweis) erforderlich </a:t>
            </a:r>
          </a:p>
          <a:p>
            <a:r>
              <a:rPr lang="de-DE" dirty="0" smtClean="0"/>
              <a:t>Dokumentation elektronisch über XNP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7822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Dokumentation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</a:t>
            </a:r>
            <a:r>
              <a:rPr lang="de-DE" dirty="0" smtClean="0"/>
              <a:t>ie erhobenen Daten vom Vertragspartner sind aufzuzeichnen gemäß </a:t>
            </a:r>
            <a:r>
              <a:rPr lang="de-DE" dirty="0"/>
              <a:t>§ 8 Abs. 1 S. 1 Nr. 1a) </a:t>
            </a:r>
            <a:r>
              <a:rPr lang="de-DE" dirty="0" smtClean="0"/>
              <a:t>GwG </a:t>
            </a:r>
          </a:p>
          <a:p>
            <a:r>
              <a:rPr lang="de-DE" dirty="0" smtClean="0"/>
              <a:t>§ 8 Abs. 2 S. 2 GwG – Verpflichtete haben Recht und Pflicht Kopien von Personaldokumenten zu fertigen</a:t>
            </a:r>
          </a:p>
          <a:p>
            <a:r>
              <a:rPr lang="de-DE" dirty="0" smtClean="0"/>
              <a:t>Aufbewahrung der Kopien: </a:t>
            </a:r>
          </a:p>
          <a:p>
            <a:pPr lvl="1"/>
            <a:r>
              <a:rPr lang="de-DE" dirty="0"/>
              <a:t>i</a:t>
            </a:r>
            <a:r>
              <a:rPr lang="de-DE" dirty="0" smtClean="0"/>
              <a:t>n der entsprechenden Akte</a:t>
            </a:r>
          </a:p>
          <a:p>
            <a:pPr lvl="1"/>
            <a:r>
              <a:rPr lang="de-DE" dirty="0"/>
              <a:t>e</a:t>
            </a:r>
            <a:r>
              <a:rPr lang="de-DE" dirty="0" smtClean="0"/>
              <a:t>lektronisch</a:t>
            </a:r>
          </a:p>
          <a:p>
            <a:pPr lvl="1"/>
            <a:r>
              <a:rPr lang="de-DE" dirty="0"/>
              <a:t>i</a:t>
            </a:r>
            <a:r>
              <a:rPr lang="de-DE" dirty="0" smtClean="0"/>
              <a:t>n einem alphabetisch sortierten Sammelordner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6501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„Altmandanten“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§ 11 Abs. 3 </a:t>
            </a:r>
            <a:r>
              <a:rPr lang="de-DE" dirty="0" smtClean="0"/>
              <a:t>S. </a:t>
            </a:r>
            <a:r>
              <a:rPr lang="de-DE" dirty="0"/>
              <a:t>1 </a:t>
            </a:r>
            <a:r>
              <a:rPr lang="de-DE" dirty="0" smtClean="0"/>
              <a:t>GwG: Absehen von erneuter Identifizierung, </a:t>
            </a:r>
            <a:r>
              <a:rPr lang="de-DE" dirty="0"/>
              <a:t>wenn </a:t>
            </a:r>
            <a:r>
              <a:rPr lang="de-DE" dirty="0" smtClean="0"/>
              <a:t>Identifizierung bei </a:t>
            </a:r>
            <a:r>
              <a:rPr lang="de-DE" dirty="0"/>
              <a:t>früherer Gelegenheit im Rahmen der Erfüllung seiner Sorgfaltspflichten </a:t>
            </a:r>
            <a:r>
              <a:rPr lang="de-DE" u="sng" dirty="0" smtClean="0"/>
              <a:t>und</a:t>
            </a:r>
            <a:r>
              <a:rPr lang="de-DE" dirty="0" smtClean="0"/>
              <a:t> Aufzeichnung der erhobenen </a:t>
            </a:r>
            <a:r>
              <a:rPr lang="de-DE" dirty="0"/>
              <a:t>Daten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sz="2400" dirty="0" smtClean="0">
                <a:sym typeface="Wingdings" panose="05000000000000000000" pitchFamily="2" charset="2"/>
              </a:rPr>
              <a:t>Identifizierung bei </a:t>
            </a:r>
            <a:r>
              <a:rPr lang="de-DE" sz="2400" dirty="0">
                <a:sym typeface="Wingdings" panose="05000000000000000000" pitchFamily="2" charset="2"/>
              </a:rPr>
              <a:t>K</a:t>
            </a:r>
            <a:r>
              <a:rPr lang="de-DE" sz="2400" dirty="0" smtClean="0">
                <a:sym typeface="Wingdings" panose="05000000000000000000" pitchFamily="2" charset="2"/>
              </a:rPr>
              <a:t>ataloggeschäft + Dokumentation erforderlich</a:t>
            </a:r>
          </a:p>
          <a:p>
            <a:pPr marL="0" indent="0">
              <a:buNone/>
            </a:pPr>
            <a:endParaRPr lang="de-DE" sz="2400" dirty="0" smtClean="0">
              <a:sym typeface="Wingdings" panose="05000000000000000000" pitchFamily="2" charset="2"/>
            </a:endParaRPr>
          </a:p>
          <a:p>
            <a:r>
              <a:rPr lang="de-DE" dirty="0" smtClean="0">
                <a:sym typeface="Wingdings" panose="05000000000000000000" pitchFamily="2" charset="2"/>
              </a:rPr>
              <a:t>§ 8 Abs. 2 S. 5 GwG: Dokumentation Umstand der früheren Identifizierung</a:t>
            </a:r>
          </a:p>
          <a:p>
            <a:pPr marL="0" indent="0">
              <a:buNone/>
            </a:pPr>
            <a:r>
              <a:rPr lang="de-DE" dirty="0" smtClean="0">
                <a:sym typeface="Wingdings" panose="05000000000000000000" pitchFamily="2" charset="2"/>
              </a:rPr>
              <a:t>– siehe bspw. Passus in Schreiben des PräsLG 01.02.2021 (lfd. Nr. 3)   „von Person bekannt, </a:t>
            </a:r>
            <a:r>
              <a:rPr lang="de-DE" dirty="0" smtClean="0"/>
              <a:t>die </a:t>
            </a:r>
            <a:r>
              <a:rPr lang="de-DE" dirty="0"/>
              <a:t>Identifizierung gemäß GwG erfolgte </a:t>
            </a:r>
            <a:r>
              <a:rPr lang="de-DE" dirty="0" smtClean="0"/>
              <a:t>bei früherer Gelegenheit“ </a:t>
            </a:r>
            <a:r>
              <a:rPr lang="de-DE" dirty="0" smtClean="0">
                <a:sym typeface="Wingdings" panose="05000000000000000000" pitchFamily="2" charset="2"/>
              </a:rPr>
              <a:t> in Urkunde oder Akte (auch im Prüfbogen möglich)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5405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000" b="1" dirty="0"/>
              <a:t>4</a:t>
            </a:r>
            <a:r>
              <a:rPr lang="de-DE" sz="4000" b="1" dirty="0" smtClean="0"/>
              <a:t>. Identifizierung wirtschaftlich Berechtigter (</a:t>
            </a:r>
            <a:r>
              <a:rPr lang="de-DE" sz="4000" b="1" dirty="0" err="1" smtClean="0"/>
              <a:t>wB</a:t>
            </a:r>
            <a:r>
              <a:rPr lang="de-DE" sz="4000" b="1" dirty="0" smtClean="0"/>
              <a:t>)</a:t>
            </a:r>
            <a:endParaRPr lang="de-DE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143125"/>
            <a:ext cx="10515600" cy="4033838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Wer? - Wie? </a:t>
            </a:r>
            <a:r>
              <a:rPr lang="de-DE" dirty="0"/>
              <a:t>-</a:t>
            </a:r>
            <a:r>
              <a:rPr lang="de-DE" dirty="0" smtClean="0"/>
              <a:t> Dokumentation - Wann</a:t>
            </a:r>
            <a:r>
              <a:rPr lang="de-DE" dirty="0"/>
              <a:t>?</a:t>
            </a:r>
            <a:endParaRPr lang="de-DE" dirty="0" smtClean="0"/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Folgen der fehlenden Identifizierung des </a:t>
            </a:r>
            <a:r>
              <a:rPr lang="de-DE" dirty="0" err="1" smtClean="0"/>
              <a:t>wB</a:t>
            </a:r>
            <a:r>
              <a:rPr lang="de-DE" dirty="0" smtClean="0"/>
              <a:t> </a:t>
            </a:r>
          </a:p>
          <a:p>
            <a:pPr algn="ctr"/>
            <a:endParaRPr lang="de-DE" dirty="0"/>
          </a:p>
          <a:p>
            <a:pPr marL="0" indent="0" algn="ctr">
              <a:buNone/>
            </a:pPr>
            <a:r>
              <a:rPr lang="de-DE" dirty="0"/>
              <a:t>Beurkundungsverbote</a:t>
            </a:r>
          </a:p>
          <a:p>
            <a:pPr algn="ctr"/>
            <a:endParaRPr lang="de-DE" dirty="0"/>
          </a:p>
          <a:p>
            <a:pPr marL="0" indent="0" algn="ctr">
              <a:buNone/>
            </a:pPr>
            <a:r>
              <a:rPr lang="de-DE" dirty="0" smtClean="0"/>
              <a:t>Unstimmigkeitsmeldung </a:t>
            </a:r>
          </a:p>
          <a:p>
            <a:pPr algn="ctr"/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Präsident des Landgerichts 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Berlin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39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Wer? (§ 3 GwG)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de-DE" dirty="0" smtClean="0"/>
          </a:p>
          <a:p>
            <a:pPr marL="0" indent="0" algn="just">
              <a:buNone/>
            </a:pPr>
            <a:endParaRPr lang="de-DE" dirty="0"/>
          </a:p>
          <a:p>
            <a:pPr marL="0" indent="0" algn="just">
              <a:buNone/>
            </a:pPr>
            <a:r>
              <a:rPr lang="de-DE" sz="3200" dirty="0" err="1" smtClean="0"/>
              <a:t>wB</a:t>
            </a:r>
            <a:r>
              <a:rPr lang="de-DE" sz="3200" dirty="0" smtClean="0"/>
              <a:t> </a:t>
            </a:r>
            <a:r>
              <a:rPr lang="de-DE" sz="3200" dirty="0"/>
              <a:t>= </a:t>
            </a:r>
            <a:r>
              <a:rPr lang="de-DE" sz="3200" dirty="0" smtClean="0"/>
              <a:t>natürliche Person(en), </a:t>
            </a:r>
            <a:r>
              <a:rPr lang="de-DE" sz="3200" dirty="0"/>
              <a:t>in deren Eigentum oder unter deren Kontrolle eine </a:t>
            </a:r>
            <a:r>
              <a:rPr lang="de-DE" sz="3200" dirty="0" smtClean="0"/>
              <a:t>Gesellschaft </a:t>
            </a:r>
            <a:r>
              <a:rPr lang="de-DE" sz="3200" dirty="0"/>
              <a:t>oder Rechtsgestaltung letztlich </a:t>
            </a:r>
            <a:r>
              <a:rPr lang="de-DE" sz="3200" dirty="0" smtClean="0"/>
              <a:t>steht, oder auf deren Veranlassung eine </a:t>
            </a:r>
            <a:r>
              <a:rPr lang="de-DE" sz="3200" dirty="0"/>
              <a:t>Transaktion </a:t>
            </a:r>
            <a:r>
              <a:rPr lang="de-DE" sz="3200" dirty="0" smtClean="0"/>
              <a:t>geschieht </a:t>
            </a:r>
            <a:r>
              <a:rPr lang="de-DE" sz="3200" dirty="0"/>
              <a:t>(§ 3 </a:t>
            </a:r>
            <a:r>
              <a:rPr lang="de-DE" sz="3200" dirty="0" smtClean="0"/>
              <a:t>Abs. 1 GwG</a:t>
            </a:r>
            <a:r>
              <a:rPr lang="de-DE" sz="3200" dirty="0"/>
              <a:t>)</a:t>
            </a:r>
            <a:endParaRPr lang="de-DE" sz="3200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9137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Wer? (§ 3 GwG)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prstClr val="black"/>
                </a:solidFill>
              </a:rPr>
              <a:t>wB</a:t>
            </a:r>
            <a:r>
              <a:rPr lang="de-DE" dirty="0">
                <a:solidFill>
                  <a:prstClr val="black"/>
                </a:solidFill>
              </a:rPr>
              <a:t> bei </a:t>
            </a:r>
            <a:r>
              <a:rPr lang="de-DE" b="1" dirty="0">
                <a:solidFill>
                  <a:prstClr val="black"/>
                </a:solidFill>
              </a:rPr>
              <a:t>natürlichen Personen als Vertragspartner</a:t>
            </a:r>
            <a:r>
              <a:rPr lang="de-DE" dirty="0">
                <a:solidFill>
                  <a:prstClr val="black"/>
                </a:solidFill>
              </a:rPr>
              <a:t>:</a:t>
            </a:r>
          </a:p>
          <a:p>
            <a:pPr marL="0" lvl="0" indent="0" algn="just">
              <a:buNone/>
            </a:pPr>
            <a:r>
              <a:rPr lang="de-DE" dirty="0">
                <a:solidFill>
                  <a:prstClr val="black"/>
                </a:solidFill>
              </a:rPr>
              <a:t>handelt natürliche Person als Treuhänder oder auf Veranlassung eines Dritten, ist Treugeber bzw. der Dritte </a:t>
            </a:r>
            <a:r>
              <a:rPr lang="de-DE" dirty="0" err="1" smtClean="0">
                <a:solidFill>
                  <a:prstClr val="black"/>
                </a:solidFill>
              </a:rPr>
              <a:t>wB</a:t>
            </a:r>
            <a:endParaRPr lang="de-DE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de-DE" dirty="0">
              <a:solidFill>
                <a:prstClr val="black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de-DE" dirty="0" err="1" smtClean="0">
                <a:solidFill>
                  <a:prstClr val="black"/>
                </a:solidFill>
              </a:rPr>
              <a:t>wB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>
                <a:solidFill>
                  <a:prstClr val="black"/>
                </a:solidFill>
              </a:rPr>
              <a:t>bei </a:t>
            </a:r>
            <a:r>
              <a:rPr lang="de-DE" b="1" dirty="0">
                <a:solidFill>
                  <a:prstClr val="black"/>
                </a:solidFill>
              </a:rPr>
              <a:t>Gesellschaften und Vereinigungen als Vertragspartner:</a:t>
            </a:r>
          </a:p>
          <a:p>
            <a:pPr lvl="0" algn="just"/>
            <a:r>
              <a:rPr lang="de-DE" dirty="0">
                <a:solidFill>
                  <a:prstClr val="black"/>
                </a:solidFill>
              </a:rPr>
              <a:t>jede natürliche Person, die mehr als 25 Prozent der Kapital- oder Stimmanteile hält oder auf sonstige Weise Kontrolle ausübt</a:t>
            </a:r>
          </a:p>
          <a:p>
            <a:pPr lvl="0" algn="just"/>
            <a:r>
              <a:rPr lang="de-DE" dirty="0">
                <a:solidFill>
                  <a:prstClr val="black"/>
                </a:solidFill>
              </a:rPr>
              <a:t>mittelbare Kontrollausübung </a:t>
            </a:r>
            <a:r>
              <a:rPr lang="de-DE" dirty="0" smtClean="0">
                <a:solidFill>
                  <a:prstClr val="black"/>
                </a:solidFill>
              </a:rPr>
              <a:t>bei mehr als </a:t>
            </a:r>
            <a:r>
              <a:rPr lang="de-DE" dirty="0">
                <a:solidFill>
                  <a:prstClr val="black"/>
                </a:solidFill>
              </a:rPr>
              <a:t>50 Prozent der Kapital- oder Stimmanteile 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56679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Wer? (§ 3 GwG)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de-DE" dirty="0"/>
              <a:t>k</a:t>
            </a:r>
            <a:r>
              <a:rPr lang="de-DE" dirty="0" smtClean="0"/>
              <a:t>ann eine solche natürliche Person nicht ermittelt werden oder ist sie unbekannt, gilt der gesetzliche Vertreter als (sog.) </a:t>
            </a:r>
            <a:r>
              <a:rPr lang="de-DE" b="1" dirty="0" smtClean="0"/>
              <a:t>fiktiver wirtschaftlich Berechtigter</a:t>
            </a:r>
            <a:r>
              <a:rPr lang="de-DE" dirty="0" smtClean="0"/>
              <a:t>  (§ 3 Abs. 2 S. 5 GwG) </a:t>
            </a:r>
          </a:p>
          <a:p>
            <a:r>
              <a:rPr lang="de-DE" dirty="0" smtClean="0"/>
              <a:t>Stiftung: </a:t>
            </a:r>
            <a:r>
              <a:rPr lang="de-DE" dirty="0"/>
              <a:t>Vorstände und Begünstigte </a:t>
            </a:r>
            <a:r>
              <a:rPr lang="de-DE" dirty="0" smtClean="0"/>
              <a:t>(§ </a:t>
            </a:r>
            <a:r>
              <a:rPr lang="de-DE" dirty="0"/>
              <a:t>3 Abs. </a:t>
            </a:r>
            <a:r>
              <a:rPr lang="de-DE" dirty="0" smtClean="0"/>
              <a:t>1 und 3 GwG)</a:t>
            </a:r>
          </a:p>
          <a:p>
            <a:pPr algn="just"/>
            <a:r>
              <a:rPr lang="de-DE" b="1" dirty="0" smtClean="0"/>
              <a:t>kein </a:t>
            </a:r>
            <a:r>
              <a:rPr lang="de-DE" b="1" dirty="0" err="1" smtClean="0"/>
              <a:t>wB</a:t>
            </a:r>
            <a:r>
              <a:rPr lang="de-DE" b="1" dirty="0" smtClean="0"/>
              <a:t> </a:t>
            </a:r>
            <a:r>
              <a:rPr lang="de-DE" b="1" dirty="0"/>
              <a:t>zu </a:t>
            </a:r>
            <a:r>
              <a:rPr lang="de-DE" b="1" dirty="0" smtClean="0"/>
              <a:t>ermitteln </a:t>
            </a:r>
            <a:r>
              <a:rPr lang="de-DE" dirty="0" smtClean="0"/>
              <a:t>(§ 3 Abs. 2 S. 1 </a:t>
            </a:r>
            <a:r>
              <a:rPr lang="de-DE" dirty="0" err="1" smtClean="0"/>
              <a:t>Hs</a:t>
            </a:r>
            <a:r>
              <a:rPr lang="de-DE" dirty="0" smtClean="0"/>
              <a:t>. 1 GwG) bei juristischen </a:t>
            </a:r>
            <a:r>
              <a:rPr lang="de-DE" dirty="0"/>
              <a:t>Personen des </a:t>
            </a:r>
            <a:r>
              <a:rPr lang="de-DE" dirty="0" smtClean="0"/>
              <a:t>öffentlichen </a:t>
            </a:r>
            <a:r>
              <a:rPr lang="de-DE" dirty="0"/>
              <a:t>Rechts </a:t>
            </a:r>
            <a:r>
              <a:rPr lang="de-DE" dirty="0" smtClean="0"/>
              <a:t>als Vertragspartner (</a:t>
            </a:r>
            <a:r>
              <a:rPr lang="de-DE" dirty="0"/>
              <a:t>bspw. </a:t>
            </a:r>
            <a:r>
              <a:rPr lang="de-DE" dirty="0" smtClean="0"/>
              <a:t>Land </a:t>
            </a:r>
            <a:r>
              <a:rPr lang="de-DE" dirty="0"/>
              <a:t>Berlin, BRD, Gemeinde</a:t>
            </a:r>
            <a:r>
              <a:rPr lang="de-DE" dirty="0" smtClean="0"/>
              <a:t>), außer </a:t>
            </a:r>
            <a:r>
              <a:rPr lang="de-DE" dirty="0"/>
              <a:t>eine solche Vereinigung </a:t>
            </a:r>
            <a:r>
              <a:rPr lang="de-DE" dirty="0" smtClean="0"/>
              <a:t>ist Gesellschafter der Vertragspartner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17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Wer? (§ 3 GwG)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3200" b="1" dirty="0" smtClean="0"/>
              <a:t>Sonderfälle:</a:t>
            </a:r>
            <a:r>
              <a:rPr lang="de-DE" sz="3200" dirty="0" smtClean="0"/>
              <a:t> 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Nachlasspfleger, Insolvenzverwalter</a:t>
            </a:r>
            <a:r>
              <a:rPr lang="de-DE" dirty="0"/>
              <a:t>, Nachtragsliquidatoren, </a:t>
            </a:r>
            <a:r>
              <a:rPr lang="de-DE" dirty="0" smtClean="0"/>
              <a:t>Testamentsvollstrecker </a:t>
            </a:r>
          </a:p>
          <a:p>
            <a:pPr marL="0" indent="0">
              <a:buNone/>
            </a:pPr>
            <a:endParaRPr lang="de-DE" dirty="0" smtClean="0"/>
          </a:p>
          <a:p>
            <a:pPr algn="just"/>
            <a:r>
              <a:rPr lang="de-DE" dirty="0" smtClean="0"/>
              <a:t>machen </a:t>
            </a:r>
            <a:r>
              <a:rPr lang="de-DE" dirty="0"/>
              <a:t>fremdes Recht im </a:t>
            </a:r>
            <a:r>
              <a:rPr lang="de-DE" dirty="0" smtClean="0"/>
              <a:t>eigenen </a:t>
            </a:r>
            <a:r>
              <a:rPr lang="de-DE" dirty="0"/>
              <a:t>Namen </a:t>
            </a:r>
            <a:r>
              <a:rPr lang="de-DE" dirty="0" smtClean="0"/>
              <a:t>geltend</a:t>
            </a:r>
          </a:p>
          <a:p>
            <a:pPr algn="just"/>
            <a:r>
              <a:rPr lang="de-DE" dirty="0"/>
              <a:t>k</a:t>
            </a:r>
            <a:r>
              <a:rPr lang="de-DE" dirty="0" smtClean="0"/>
              <a:t>ein weiteren Personen als </a:t>
            </a:r>
            <a:r>
              <a:rPr lang="de-DE" dirty="0" err="1" smtClean="0"/>
              <a:t>wB</a:t>
            </a:r>
            <a:r>
              <a:rPr lang="de-DE" dirty="0" smtClean="0"/>
              <a:t> zu ermitteln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70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Wie?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Identifizierung (§ 1 Abs. 3 GwG): </a:t>
            </a:r>
          </a:p>
          <a:p>
            <a:r>
              <a:rPr lang="de-DE" dirty="0" smtClean="0"/>
              <a:t>Erhebung </a:t>
            </a:r>
            <a:r>
              <a:rPr lang="de-DE" dirty="0"/>
              <a:t>der Daten zum </a:t>
            </a:r>
            <a:r>
              <a:rPr lang="de-DE" dirty="0" err="1"/>
              <a:t>wB</a:t>
            </a:r>
            <a:r>
              <a:rPr lang="de-DE" dirty="0"/>
              <a:t> </a:t>
            </a:r>
            <a:r>
              <a:rPr lang="de-DE" dirty="0" smtClean="0"/>
              <a:t>(Nachfrage und Aufzeichnung)</a:t>
            </a:r>
          </a:p>
          <a:p>
            <a:r>
              <a:rPr lang="de-DE" dirty="0" smtClean="0"/>
              <a:t>Überprüfung der Angaben zum </a:t>
            </a:r>
            <a:r>
              <a:rPr lang="de-DE" dirty="0" err="1" smtClean="0"/>
              <a:t>wB</a:t>
            </a:r>
            <a:r>
              <a:rPr lang="de-DE" dirty="0" smtClean="0"/>
              <a:t> (§ 12 Abs. 3 GwG)</a:t>
            </a:r>
          </a:p>
          <a:p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Aufzeichnung/Aufbewahrung </a:t>
            </a:r>
            <a:r>
              <a:rPr lang="de-DE" dirty="0"/>
              <a:t>(§ 8 GwG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7913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Wie?</a:t>
            </a:r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 smtClean="0"/>
              <a:t>Identifizierung </a:t>
            </a:r>
            <a:r>
              <a:rPr lang="de-DE" sz="3600" dirty="0"/>
              <a:t>= Erhebung der Daten zum </a:t>
            </a:r>
            <a:r>
              <a:rPr lang="de-DE" sz="3600" dirty="0" err="1" smtClean="0"/>
              <a:t>wB</a:t>
            </a: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b="1" dirty="0" smtClean="0"/>
              <a:t>natürlichen Person</a:t>
            </a:r>
            <a:r>
              <a:rPr lang="de-DE" dirty="0" smtClean="0"/>
              <a:t> als Vertragspartner: 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r>
              <a:rPr lang="de-DE" dirty="0" smtClean="0"/>
              <a:t>Frage </a:t>
            </a:r>
            <a:r>
              <a:rPr lang="de-DE" dirty="0"/>
              <a:t>nach Handeln auf eigene Rechnung (§ 10 Abs. 1 Nr. 2 </a:t>
            </a:r>
            <a:r>
              <a:rPr lang="de-DE" dirty="0" err="1" smtClean="0"/>
              <a:t>Hs</a:t>
            </a:r>
            <a:r>
              <a:rPr lang="de-DE" dirty="0" smtClean="0"/>
              <a:t>. </a:t>
            </a:r>
            <a:r>
              <a:rPr lang="de-DE" dirty="0"/>
              <a:t>1 GwG</a:t>
            </a:r>
            <a:r>
              <a:rPr lang="de-DE" dirty="0" smtClean="0"/>
              <a:t>)</a:t>
            </a:r>
          </a:p>
          <a:p>
            <a:pPr algn="just"/>
            <a:r>
              <a:rPr lang="de-DE" dirty="0" smtClean="0"/>
              <a:t>bspw</a:t>
            </a:r>
            <a:r>
              <a:rPr lang="de-DE" dirty="0"/>
              <a:t>. Erklärung im Urkundeneingang: „Der </a:t>
            </a:r>
            <a:r>
              <a:rPr lang="de-DE" dirty="0" smtClean="0"/>
              <a:t>Erschienene / Der Vertretene </a:t>
            </a:r>
            <a:r>
              <a:rPr lang="de-DE" dirty="0"/>
              <a:t>handelt im eigenen Namen und nicht auf Rechnung eines Dritten, insbesondere nicht als Treuhänder.“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6706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sz="4000" dirty="0">
                <a:solidFill>
                  <a:prstClr val="black"/>
                </a:solidFill>
              </a:rPr>
              <a:t/>
            </a:r>
            <a:br>
              <a:rPr lang="de-DE" sz="4000" dirty="0">
                <a:solidFill>
                  <a:prstClr val="black"/>
                </a:solidFill>
              </a:rPr>
            </a:br>
            <a:r>
              <a:rPr lang="de-DE" sz="4000" dirty="0">
                <a:solidFill>
                  <a:prstClr val="black"/>
                </a:solidFill>
              </a:rPr>
              <a:t/>
            </a:r>
            <a:br>
              <a:rPr lang="de-DE" sz="4000" dirty="0">
                <a:solidFill>
                  <a:prstClr val="black"/>
                </a:solidFill>
              </a:rPr>
            </a:br>
            <a:r>
              <a:rPr lang="de-DE" sz="4900" dirty="0"/>
              <a:t>Wie?</a:t>
            </a:r>
            <a:r>
              <a:rPr lang="de-DE" sz="4000" dirty="0" smtClean="0">
                <a:solidFill>
                  <a:prstClr val="black"/>
                </a:solidFill>
              </a:rPr>
              <a:t/>
            </a:r>
            <a:br>
              <a:rPr lang="de-DE" sz="4000" dirty="0" smtClean="0">
                <a:solidFill>
                  <a:prstClr val="black"/>
                </a:solidFill>
              </a:rPr>
            </a:br>
            <a:r>
              <a:rPr lang="de-DE" sz="4000" dirty="0" smtClean="0">
                <a:solidFill>
                  <a:prstClr val="black"/>
                </a:solidFill>
              </a:rPr>
              <a:t>Identifizierung </a:t>
            </a:r>
            <a:r>
              <a:rPr lang="de-DE" sz="4000" dirty="0">
                <a:solidFill>
                  <a:prstClr val="black"/>
                </a:solidFill>
              </a:rPr>
              <a:t>= Erhebung der Daten zum </a:t>
            </a:r>
            <a:r>
              <a:rPr lang="de-DE" sz="4000" dirty="0" err="1">
                <a:solidFill>
                  <a:prstClr val="black"/>
                </a:solidFill>
              </a:rPr>
              <a:t>wB</a:t>
            </a:r>
            <a:r>
              <a:rPr lang="de-DE" sz="4000" dirty="0">
                <a:solidFill>
                  <a:prstClr val="black"/>
                </a:solidFill>
              </a:rPr>
              <a:t/>
            </a:r>
            <a:br>
              <a:rPr lang="de-DE" sz="4000" dirty="0">
                <a:solidFill>
                  <a:prstClr val="black"/>
                </a:solidFill>
              </a:rPr>
            </a:br>
            <a:r>
              <a:rPr lang="de-DE" sz="4000" dirty="0">
                <a:solidFill>
                  <a:prstClr val="black"/>
                </a:solidFill>
              </a:rPr>
              <a:t/>
            </a:r>
            <a:br>
              <a:rPr lang="de-DE" sz="4000" dirty="0">
                <a:solidFill>
                  <a:prstClr val="black"/>
                </a:solidFill>
              </a:rPr>
            </a:br>
            <a:r>
              <a:rPr lang="de-DE" sz="4000" dirty="0">
                <a:solidFill>
                  <a:prstClr val="black"/>
                </a:solidFill>
              </a:rPr>
              <a:t> 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b="1" dirty="0" smtClean="0"/>
              <a:t>Juristische Personen, </a:t>
            </a:r>
            <a:r>
              <a:rPr lang="de-DE" b="1" dirty="0"/>
              <a:t>Personengesellschaften </a:t>
            </a:r>
            <a:r>
              <a:rPr lang="de-DE" dirty="0"/>
              <a:t>oder </a:t>
            </a:r>
            <a:r>
              <a:rPr lang="de-DE" dirty="0" smtClean="0"/>
              <a:t>Rechtsgestaltungen </a:t>
            </a:r>
            <a:r>
              <a:rPr lang="de-DE" dirty="0"/>
              <a:t>i</a:t>
            </a:r>
            <a:r>
              <a:rPr lang="de-DE" dirty="0" smtClean="0"/>
              <a:t>. S. v</a:t>
            </a:r>
            <a:r>
              <a:rPr lang="de-DE" dirty="0"/>
              <a:t>. § 3 Abs. 3 GwG als Vertragspartner:</a:t>
            </a:r>
          </a:p>
          <a:p>
            <a:pPr algn="just"/>
            <a:r>
              <a:rPr lang="de-DE" dirty="0" smtClean="0"/>
              <a:t>zur </a:t>
            </a:r>
            <a:r>
              <a:rPr lang="de-DE" dirty="0"/>
              <a:t>Identifizierung ist die Eigentums- und Kontrollstruktur </a:t>
            </a:r>
            <a:r>
              <a:rPr lang="de-DE" dirty="0" smtClean="0"/>
              <a:t>(EKS) in </a:t>
            </a:r>
            <a:r>
              <a:rPr lang="de-DE" dirty="0"/>
              <a:t>Erfahrung zu bringen (§ 10 Abs. 1 Nr. 2 GwG) </a:t>
            </a:r>
          </a:p>
          <a:p>
            <a:pPr algn="just"/>
            <a:r>
              <a:rPr lang="de-DE" dirty="0" smtClean="0"/>
              <a:t>vollständig </a:t>
            </a:r>
            <a:r>
              <a:rPr lang="de-DE" dirty="0"/>
              <a:t>ermittelte EKS umfasst </a:t>
            </a:r>
            <a:r>
              <a:rPr lang="de-DE" dirty="0" smtClean="0"/>
              <a:t>stets </a:t>
            </a:r>
            <a:r>
              <a:rPr lang="de-DE" dirty="0"/>
              <a:t>den </a:t>
            </a:r>
            <a:r>
              <a:rPr lang="de-DE" dirty="0" smtClean="0"/>
              <a:t>zu </a:t>
            </a:r>
            <a:r>
              <a:rPr lang="de-DE" dirty="0"/>
              <a:t>erhebenden Vor- und Nachnamen des </a:t>
            </a:r>
            <a:r>
              <a:rPr lang="de-DE" dirty="0" err="1" smtClean="0"/>
              <a:t>wB</a:t>
            </a:r>
            <a:r>
              <a:rPr lang="de-DE" dirty="0" smtClean="0"/>
              <a:t> (§ </a:t>
            </a:r>
            <a:r>
              <a:rPr lang="de-DE" dirty="0"/>
              <a:t>11 Abs. 5 S. 1 </a:t>
            </a:r>
            <a:r>
              <a:rPr lang="de-DE" dirty="0" smtClean="0"/>
              <a:t>GwG)  </a:t>
            </a:r>
          </a:p>
          <a:p>
            <a:pPr algn="just"/>
            <a:r>
              <a:rPr lang="de-DE" dirty="0" smtClean="0"/>
              <a:t>hierfür benötigte </a:t>
            </a:r>
            <a:r>
              <a:rPr lang="de-DE" dirty="0"/>
              <a:t>Informationen sind zwingend beim Vertragspartner </a:t>
            </a:r>
            <a:r>
              <a:rPr lang="de-DE" dirty="0" smtClean="0"/>
              <a:t>zu </a:t>
            </a:r>
            <a:r>
              <a:rPr lang="de-DE" dirty="0"/>
              <a:t>erfragen, </a:t>
            </a:r>
            <a:r>
              <a:rPr lang="de-DE" dirty="0" smtClean="0"/>
              <a:t>bspw. mit BNotK-Fragebögen (§ </a:t>
            </a:r>
            <a:r>
              <a:rPr lang="de-DE" dirty="0"/>
              <a:t>11 Abs. 5 S. 3 </a:t>
            </a:r>
            <a:r>
              <a:rPr lang="de-DE" dirty="0" smtClean="0"/>
              <a:t>GwG) </a:t>
            </a:r>
          </a:p>
          <a:p>
            <a:pPr algn="just"/>
            <a:r>
              <a:rPr lang="de-DE" dirty="0" smtClean="0"/>
              <a:t>Immobilienkaufvertrag und Share Deal: von </a:t>
            </a:r>
            <a:r>
              <a:rPr lang="de-DE" dirty="0"/>
              <a:t>der </a:t>
            </a:r>
            <a:r>
              <a:rPr lang="de-DE" dirty="0" smtClean="0"/>
              <a:t>Gesellschaft ist Dokumentation der EKS in Textform vorzulegen (§ 12 Abs. 4 S. 1 GwG)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2549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Wie</a:t>
            </a:r>
            <a:r>
              <a:rPr lang="de-DE" dirty="0"/>
              <a:t>?</a:t>
            </a:r>
            <a:br>
              <a:rPr lang="de-DE" dirty="0"/>
            </a:br>
            <a:r>
              <a:rPr lang="de-DE" sz="4000" dirty="0" smtClean="0"/>
              <a:t>Identifizierung </a:t>
            </a:r>
            <a:r>
              <a:rPr lang="de-DE" sz="4000" dirty="0"/>
              <a:t>= Erhebung der Daten zum </a:t>
            </a:r>
            <a:r>
              <a:rPr lang="de-DE" sz="4000" dirty="0" err="1"/>
              <a:t>wB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dirty="0" smtClean="0"/>
              <a:t>„Altmandanten“</a:t>
            </a:r>
          </a:p>
          <a:p>
            <a:pPr marL="0" indent="0" algn="ctr">
              <a:buNone/>
            </a:pPr>
            <a:endParaRPr lang="de-DE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von </a:t>
            </a:r>
            <a:r>
              <a:rPr lang="de-DE" dirty="0"/>
              <a:t>erneuter Identifizierung des </a:t>
            </a:r>
            <a:r>
              <a:rPr lang="de-DE" dirty="0" err="1"/>
              <a:t>wB</a:t>
            </a:r>
            <a:r>
              <a:rPr lang="de-DE" dirty="0"/>
              <a:t> kann abgesehen werden, wenn sie bereits früher erfolgt ist und sich keine </a:t>
            </a:r>
            <a:r>
              <a:rPr lang="de-DE" dirty="0" smtClean="0"/>
              <a:t>maßgebenden Änderungen </a:t>
            </a:r>
            <a:r>
              <a:rPr lang="de-DE" dirty="0"/>
              <a:t>ergeben </a:t>
            </a:r>
            <a:r>
              <a:rPr lang="de-DE" dirty="0" smtClean="0"/>
              <a:t>haben </a:t>
            </a:r>
            <a:r>
              <a:rPr lang="de-DE" dirty="0"/>
              <a:t>(§§ 10 Abs. 3a Nr. 1, 11 Abs. </a:t>
            </a:r>
            <a:r>
              <a:rPr lang="de-DE" dirty="0" smtClean="0"/>
              <a:t>3 S. 1 GwG)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Name </a:t>
            </a:r>
            <a:r>
              <a:rPr lang="de-DE" dirty="0"/>
              <a:t>des </a:t>
            </a:r>
            <a:r>
              <a:rPr lang="de-DE" dirty="0" err="1" smtClean="0"/>
              <a:t>wB</a:t>
            </a:r>
            <a:r>
              <a:rPr lang="de-DE" dirty="0" smtClean="0"/>
              <a:t> </a:t>
            </a:r>
            <a:r>
              <a:rPr lang="de-DE" dirty="0"/>
              <a:t>und Umstand der früheren Identifizierung muss vermerkt werden </a:t>
            </a:r>
            <a:r>
              <a:rPr lang="de-DE" dirty="0" smtClean="0"/>
              <a:t>(§ 8 </a:t>
            </a:r>
            <a:r>
              <a:rPr lang="de-DE" dirty="0"/>
              <a:t>Abs. 2 S. 5 </a:t>
            </a:r>
            <a:r>
              <a:rPr lang="de-DE" dirty="0" smtClean="0"/>
              <a:t>GwG)</a:t>
            </a:r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6875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3635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/>
              <a:t>Wie? </a:t>
            </a:r>
            <a:r>
              <a:rPr lang="de-DE" sz="3600" b="1" dirty="0" smtClean="0"/>
              <a:t/>
            </a:r>
            <a:br>
              <a:rPr lang="de-DE" sz="3600" b="1" dirty="0" smtClean="0"/>
            </a:br>
            <a:r>
              <a:rPr lang="de-DE" sz="3600" dirty="0" smtClean="0"/>
              <a:t>Überprüfung </a:t>
            </a:r>
            <a:r>
              <a:rPr lang="de-DE" sz="3600" dirty="0"/>
              <a:t>der </a:t>
            </a:r>
            <a:r>
              <a:rPr lang="de-DE" sz="3600" dirty="0" smtClean="0"/>
              <a:t>Angaben </a:t>
            </a:r>
            <a:r>
              <a:rPr lang="de-DE" sz="3600" dirty="0"/>
              <a:t>zum </a:t>
            </a:r>
            <a:r>
              <a:rPr lang="de-DE" sz="3600" dirty="0" smtClean="0"/>
              <a:t>wirtschaftlich Berechtigten</a:t>
            </a:r>
            <a:br>
              <a:rPr lang="de-DE" sz="3600" dirty="0" smtClean="0"/>
            </a:br>
            <a:r>
              <a:rPr lang="de-DE" sz="3600" dirty="0" smtClean="0"/>
              <a:t>(§ 12 </a:t>
            </a:r>
            <a:r>
              <a:rPr lang="de-DE" sz="3600" dirty="0"/>
              <a:t>GwG)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/>
              <a:t>Vertragspartner </a:t>
            </a:r>
            <a:r>
              <a:rPr lang="de-DE" dirty="0" smtClean="0"/>
              <a:t>hat Unterlagen </a:t>
            </a:r>
            <a:r>
              <a:rPr lang="de-DE" dirty="0"/>
              <a:t>einzureichen </a:t>
            </a:r>
            <a:r>
              <a:rPr lang="de-DE" dirty="0" smtClean="0"/>
              <a:t>(§ </a:t>
            </a:r>
            <a:r>
              <a:rPr lang="de-DE" dirty="0"/>
              <a:t>11 Abs. 6 S. 1 und 2 GwG) 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Notar:in kann unterstützen (</a:t>
            </a:r>
            <a:r>
              <a:rPr lang="de-DE" dirty="0"/>
              <a:t>b</a:t>
            </a:r>
            <a:r>
              <a:rPr lang="de-DE" dirty="0" smtClean="0"/>
              <a:t>spw. Registerauszüge beiziehen)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b="1" dirty="0" smtClean="0"/>
              <a:t>natürliche Personen </a:t>
            </a:r>
            <a:r>
              <a:rPr lang="de-DE" dirty="0" smtClean="0"/>
              <a:t>als Vertragspartner – keine weitere Prüfung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b="1" dirty="0" smtClean="0"/>
              <a:t>Gesellschaften </a:t>
            </a:r>
            <a:r>
              <a:rPr lang="de-DE" dirty="0" smtClean="0"/>
              <a:t>als Vertragspartner:</a:t>
            </a:r>
          </a:p>
          <a:p>
            <a:pPr algn="just"/>
            <a:r>
              <a:rPr lang="de-DE" dirty="0" smtClean="0"/>
              <a:t>Transparenzregisterauszug bei neuer Geschäftsbeziehung (§ 12 Abs. Abs. 3 S. 2 GwG) mit inländischer Gesellschaft/mit ausländischer Gesellschaft, die inländische Immobilie erwirbt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7629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000" dirty="0"/>
              <a:t>Wie?</a:t>
            </a:r>
            <a:r>
              <a:rPr lang="de-DE" sz="4000" b="1" dirty="0"/>
              <a:t> </a:t>
            </a:r>
            <a:r>
              <a:rPr lang="de-DE" sz="4000" b="1" dirty="0" smtClean="0"/>
              <a:t/>
            </a:r>
            <a:br>
              <a:rPr lang="de-DE" sz="4000" b="1" dirty="0" smtClean="0"/>
            </a:br>
            <a:r>
              <a:rPr lang="de-DE" sz="3600" dirty="0" smtClean="0"/>
              <a:t>Überprüfung </a:t>
            </a:r>
            <a:r>
              <a:rPr lang="de-DE" sz="3600" dirty="0"/>
              <a:t>der Angaben zum wirtschaftlich Berechtigten </a:t>
            </a: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600" dirty="0" smtClean="0"/>
              <a:t>(§ 12 </a:t>
            </a:r>
            <a:r>
              <a:rPr lang="de-DE" sz="3600" dirty="0"/>
              <a:t>GwG)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de-DE" dirty="0"/>
              <a:t> </a:t>
            </a:r>
            <a:r>
              <a:rPr lang="de-DE" dirty="0" smtClean="0"/>
              <a:t>bei </a:t>
            </a:r>
            <a:r>
              <a:rPr lang="de-DE" b="1" dirty="0"/>
              <a:t>erfolgter Eintragung im </a:t>
            </a:r>
            <a:r>
              <a:rPr lang="de-DE" b="1" dirty="0" smtClean="0"/>
              <a:t>Transparenzregister:</a:t>
            </a:r>
            <a:r>
              <a:rPr lang="de-DE" dirty="0" smtClean="0"/>
              <a:t> </a:t>
            </a:r>
            <a:r>
              <a:rPr lang="de-DE" dirty="0"/>
              <a:t>grundsätzlich lediglich ein Transparenzregisterauszug </a:t>
            </a:r>
            <a:r>
              <a:rPr lang="de-DE" dirty="0" smtClean="0"/>
              <a:t>einzuholen (§ </a:t>
            </a:r>
            <a:r>
              <a:rPr lang="de-DE" dirty="0"/>
              <a:t>12 Abs. 3 S. 3 </a:t>
            </a:r>
            <a:r>
              <a:rPr lang="de-DE" dirty="0" smtClean="0"/>
              <a:t>GwG), </a:t>
            </a:r>
            <a:r>
              <a:rPr lang="de-DE" dirty="0"/>
              <a:t>sofern die </a:t>
            </a:r>
            <a:r>
              <a:rPr lang="de-DE" dirty="0" smtClean="0"/>
              <a:t>dortigen </a:t>
            </a:r>
            <a:r>
              <a:rPr lang="de-DE" dirty="0"/>
              <a:t>Angaben zum </a:t>
            </a:r>
            <a:r>
              <a:rPr lang="de-DE" dirty="0" err="1"/>
              <a:t>wB</a:t>
            </a:r>
            <a:r>
              <a:rPr lang="de-DE" dirty="0"/>
              <a:t> mit den vom Vertragspartner mitgeteilten Angaben </a:t>
            </a:r>
            <a:r>
              <a:rPr lang="de-DE" dirty="0" smtClean="0"/>
              <a:t>übereinstimmen - hier Fragebogen </a:t>
            </a:r>
            <a:r>
              <a:rPr lang="de-DE" dirty="0" err="1" smtClean="0"/>
              <a:t>wB</a:t>
            </a:r>
            <a:r>
              <a:rPr lang="de-DE" dirty="0" smtClean="0"/>
              <a:t> oder Organigramm + Transparenzregisterauszug</a:t>
            </a:r>
          </a:p>
          <a:p>
            <a:pPr algn="just"/>
            <a:r>
              <a:rPr lang="de-DE" dirty="0"/>
              <a:t> </a:t>
            </a:r>
            <a:r>
              <a:rPr lang="de-DE" dirty="0" smtClean="0"/>
              <a:t>bei </a:t>
            </a:r>
            <a:r>
              <a:rPr lang="de-DE" b="1" dirty="0"/>
              <a:t>nicht erfolgter Eintragung im </a:t>
            </a:r>
            <a:r>
              <a:rPr lang="de-DE" b="1" dirty="0" smtClean="0"/>
              <a:t>Transparenzregister: </a:t>
            </a:r>
            <a:r>
              <a:rPr lang="de-DE" dirty="0" smtClean="0"/>
              <a:t>Prüfung</a:t>
            </a:r>
            <a:r>
              <a:rPr lang="de-DE" b="1" dirty="0" smtClean="0"/>
              <a:t> </a:t>
            </a:r>
            <a:r>
              <a:rPr lang="de-DE" dirty="0" smtClean="0"/>
              <a:t>der </a:t>
            </a:r>
            <a:r>
              <a:rPr lang="de-DE" dirty="0"/>
              <a:t>vom Vertragspartner mitgeteilten Angaben </a:t>
            </a:r>
            <a:r>
              <a:rPr lang="de-DE" dirty="0" smtClean="0"/>
              <a:t>durch </a:t>
            </a:r>
            <a:r>
              <a:rPr lang="de-DE" dirty="0"/>
              <a:t>risikoangemessene Maßnahmen </a:t>
            </a:r>
            <a:r>
              <a:rPr lang="de-DE" dirty="0" smtClean="0"/>
              <a:t>(§ </a:t>
            </a:r>
            <a:r>
              <a:rPr lang="de-DE" dirty="0"/>
              <a:t>12 Abs. 3 S. 1 GwG</a:t>
            </a:r>
            <a:r>
              <a:rPr lang="de-DE" dirty="0" smtClean="0"/>
              <a:t>), </a:t>
            </a:r>
            <a:r>
              <a:rPr lang="de-DE" dirty="0"/>
              <a:t>bspw. anhand von Gesellschafterlisten, </a:t>
            </a:r>
            <a:r>
              <a:rPr lang="de-DE" dirty="0" smtClean="0"/>
              <a:t>Gesellschaftsverträgen</a:t>
            </a:r>
            <a:r>
              <a:rPr lang="de-DE" dirty="0"/>
              <a:t>, Aktienregisterauszügen o. Ä. </a:t>
            </a:r>
            <a:r>
              <a:rPr lang="de-DE" dirty="0" smtClean="0"/>
              <a:t>– hier Fragebogen </a:t>
            </a:r>
            <a:r>
              <a:rPr lang="de-DE" dirty="0" err="1" smtClean="0"/>
              <a:t>wB</a:t>
            </a:r>
            <a:r>
              <a:rPr lang="de-DE" dirty="0" smtClean="0"/>
              <a:t> oder Organigramm </a:t>
            </a:r>
            <a:r>
              <a:rPr lang="de-DE" dirty="0"/>
              <a:t>+ </a:t>
            </a:r>
            <a:r>
              <a:rPr lang="de-DE" dirty="0" smtClean="0"/>
              <a:t>Gesellschafterlisten usw.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4348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2067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000" dirty="0"/>
              <a:t>Wie? </a:t>
            </a:r>
            <a:r>
              <a:rPr lang="de-DE" sz="4000" b="1" dirty="0" smtClean="0"/>
              <a:t/>
            </a:r>
            <a:br>
              <a:rPr lang="de-DE" sz="4000" b="1" dirty="0" smtClean="0"/>
            </a:br>
            <a:r>
              <a:rPr lang="de-DE" sz="3600" dirty="0" smtClean="0">
                <a:solidFill>
                  <a:prstClr val="black"/>
                </a:solidFill>
              </a:rPr>
              <a:t>Überprüfung </a:t>
            </a:r>
            <a:r>
              <a:rPr lang="de-DE" sz="3600" dirty="0">
                <a:solidFill>
                  <a:prstClr val="black"/>
                </a:solidFill>
              </a:rPr>
              <a:t>der Angaben zum wirtschaftlich Berechtigten </a:t>
            </a:r>
            <a:r>
              <a:rPr lang="de-DE" sz="3600" dirty="0" smtClean="0">
                <a:solidFill>
                  <a:prstClr val="black"/>
                </a:solidFill>
              </a:rPr>
              <a:t/>
            </a:r>
            <a:br>
              <a:rPr lang="de-DE" sz="3600" dirty="0" smtClean="0">
                <a:solidFill>
                  <a:prstClr val="black"/>
                </a:solidFill>
              </a:rPr>
            </a:br>
            <a:r>
              <a:rPr lang="de-DE" sz="3600" dirty="0" smtClean="0">
                <a:solidFill>
                  <a:prstClr val="black"/>
                </a:solidFill>
              </a:rPr>
              <a:t>(§ 12 GwG</a:t>
            </a:r>
            <a:r>
              <a:rPr lang="de-DE" sz="3600" dirty="0">
                <a:solidFill>
                  <a:prstClr val="black"/>
                </a:solidFill>
              </a:rPr>
              <a:t>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b="1" dirty="0" smtClean="0"/>
          </a:p>
          <a:p>
            <a:pPr algn="just"/>
            <a:r>
              <a:rPr lang="de-DE" b="1" dirty="0" smtClean="0"/>
              <a:t>Immobilienkaufverträge </a:t>
            </a:r>
            <a:r>
              <a:rPr lang="de-DE" b="1" dirty="0"/>
              <a:t>und Share </a:t>
            </a:r>
            <a:r>
              <a:rPr lang="de-DE" b="1" dirty="0" smtClean="0"/>
              <a:t>Deals: </a:t>
            </a:r>
            <a:r>
              <a:rPr lang="de-DE" dirty="0" err="1" smtClean="0"/>
              <a:t>Notar:in</a:t>
            </a:r>
            <a:r>
              <a:rPr lang="de-DE" dirty="0" smtClean="0"/>
              <a:t> hat die von </a:t>
            </a:r>
            <a:r>
              <a:rPr lang="de-DE" dirty="0"/>
              <a:t>der Gesellschaft </a:t>
            </a:r>
            <a:r>
              <a:rPr lang="de-DE" dirty="0" smtClean="0"/>
              <a:t>vorzulegende Dokumentation </a:t>
            </a:r>
            <a:r>
              <a:rPr lang="de-DE" dirty="0"/>
              <a:t>der EKS in Textform </a:t>
            </a:r>
            <a:r>
              <a:rPr lang="de-DE" dirty="0" smtClean="0"/>
              <a:t>auf Schlüssigkeit zu prüfen (§ 12 Abs. 4 GwG)</a:t>
            </a:r>
          </a:p>
          <a:p>
            <a:endParaRPr lang="de-DE" dirty="0" smtClean="0"/>
          </a:p>
          <a:p>
            <a:pPr algn="just"/>
            <a:r>
              <a:rPr lang="de-DE" dirty="0" smtClean="0"/>
              <a:t>Normen für Schlüssigkeitsprüfung </a:t>
            </a:r>
            <a:r>
              <a:rPr lang="de-DE" dirty="0"/>
              <a:t>und </a:t>
            </a:r>
            <a:r>
              <a:rPr lang="de-DE" dirty="0" smtClean="0"/>
              <a:t>Beurkundungsverbot bei Pflichtverletzung (§ 10 Abs. 9 S. 4 Alt. 1 GwG) zum 01.01.2020 für notariellen Bereich eingefügt 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2208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Dokumentation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sz="3600" dirty="0" smtClean="0"/>
              <a:t>Aufzeichnung/Aufbewahrung </a:t>
            </a:r>
            <a:r>
              <a:rPr lang="de-DE" sz="3600" dirty="0"/>
              <a:t>(§ 8 GwG)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Vor- und Familienname </a:t>
            </a:r>
            <a:r>
              <a:rPr lang="de-DE" dirty="0"/>
              <a:t>des </a:t>
            </a:r>
            <a:r>
              <a:rPr lang="de-DE" dirty="0" err="1" smtClean="0"/>
              <a:t>wB</a:t>
            </a:r>
            <a:r>
              <a:rPr lang="de-DE" dirty="0" smtClean="0"/>
              <a:t> (§ </a:t>
            </a:r>
            <a:r>
              <a:rPr lang="de-DE" dirty="0"/>
              <a:t>11 Abs. 5 S. 1 </a:t>
            </a:r>
            <a:r>
              <a:rPr lang="de-DE" dirty="0" smtClean="0"/>
              <a:t>GwG)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getroffene </a:t>
            </a:r>
            <a:r>
              <a:rPr lang="de-DE" dirty="0"/>
              <a:t>Maßnahmen und Aufzeichnungen zur Identifizierung </a:t>
            </a:r>
            <a:r>
              <a:rPr lang="de-DE" dirty="0" err="1" smtClean="0"/>
              <a:t>wB</a:t>
            </a:r>
            <a:r>
              <a:rPr lang="de-DE" dirty="0" smtClean="0"/>
              <a:t> (§ 8 Abs. 1 S. 2 und 3 GwG): </a:t>
            </a:r>
          </a:p>
          <a:p>
            <a:pPr algn="just"/>
            <a:r>
              <a:rPr lang="de-DE" dirty="0" smtClean="0"/>
              <a:t>Ablage der vom Vertragspartner eingereichten Unterlagen in Nebenakte, bspw. Treuhandvertrag </a:t>
            </a:r>
            <a:r>
              <a:rPr lang="de-DE" dirty="0"/>
              <a:t>o. Ä., EKS in </a:t>
            </a:r>
            <a:r>
              <a:rPr lang="de-DE" dirty="0" smtClean="0"/>
              <a:t>Textform bei Immobilienkaufverträgen </a:t>
            </a:r>
            <a:r>
              <a:rPr lang="de-DE" dirty="0"/>
              <a:t>mit </a:t>
            </a:r>
            <a:r>
              <a:rPr lang="de-DE" dirty="0" smtClean="0"/>
              <a:t>Gesellschaften, </a:t>
            </a:r>
            <a:r>
              <a:rPr lang="de-DE" dirty="0"/>
              <a:t>sonstige Erklärungen zum </a:t>
            </a:r>
            <a:r>
              <a:rPr lang="de-DE" dirty="0" err="1" smtClean="0"/>
              <a:t>wB</a:t>
            </a:r>
            <a:r>
              <a:rPr lang="de-DE" dirty="0" smtClean="0"/>
              <a:t>, Transparenzregisterauszug</a:t>
            </a:r>
            <a:r>
              <a:rPr lang="de-DE" dirty="0"/>
              <a:t>, ggf. Gesellschafterlisten, Organigramme, </a:t>
            </a:r>
            <a:r>
              <a:rPr lang="de-DE" dirty="0" smtClean="0"/>
              <a:t>Schriftverkehr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Aufzeichnungen </a:t>
            </a:r>
            <a:r>
              <a:rPr lang="de-DE" dirty="0"/>
              <a:t>und Unterlagen sind 5 Jahre </a:t>
            </a:r>
            <a:r>
              <a:rPr lang="de-DE" dirty="0" smtClean="0"/>
              <a:t>aufzubewahren (§ 8 Abs. 4 S. 1 GwG)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3562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dirty="0" smtClean="0"/>
              <a:t>Wann</a:t>
            </a:r>
            <a:r>
              <a:rPr lang="de-DE" dirty="0"/>
              <a:t>?</a:t>
            </a:r>
            <a:r>
              <a:rPr lang="de-DE" b="1" dirty="0"/>
              <a:t> 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sz="4000" dirty="0" smtClean="0"/>
              <a:t>Zeitpunkt der Identifizierung des wB</a:t>
            </a:r>
            <a:r>
              <a:rPr lang="de-DE" sz="4000" b="1" dirty="0" smtClean="0"/>
              <a:t> </a:t>
            </a:r>
            <a:endParaRPr lang="de-DE" sz="4000" b="1" dirty="0"/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Zeitpunkt der Identifizierung des wirtschaftlich Berechtigten zu Beginn der Geschäftsbeziehung (§ </a:t>
            </a:r>
            <a:r>
              <a:rPr lang="de-DE" dirty="0"/>
              <a:t>10 Abs. 3 Nr. 1 </a:t>
            </a:r>
            <a:r>
              <a:rPr lang="de-DE" dirty="0" smtClean="0"/>
              <a:t>GwG)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/>
              <a:t>b</a:t>
            </a:r>
            <a:r>
              <a:rPr lang="de-DE" dirty="0" smtClean="0"/>
              <a:t>ereits vor/spätestens </a:t>
            </a:r>
            <a:r>
              <a:rPr lang="de-DE" dirty="0"/>
              <a:t>zur Beurkundung </a:t>
            </a:r>
            <a:r>
              <a:rPr lang="de-DE" dirty="0" smtClean="0"/>
              <a:t>sollten </a:t>
            </a:r>
            <a:r>
              <a:rPr lang="de-DE" dirty="0" err="1" smtClean="0"/>
              <a:t>wB</a:t>
            </a:r>
            <a:r>
              <a:rPr lang="de-DE" dirty="0" smtClean="0"/>
              <a:t> und ggf. die Eigentums- und Kontrollstruktur bekannt und dokumentiert sein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alle erforderlichen Unterlagen müssen dann </a:t>
            </a:r>
            <a:r>
              <a:rPr lang="de-DE" dirty="0" smtClean="0"/>
              <a:t>vorliegen</a:t>
            </a:r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pPr marL="0" indent="0" algn="just">
              <a:buNone/>
            </a:pP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63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Folgen der fehlenden Identifizierung des </a:t>
            </a:r>
            <a:r>
              <a:rPr lang="de-DE" dirty="0" err="1" smtClean="0"/>
              <a:t>wB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Beurkundungsverbot </a:t>
            </a:r>
            <a:r>
              <a:rPr lang="de-DE" dirty="0"/>
              <a:t>bei Immobilienkaufverträgen </a:t>
            </a:r>
            <a:r>
              <a:rPr lang="de-DE" dirty="0" smtClean="0"/>
              <a:t>und Share Deals mit Gesellschaften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/>
              <a:t>m</a:t>
            </a:r>
            <a:r>
              <a:rPr lang="de-DE" dirty="0" smtClean="0"/>
              <a:t>ögliche Verpflichtung </a:t>
            </a:r>
            <a:r>
              <a:rPr lang="de-DE" dirty="0"/>
              <a:t>zur Abgabe einer Meldung gemäß § 4 Abs. 1 GwGMeldV-Immobilien bei Immobilienkaufverträgen </a:t>
            </a:r>
            <a:r>
              <a:rPr lang="de-DE" dirty="0" smtClean="0"/>
              <a:t>und Share Deals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Auslösen </a:t>
            </a:r>
            <a:r>
              <a:rPr lang="de-DE" dirty="0"/>
              <a:t>der Bußgeldtatbestände § 56 Abs. 1 Nr. 16 und 17 GwG und damit </a:t>
            </a:r>
            <a:r>
              <a:rPr lang="de-DE" dirty="0" smtClean="0"/>
              <a:t>verbundene mögliche Sanktionierung</a:t>
            </a:r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3998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Beurkundungsverbote (§ 10 Abs. 9 S. 4 GwG)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de-DE" b="1" dirty="0"/>
              <a:t>b</a:t>
            </a:r>
            <a:r>
              <a:rPr lang="de-DE" b="1" dirty="0" smtClean="0"/>
              <a:t>ei Immobilienkaufverträgen und Übertragungen von Anteilen Immobilien haltender Gesellschaften</a:t>
            </a:r>
            <a:r>
              <a:rPr lang="de-DE" dirty="0"/>
              <a:t>	</a:t>
            </a:r>
            <a:r>
              <a:rPr lang="de-DE" dirty="0" smtClean="0"/>
              <a:t> </a:t>
            </a:r>
            <a:r>
              <a:rPr lang="de-DE" b="1" dirty="0" smtClean="0"/>
              <a:t>(Share Deal)</a:t>
            </a:r>
          </a:p>
          <a:p>
            <a:pPr marL="0" indent="0">
              <a:buNone/>
            </a:pPr>
            <a:endParaRPr lang="de-DE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keine Eigentums- und Kontrollstruktur in Textform von Gesellschaft &gt;&gt;&gt; Beurkundung </a:t>
            </a:r>
            <a:r>
              <a:rPr lang="de-DE" dirty="0"/>
              <a:t>darf nicht </a:t>
            </a:r>
            <a:r>
              <a:rPr lang="de-DE" dirty="0" smtClean="0"/>
              <a:t>erfolgen (§ 10 Abs. 9 S. 4 Alt. 1 GwG)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kein Transparenzregisterauszug </a:t>
            </a:r>
            <a:r>
              <a:rPr lang="de-DE" dirty="0"/>
              <a:t>einer ausländischen Gesellschaft auf </a:t>
            </a:r>
            <a:r>
              <a:rPr lang="de-DE" dirty="0" smtClean="0"/>
              <a:t>Erwerberseite &gt;&gt;&gt; Beurkundung </a:t>
            </a:r>
            <a:r>
              <a:rPr lang="de-DE" dirty="0"/>
              <a:t>darf nicht </a:t>
            </a:r>
            <a:r>
              <a:rPr lang="de-DE" dirty="0" smtClean="0"/>
              <a:t>erfolgen (§ 10 Abs. 9 S. 4 Alt. 2 GwG)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53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sz="4700" dirty="0" smtClean="0"/>
              <a:t>Unstimmigkeitsmeldung </a:t>
            </a:r>
            <a:r>
              <a:rPr lang="de-DE" sz="4700" dirty="0"/>
              <a:t>(§ 23a Abs. 1 S. 1 GwG)</a:t>
            </a:r>
            <a:r>
              <a:rPr lang="de-DE" b="1" dirty="0"/>
              <a:t/>
            </a:r>
            <a:br>
              <a:rPr lang="de-DE" b="1" dirty="0"/>
            </a:b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de-DE" sz="3000" dirty="0" smtClean="0"/>
              <a:t>Transparenzregisterauszug enthält keine</a:t>
            </a:r>
            <a:r>
              <a:rPr lang="de-DE" sz="3000" dirty="0"/>
              <a:t>, </a:t>
            </a:r>
            <a:r>
              <a:rPr lang="de-DE" sz="3000" dirty="0" smtClean="0"/>
              <a:t>abweichende </a:t>
            </a:r>
            <a:r>
              <a:rPr lang="de-DE" sz="3000" dirty="0"/>
              <a:t>oder unvollständige Angaben zum </a:t>
            </a:r>
            <a:r>
              <a:rPr lang="de-DE" sz="3000" dirty="0" err="1"/>
              <a:t>wB</a:t>
            </a:r>
            <a:r>
              <a:rPr lang="de-DE" sz="3000" dirty="0"/>
              <a:t> oder abweichenden </a:t>
            </a:r>
            <a:r>
              <a:rPr lang="de-DE" sz="3000" dirty="0" err="1" smtClean="0"/>
              <a:t>wB</a:t>
            </a:r>
            <a:r>
              <a:rPr lang="de-DE" sz="3000" dirty="0" smtClean="0"/>
              <a:t> &gt;&gt;&gt;  </a:t>
            </a:r>
            <a:r>
              <a:rPr lang="de-DE" sz="3000" dirty="0"/>
              <a:t>Unstimmigkeit im Sinne des § 23a </a:t>
            </a:r>
            <a:r>
              <a:rPr lang="de-DE" sz="3000" dirty="0" smtClean="0"/>
              <a:t>GwG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3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sz="3000" dirty="0" smtClean="0"/>
              <a:t>Unstimmigkeit ist unverzüglich </a:t>
            </a:r>
            <a:r>
              <a:rPr lang="de-DE" sz="3000" dirty="0"/>
              <a:t>an das Transparenzregister zu </a:t>
            </a:r>
            <a:r>
              <a:rPr lang="de-DE" sz="3000" dirty="0" smtClean="0"/>
              <a:t>melden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30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sz="3000" b="1" dirty="0" smtClean="0"/>
              <a:t>nur</a:t>
            </a:r>
            <a:r>
              <a:rPr lang="de-DE" sz="3000" dirty="0"/>
              <a:t>, wenn Pflicht einer FIU-Meldung besteht (§ 43 Abs. 2  S. 2 GwG), entweder aufgrund Kenntnis der Geldwäsche oder Vorliegens eines gemäß GwGMeldV-Immobilien meldepflichtigen </a:t>
            </a:r>
            <a:r>
              <a:rPr lang="de-DE" sz="3000" dirty="0" smtClean="0"/>
              <a:t>Sachverhalts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3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sz="3000" dirty="0" smtClean="0"/>
              <a:t>unverzüglich = ohne schuldhaftes Zögern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2600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7840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5. </a:t>
            </a:r>
            <a:r>
              <a:rPr lang="de-DE" b="1" dirty="0" smtClean="0"/>
              <a:t>GwGMeldV-Immobilien (VO)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143125"/>
            <a:ext cx="10515600" cy="4033838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 fontScale="92500" lnSpcReduction="20000"/>
          </a:bodyPr>
          <a:lstStyle/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Grundsätze</a:t>
            </a:r>
          </a:p>
          <a:p>
            <a:pPr marL="0" indent="0" algn="ctr">
              <a:buNone/>
            </a:pPr>
            <a:r>
              <a:rPr lang="de-DE" dirty="0" smtClean="0"/>
              <a:t>Begriffsbestimmungen § 2 VO</a:t>
            </a:r>
          </a:p>
          <a:p>
            <a:pPr marL="0" indent="0" algn="ctr">
              <a:buNone/>
            </a:pPr>
            <a:r>
              <a:rPr lang="de-DE" dirty="0" smtClean="0"/>
              <a:t>Meldetatbestände</a:t>
            </a:r>
          </a:p>
          <a:p>
            <a:pPr marL="0" indent="0" algn="ctr">
              <a:buNone/>
            </a:pPr>
            <a:r>
              <a:rPr lang="de-DE" dirty="0" smtClean="0"/>
              <a:t>Ausnahme von der Meldepflicht § 7 VO</a:t>
            </a:r>
          </a:p>
          <a:p>
            <a:pPr marL="0" indent="0" algn="ctr">
              <a:buNone/>
            </a:pPr>
            <a:r>
              <a:rPr lang="de-DE" dirty="0" smtClean="0"/>
              <a:t> Form der Meldung</a:t>
            </a:r>
          </a:p>
          <a:p>
            <a:pPr marL="0" indent="0" algn="ctr">
              <a:buNone/>
            </a:pPr>
            <a:r>
              <a:rPr lang="de-DE" dirty="0" smtClean="0"/>
              <a:t> Inhalt der Meldung </a:t>
            </a:r>
          </a:p>
          <a:p>
            <a:pPr marL="0" indent="0" algn="ctr">
              <a:buNone/>
            </a:pPr>
            <a:r>
              <a:rPr lang="de-DE" dirty="0" smtClean="0"/>
              <a:t>§ 46 GwG: Anhaltefrist</a:t>
            </a:r>
          </a:p>
          <a:p>
            <a:pPr marL="0" indent="0" algn="ctr">
              <a:buNone/>
            </a:pPr>
            <a:r>
              <a:rPr lang="de-DE" dirty="0" smtClean="0"/>
              <a:t>§ 47 GwG: Keine Informationsweitergabe</a:t>
            </a:r>
          </a:p>
          <a:p>
            <a:pPr marL="0" indent="0" algn="ctr">
              <a:buNone/>
            </a:pPr>
            <a:r>
              <a:rPr lang="de-DE" dirty="0" smtClean="0"/>
              <a:t> § 48 GwG: Freistellung Verantwortung</a:t>
            </a:r>
          </a:p>
          <a:p>
            <a:pPr marL="0" indent="0" algn="ctr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88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Grundsätze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§ 43 </a:t>
            </a:r>
            <a:r>
              <a:rPr lang="de-DE" dirty="0" smtClean="0"/>
              <a:t>Abs. 1, Abs. 2 </a:t>
            </a:r>
            <a:r>
              <a:rPr lang="de-DE" dirty="0"/>
              <a:t>S. 1 GwG – </a:t>
            </a:r>
            <a:r>
              <a:rPr lang="de-DE" dirty="0" err="1" smtClean="0"/>
              <a:t>grds</a:t>
            </a:r>
            <a:r>
              <a:rPr lang="de-DE" dirty="0" smtClean="0"/>
              <a:t>. Meldungen </a:t>
            </a:r>
            <a:r>
              <a:rPr lang="de-DE" dirty="0"/>
              <a:t>der </a:t>
            </a:r>
            <a:r>
              <a:rPr lang="de-DE" dirty="0" err="1" smtClean="0"/>
              <a:t>Notar:innen</a:t>
            </a:r>
            <a:r>
              <a:rPr lang="de-DE" dirty="0" smtClean="0"/>
              <a:t> </a:t>
            </a:r>
            <a:r>
              <a:rPr lang="de-DE" dirty="0"/>
              <a:t>nur, wenn </a:t>
            </a:r>
            <a:r>
              <a:rPr lang="de-DE" dirty="0" smtClean="0"/>
              <a:t>positive Kenntnis </a:t>
            </a:r>
            <a:r>
              <a:rPr lang="de-DE" dirty="0"/>
              <a:t>der </a:t>
            </a:r>
            <a:r>
              <a:rPr lang="de-DE" dirty="0" smtClean="0"/>
              <a:t>Geldwäsche </a:t>
            </a:r>
            <a:r>
              <a:rPr lang="de-DE" dirty="0"/>
              <a:t>und </a:t>
            </a:r>
            <a:r>
              <a:rPr lang="de-DE" dirty="0" smtClean="0"/>
              <a:t>Terrorismusfinanzierung</a:t>
            </a:r>
            <a:endParaRPr lang="de-DE" dirty="0"/>
          </a:p>
          <a:p>
            <a:pPr lvl="0"/>
            <a:r>
              <a:rPr lang="de-DE" dirty="0"/>
              <a:t>Änderung durch </a:t>
            </a:r>
            <a:r>
              <a:rPr lang="de-DE" dirty="0" smtClean="0"/>
              <a:t>GwGMeldV-Immobilien (im Folgenden: VO)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>
                <a:sym typeface="Wingdings" panose="05000000000000000000" pitchFamily="2" charset="2"/>
              </a:rPr>
              <a:t>k</a:t>
            </a:r>
            <a:r>
              <a:rPr lang="de-DE" dirty="0" smtClean="0"/>
              <a:t>atalogisierte </a:t>
            </a:r>
            <a:r>
              <a:rPr lang="de-DE" dirty="0"/>
              <a:t>Sachverhalte sind </a:t>
            </a:r>
            <a:r>
              <a:rPr lang="de-DE" dirty="0" smtClean="0"/>
              <a:t>an </a:t>
            </a:r>
            <a:r>
              <a:rPr lang="de-DE" dirty="0"/>
              <a:t>FIU </a:t>
            </a:r>
            <a:r>
              <a:rPr lang="de-DE" dirty="0" smtClean="0"/>
              <a:t>zu melden</a:t>
            </a:r>
          </a:p>
          <a:p>
            <a:pPr lvl="0"/>
            <a:r>
              <a:rPr lang="de-DE" dirty="0"/>
              <a:t>§ 1 S. 2 VO – keine eigenständigen Pflichten zur Ermittlung von </a:t>
            </a:r>
            <a:r>
              <a:rPr lang="de-DE" dirty="0" smtClean="0"/>
              <a:t>Tatsachen – nur Erkenntnisse im Rahmen der zu erfüllenden Sorgfaltspflichten </a:t>
            </a:r>
          </a:p>
          <a:p>
            <a:pPr lvl="0"/>
            <a:r>
              <a:rPr lang="de-DE" dirty="0" smtClean="0"/>
              <a:t>Prüfungstool der BNotK fragt Meldetatbestände ab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1516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Begriffsbestimmungen § 2 VO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Erwerbsvorgang: § 2 Nr. 4 und 6 VO: Meldungen sind nur abzugeben, wenn Erwerbsvorgänge des § 1 Grunderwerbssteuergesetz zu bejahen sind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</a:t>
            </a:r>
            <a:r>
              <a:rPr lang="de-DE" b="1" u="sng" dirty="0"/>
              <a:t>keine Meldungen im gesellschaftsrechtlichen Bereich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Ausnahme: Übertragung von Anteilen an Gesellschaft zu deren Vermögen unmittelbar oder mittelbar eine inländische Immobilie gehört (§ 2 Nr. 4 VO) </a:t>
            </a:r>
            <a:endParaRPr lang="de-DE" dirty="0" smtClean="0"/>
          </a:p>
          <a:p>
            <a:r>
              <a:rPr lang="de-DE" dirty="0" smtClean="0"/>
              <a:t>Drittstaaten </a:t>
            </a:r>
            <a:r>
              <a:rPr lang="de-DE" dirty="0"/>
              <a:t>sind solche nach § 1 Nr. 17 GwG – alle Länder, die nicht in der EU </a:t>
            </a:r>
            <a:r>
              <a:rPr lang="de-DE" dirty="0" smtClean="0"/>
              <a:t>und EWR sind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somit auch </a:t>
            </a:r>
            <a:r>
              <a:rPr lang="de-DE" dirty="0" smtClean="0"/>
              <a:t>Schweiz und Großbritannien </a:t>
            </a:r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6244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Risikostaaten § 3 VO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Beteiligter </a:t>
            </a:r>
            <a:r>
              <a:rPr lang="de-DE" u="sng" dirty="0"/>
              <a:t>oder</a:t>
            </a:r>
            <a:r>
              <a:rPr lang="de-DE" dirty="0"/>
              <a:t> wirtschaftlich Berechtigter ist in einem Risikostaat ansässig oder weist gleichermaßen engen Bezug auf </a:t>
            </a:r>
            <a:endParaRPr lang="de-DE" dirty="0" smtClean="0"/>
          </a:p>
          <a:p>
            <a:r>
              <a:rPr lang="de-DE" dirty="0" smtClean="0">
                <a:sym typeface="Wingdings" panose="05000000000000000000" pitchFamily="2" charset="2"/>
              </a:rPr>
              <a:t>Ansässigkeit = Staatsangehörigkeit nicht ausreichend – ständige/regelmäßige Aufenthalte erforderlich - Gesamtschau</a:t>
            </a:r>
          </a:p>
          <a:p>
            <a:r>
              <a:rPr lang="de-DE" dirty="0" smtClean="0">
                <a:sym typeface="Wingdings" panose="05000000000000000000" pitchFamily="2" charset="2"/>
              </a:rPr>
              <a:t>Risikostaaten der EU und FATF – nicht Erste Nationale Risikoanalyse </a:t>
            </a:r>
            <a:endParaRPr lang="de-DE" dirty="0" smtClean="0"/>
          </a:p>
          <a:p>
            <a:r>
              <a:rPr lang="de-DE" dirty="0" smtClean="0"/>
              <a:t>§ 3 Abs. 2 VO: Geschäftsgegenstand oder Bankkonto weist Bezug zu Risikostaat auf – Bsp.: finanzierende Bank im Risikostaat</a:t>
            </a:r>
          </a:p>
          <a:p>
            <a:r>
              <a:rPr lang="de-DE" dirty="0" smtClean="0"/>
              <a:t>§ 3 Abs. 4 VO: Listen auf Internetseite des Zoll ständig aktuell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2646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Aktuelle Risikostaaten</a:t>
            </a:r>
            <a:endParaRPr lang="de-DE" dirty="0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402893"/>
              </p:ext>
            </p:extLst>
          </p:nvPr>
        </p:nvGraphicFramePr>
        <p:xfrm>
          <a:off x="716279" y="1813561"/>
          <a:ext cx="10850880" cy="4174173"/>
        </p:xfrm>
        <a:graphic>
          <a:graphicData uri="http://schemas.openxmlformats.org/drawingml/2006/table">
            <a:tbl>
              <a:tblPr firstRow="1" firstCol="1" bandRow="1"/>
              <a:tblGrid>
                <a:gridCol w="3616162">
                  <a:extLst>
                    <a:ext uri="{9D8B030D-6E8A-4147-A177-3AD203B41FA5}">
                      <a16:colId xmlns:a16="http://schemas.microsoft.com/office/drawing/2014/main" val="2575160380"/>
                    </a:ext>
                  </a:extLst>
                </a:gridCol>
                <a:gridCol w="3617359">
                  <a:extLst>
                    <a:ext uri="{9D8B030D-6E8A-4147-A177-3AD203B41FA5}">
                      <a16:colId xmlns:a16="http://schemas.microsoft.com/office/drawing/2014/main" val="4154104989"/>
                    </a:ext>
                  </a:extLst>
                </a:gridCol>
                <a:gridCol w="3617359">
                  <a:extLst>
                    <a:ext uri="{9D8B030D-6E8A-4147-A177-3AD203B41FA5}">
                      <a16:colId xmlns:a16="http://schemas.microsoft.com/office/drawing/2014/main" val="12464501"/>
                    </a:ext>
                  </a:extLst>
                </a:gridCol>
              </a:tblGrid>
              <a:tr h="4236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Afghanistan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Jemen</a:t>
                      </a:r>
                      <a:endParaRPr lang="de-DE" sz="14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Senegal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28203"/>
                  </a:ext>
                </a:extLst>
              </a:tr>
              <a:tr h="3554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Albanien </a:t>
                      </a:r>
                      <a:r>
                        <a:rPr lang="de-DE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(nur </a:t>
                      </a:r>
                      <a:r>
                        <a:rPr lang="de-DE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FATF</a:t>
                      </a:r>
                      <a:r>
                        <a:rPr lang="de-DE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Jordanien</a:t>
                      </a:r>
                      <a:endParaRPr lang="de-DE" sz="14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Simbabwe </a:t>
                      </a:r>
                      <a:r>
                        <a:rPr lang="de-DE" sz="14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(nur EU)</a:t>
                      </a:r>
                      <a:endParaRPr lang="de-DE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123348"/>
                  </a:ext>
                </a:extLst>
              </a:tr>
              <a:tr h="4723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Barbados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Kambodscha</a:t>
                      </a:r>
                      <a:endParaRPr lang="de-DE" sz="14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Südsudan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691543"/>
                  </a:ext>
                </a:extLst>
              </a:tr>
              <a:tr h="42218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Burkina Faso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Syrien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124918"/>
                  </a:ext>
                </a:extLst>
              </a:tr>
              <a:tr h="4311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Cayman Islands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Marokko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Trinidad und Tobago </a:t>
                      </a:r>
                      <a:r>
                        <a:rPr lang="de-DE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de-DE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nur EU)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552276"/>
                  </a:ext>
                </a:extLst>
              </a:tr>
              <a:tr h="4173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Demokratische Volksrepublik Korea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Myanmar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Türkei </a:t>
                      </a:r>
                      <a:r>
                        <a:rPr lang="de-DE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(nur FATF)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387702"/>
                  </a:ext>
                </a:extLst>
              </a:tr>
              <a:tr h="4173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Gibraltar</a:t>
                      </a:r>
                      <a:r>
                        <a:rPr lang="de-DE" sz="1400" b="1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4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(nur FATF)</a:t>
                      </a:r>
                      <a:endParaRPr lang="de-DE" sz="1400" b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Nicaragua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Uganda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682662"/>
                  </a:ext>
                </a:extLst>
              </a:tr>
              <a:tr h="4001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Haiti</a:t>
                      </a:r>
                      <a:endParaRPr lang="de-DE" sz="14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Pakistan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Vanuatu </a:t>
                      </a:r>
                      <a:r>
                        <a:rPr lang="de-DE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(nur EU)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329939"/>
                  </a:ext>
                </a:extLst>
              </a:tr>
              <a:tr h="4173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Iran</a:t>
                      </a:r>
                      <a:endParaRPr lang="de-DE" sz="14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Panama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Vereinigte </a:t>
                      </a:r>
                      <a:r>
                        <a:rPr lang="de-DE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Arabische Emirate</a:t>
                      </a:r>
                      <a:r>
                        <a:rPr lang="de-DE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(nur FATF)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465670"/>
                  </a:ext>
                </a:extLst>
              </a:tr>
              <a:tr h="4173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Jamaika</a:t>
                      </a:r>
                      <a:endParaRPr lang="de-DE" sz="14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Philippinen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derzeit 29 Länder</a:t>
                      </a:r>
                      <a:r>
                        <a:rPr lang="de-DE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171949"/>
                  </a:ext>
                </a:extLst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872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Sanktionslisten § 3 Abs. 3 VO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Sanktionslisten der EU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smtClean="0">
                <a:sym typeface="Wingdings" panose="05000000000000000000" pitchFamily="2" charset="2"/>
              </a:rPr>
              <a:t></a:t>
            </a:r>
            <a:r>
              <a:rPr lang="de-DE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dirty="0" smtClean="0">
                <a:hlinkClick r:id="rId3"/>
              </a:rPr>
              <a:t>www.finanz-sanktionsliste.de</a:t>
            </a:r>
            <a:r>
              <a:rPr lang="de-DE" dirty="0" smtClean="0"/>
              <a:t> </a:t>
            </a:r>
          </a:p>
          <a:p>
            <a:r>
              <a:rPr lang="de-DE" dirty="0" smtClean="0"/>
              <a:t>FIU stellt Infos zur Verfügung</a:t>
            </a:r>
          </a:p>
          <a:p>
            <a:r>
              <a:rPr lang="de-DE" dirty="0" smtClean="0"/>
              <a:t>Personen unterliegen </a:t>
            </a:r>
            <a:r>
              <a:rPr lang="de-DE" u="sng" dirty="0" smtClean="0"/>
              <a:t>umfassenden Verfügungsverbot </a:t>
            </a:r>
            <a:r>
              <a:rPr lang="de-DE" dirty="0" smtClean="0"/>
              <a:t>aufgrund von restriktiven Maßnahmen</a:t>
            </a:r>
          </a:p>
          <a:p>
            <a:r>
              <a:rPr lang="de-DE" dirty="0"/>
              <a:t>k</a:t>
            </a:r>
            <a:r>
              <a:rPr lang="de-DE" dirty="0" smtClean="0"/>
              <a:t>eine Zahlung von oder an Betroffene(n) möglich</a:t>
            </a:r>
          </a:p>
          <a:p>
            <a:r>
              <a:rPr lang="de-DE" dirty="0"/>
              <a:t>b</a:t>
            </a:r>
            <a:r>
              <a:rPr lang="de-DE" dirty="0" smtClean="0"/>
              <a:t>etrifft derzeit auch viele russische Staatsbürger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7826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Auffälligkeiten hinsichtlich Beteiligter oder </a:t>
            </a:r>
            <a:r>
              <a:rPr lang="de-DE" dirty="0" err="1"/>
              <a:t>wB</a:t>
            </a:r>
            <a:r>
              <a:rPr lang="de-DE" dirty="0"/>
              <a:t> § 4 VO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Abs. 1: Nichterfüllung Mitwirkungs- und Auskunftspflicht </a:t>
            </a:r>
            <a:br>
              <a:rPr lang="de-DE" dirty="0" smtClean="0"/>
            </a:br>
            <a:r>
              <a:rPr lang="de-DE" dirty="0" smtClean="0"/>
              <a:t>	§ 11 Abs. 6 GwG</a:t>
            </a:r>
          </a:p>
          <a:p>
            <a:pPr lvl="1"/>
            <a:r>
              <a:rPr lang="de-DE" dirty="0" smtClean="0"/>
              <a:t>Vertragspartner teilt Eigentums- und Kontrollstruktur nicht mit + reicht erforderliche Unterlagen nicht ein – deutet auf Verschleierung hin</a:t>
            </a:r>
          </a:p>
          <a:p>
            <a:pPr lvl="1"/>
            <a:r>
              <a:rPr lang="de-DE" dirty="0" smtClean="0"/>
              <a:t>Erteilt nicht erforderliche Auskünfte gemäß § 15 GwG</a:t>
            </a:r>
          </a:p>
          <a:p>
            <a:r>
              <a:rPr lang="de-DE" dirty="0" smtClean="0"/>
              <a:t> Abs. 2: nicht richtige oder nicht vollständige Angaben der Beteiligten</a:t>
            </a:r>
          </a:p>
          <a:p>
            <a:pPr lvl="1"/>
            <a:r>
              <a:rPr lang="de-DE" dirty="0" err="1" smtClean="0"/>
              <a:t>Bsp</a:t>
            </a:r>
            <a:r>
              <a:rPr lang="de-DE" dirty="0" smtClean="0"/>
              <a:t>: Strohmanngeschäfte oder </a:t>
            </a:r>
            <a:r>
              <a:rPr lang="de-DE" dirty="0" smtClean="0">
                <a:cs typeface="Arial" panose="020B0604020202020204" pitchFamily="34" charset="0"/>
              </a:rPr>
              <a:t>Anhaltspunkte </a:t>
            </a:r>
            <a:r>
              <a:rPr lang="de-DE" dirty="0">
                <a:cs typeface="Arial" panose="020B0604020202020204" pitchFamily="34" charset="0"/>
              </a:rPr>
              <a:t>für ein gefälschtes </a:t>
            </a:r>
            <a:r>
              <a:rPr lang="de-DE" dirty="0" smtClean="0">
                <a:cs typeface="Arial" panose="020B0604020202020204" pitchFamily="34" charset="0"/>
              </a:rPr>
              <a:t>Dokument</a:t>
            </a:r>
            <a:endParaRPr lang="de-DE" dirty="0"/>
          </a:p>
          <a:p>
            <a:r>
              <a:rPr lang="de-DE" dirty="0" smtClean="0"/>
              <a:t>Abs. 3: </a:t>
            </a:r>
            <a:r>
              <a:rPr lang="de-DE" dirty="0" err="1" smtClean="0"/>
              <a:t>Geschäftsgegenst</a:t>
            </a:r>
            <a:r>
              <a:rPr lang="de-DE" dirty="0" smtClean="0"/>
              <a:t>. treuhänderisch gehalten/Beendigung TH</a:t>
            </a:r>
          </a:p>
          <a:p>
            <a:r>
              <a:rPr lang="de-DE" dirty="0" smtClean="0"/>
              <a:t>Abs. 4: Beteiligter oder </a:t>
            </a:r>
            <a:r>
              <a:rPr lang="de-DE" dirty="0" err="1" smtClean="0"/>
              <a:t>wB</a:t>
            </a:r>
            <a:r>
              <a:rPr lang="de-DE" dirty="0" smtClean="0"/>
              <a:t> Strafverfahren anhängig/rechtshängig oder Verurteilung gemäß § 261 StGB innerhalb der letzten 5 Jahre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5612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Auffälligkeiten hinsichtlich </a:t>
            </a:r>
            <a:r>
              <a:rPr lang="de-DE" dirty="0"/>
              <a:t>Beteiligter oder </a:t>
            </a:r>
            <a:r>
              <a:rPr lang="de-DE" dirty="0" err="1" smtClean="0"/>
              <a:t>wB</a:t>
            </a:r>
            <a:r>
              <a:rPr lang="de-DE" dirty="0" smtClean="0"/>
              <a:t> § </a:t>
            </a:r>
            <a:r>
              <a:rPr lang="de-DE" dirty="0"/>
              <a:t>4 VO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Abs. 5: Missverhältnis zwischen legalem Einkommen und Erwerbsvorgang</a:t>
            </a:r>
          </a:p>
          <a:p>
            <a:pPr lvl="1"/>
            <a:r>
              <a:rPr lang="de-DE" dirty="0"/>
              <a:t>Kenntnis kann aufgrund Einholung von Informationen zur Erfüllung der verstärkten Sorgfaltspflicht hins. Mittelherkunft entstehen </a:t>
            </a:r>
          </a:p>
          <a:p>
            <a:pPr lvl="1"/>
            <a:r>
              <a:rPr lang="de-DE" dirty="0" smtClean="0"/>
              <a:t>Bsp.: bei jungen Erwerbern ohne Finanzierungsvollmacht denkbar </a:t>
            </a:r>
          </a:p>
          <a:p>
            <a:pPr lvl="1"/>
            <a:r>
              <a:rPr lang="de-DE" dirty="0"/>
              <a:t>a</a:t>
            </a:r>
            <a:r>
              <a:rPr lang="de-DE" dirty="0" smtClean="0"/>
              <a:t>uch möglich bei ggf. Berührung mit Namen aus bekannten Clanfamilien</a:t>
            </a:r>
            <a:endParaRPr lang="de-DE" dirty="0"/>
          </a:p>
          <a:p>
            <a:pPr lvl="1"/>
            <a:endParaRPr lang="de-DE" dirty="0" smtClean="0">
              <a:solidFill>
                <a:srgbClr val="FF0000"/>
              </a:solidFill>
            </a:endParaRPr>
          </a:p>
          <a:p>
            <a:r>
              <a:rPr lang="de-DE" dirty="0" smtClean="0"/>
              <a:t>Abs. 6: </a:t>
            </a:r>
            <a:r>
              <a:rPr lang="de-DE" dirty="0" err="1"/>
              <a:t>w</a:t>
            </a:r>
            <a:r>
              <a:rPr lang="de-DE" dirty="0" err="1" smtClean="0"/>
              <a:t>B</a:t>
            </a:r>
            <a:r>
              <a:rPr lang="de-DE" dirty="0" smtClean="0"/>
              <a:t> über Drittstaat vermittelt und </a:t>
            </a:r>
            <a:r>
              <a:rPr lang="de-DE" dirty="0" err="1" smtClean="0"/>
              <a:t>wB</a:t>
            </a:r>
            <a:r>
              <a:rPr lang="de-DE" dirty="0" smtClean="0"/>
              <a:t> nicht in Drittstaat ansässig</a:t>
            </a:r>
          </a:p>
          <a:p>
            <a:pPr lvl="1"/>
            <a:r>
              <a:rPr lang="de-DE" dirty="0"/>
              <a:t>k</a:t>
            </a:r>
            <a:r>
              <a:rPr lang="de-DE" dirty="0" smtClean="0"/>
              <a:t>ein offensichtlich wirtschaftlicher </a:t>
            </a:r>
            <a:r>
              <a:rPr lang="de-DE" dirty="0"/>
              <a:t>oder </a:t>
            </a:r>
            <a:r>
              <a:rPr lang="de-DE" dirty="0" smtClean="0"/>
              <a:t>sonstiger rechtmäßiger </a:t>
            </a:r>
            <a:r>
              <a:rPr lang="de-DE" dirty="0"/>
              <a:t>Zweck</a:t>
            </a:r>
          </a:p>
          <a:p>
            <a:pPr lvl="1"/>
            <a:r>
              <a:rPr lang="de-DE" dirty="0" err="1" smtClean="0"/>
              <a:t>Bsp</a:t>
            </a:r>
            <a:r>
              <a:rPr lang="de-DE" dirty="0" smtClean="0"/>
              <a:t>: wB ist in Deutschland ansässig und Zwischengesellschaft ist AG in Schweiz</a:t>
            </a:r>
          </a:p>
          <a:p>
            <a:pPr lvl="1"/>
            <a:endParaRPr lang="de-DE" dirty="0"/>
          </a:p>
          <a:p>
            <a:r>
              <a:rPr lang="de-DE" dirty="0" smtClean="0"/>
              <a:t>Abs. 7: grenzüberschreitende Steuergestaltung § 138d Abs. 2 AO </a:t>
            </a:r>
            <a:endParaRPr lang="de-DE" sz="2600" dirty="0" smtClean="0"/>
          </a:p>
          <a:p>
            <a:pPr lvl="1"/>
            <a:r>
              <a:rPr lang="de-DE" sz="2200" dirty="0" smtClean="0"/>
              <a:t>nur für Intermediäre – nicht relevant für Notare </a:t>
            </a:r>
            <a:endParaRPr lang="de-DE" sz="22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6110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Auffälligkeiten bei </a:t>
            </a:r>
            <a:r>
              <a:rPr lang="de-DE" dirty="0"/>
              <a:t>Stellvertretung § 5 VO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Nr. 1 : Vollmacht, die nicht der Schriftform genügt und nicht binnen 2 Monaten nach Aufforderung vorliegt </a:t>
            </a:r>
          </a:p>
          <a:p>
            <a:r>
              <a:rPr lang="de-DE" dirty="0" smtClean="0"/>
              <a:t>Nr. 2: </a:t>
            </a:r>
            <a:r>
              <a:rPr lang="de-DE" dirty="0"/>
              <a:t>unechte/verfälschte </a:t>
            </a:r>
            <a:r>
              <a:rPr lang="de-DE" dirty="0" smtClean="0"/>
              <a:t>Vollmachten</a:t>
            </a:r>
          </a:p>
          <a:p>
            <a:r>
              <a:rPr lang="de-DE" dirty="0" smtClean="0"/>
              <a:t>Nr. 3: nicht erkennbares Grundverhältnis</a:t>
            </a:r>
          </a:p>
          <a:p>
            <a:pPr lvl="1"/>
            <a:r>
              <a:rPr lang="de-DE" dirty="0"/>
              <a:t>w</a:t>
            </a:r>
            <a:r>
              <a:rPr lang="de-DE" dirty="0" smtClean="0"/>
              <a:t>enn Grundverhältnis unklar, deutet auf Verschleierung hin </a:t>
            </a:r>
          </a:p>
          <a:p>
            <a:pPr lvl="1"/>
            <a:r>
              <a:rPr lang="de-DE" dirty="0" smtClean="0"/>
              <a:t>Grundverhältnis = bspw. Mandat, Familienbeziehung, Dienstverträge </a:t>
            </a:r>
            <a:br>
              <a:rPr lang="de-DE" dirty="0" smtClean="0"/>
            </a:br>
            <a:r>
              <a:rPr lang="de-DE" dirty="0" smtClean="0"/>
              <a:t>– sollte gemäß § 8 Abs. 1 S. 1 Nr. 4 GwG dokumentiert werden</a:t>
            </a:r>
          </a:p>
          <a:p>
            <a:r>
              <a:rPr lang="de-DE" dirty="0" smtClean="0"/>
              <a:t>Nr. 4: durch Konsulat in </a:t>
            </a:r>
            <a:r>
              <a:rPr lang="de-DE" u="sng" dirty="0" smtClean="0"/>
              <a:t>Risikostaat</a:t>
            </a:r>
            <a:r>
              <a:rPr lang="de-DE" dirty="0" smtClean="0"/>
              <a:t> beglaubigt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22775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Auffälligkeiten bei Preis oder Kauf- und </a:t>
            </a:r>
            <a:r>
              <a:rPr lang="de-DE" dirty="0"/>
              <a:t>Zahlungsmodalitäten § 6 Abs. 1 VO 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Nr. 1 a) und b): vollständige oder teilweise Zahlung mittels Barmitteln oder </a:t>
            </a:r>
            <a:r>
              <a:rPr lang="de-DE" dirty="0" err="1" smtClean="0"/>
              <a:t>Kryptowerten</a:t>
            </a:r>
            <a:r>
              <a:rPr lang="de-DE" dirty="0" smtClean="0"/>
              <a:t> ab einem Betrag von </a:t>
            </a:r>
            <a:r>
              <a:rPr lang="de-DE" u="sng" dirty="0" smtClean="0"/>
              <a:t>mehr als 10.000 EUR</a:t>
            </a:r>
          </a:p>
          <a:p>
            <a:pPr lvl="1"/>
            <a:r>
              <a:rPr lang="de-DE" dirty="0" smtClean="0"/>
              <a:t>Herkunft des Geldes unklar</a:t>
            </a:r>
          </a:p>
          <a:p>
            <a:r>
              <a:rPr lang="de-DE" dirty="0"/>
              <a:t> </a:t>
            </a:r>
            <a:r>
              <a:rPr lang="de-DE" dirty="0" smtClean="0"/>
              <a:t>Nr. 1c): Zahlung über ein Bankkonto in einem Drittstaat</a:t>
            </a:r>
          </a:p>
          <a:p>
            <a:pPr lvl="1"/>
            <a:r>
              <a:rPr lang="de-DE" dirty="0" err="1" smtClean="0"/>
              <a:t>Bsp</a:t>
            </a:r>
            <a:r>
              <a:rPr lang="de-DE" dirty="0" smtClean="0"/>
              <a:t>: Zahlung eines in Berlin ansässigen Käufers von Konto in Schweiz</a:t>
            </a:r>
          </a:p>
          <a:p>
            <a:pPr lvl="1"/>
            <a:r>
              <a:rPr lang="de-DE" dirty="0" smtClean="0"/>
              <a:t>Ausnahme: gewöhnlicher Aufenthalt des Beteiligten in Drittstaat</a:t>
            </a:r>
          </a:p>
          <a:p>
            <a:r>
              <a:rPr lang="de-DE" dirty="0" smtClean="0"/>
              <a:t> Nr. 2: Gegenleistung (</a:t>
            </a:r>
            <a:r>
              <a:rPr lang="de-DE" dirty="0"/>
              <a:t>KP) </a:t>
            </a:r>
            <a:r>
              <a:rPr lang="de-DE" dirty="0" smtClean="0"/>
              <a:t>weicht </a:t>
            </a:r>
            <a:r>
              <a:rPr lang="de-DE" dirty="0"/>
              <a:t>erheblich </a:t>
            </a:r>
            <a:r>
              <a:rPr lang="de-DE" dirty="0" smtClean="0"/>
              <a:t>vom Verkehrswert ab</a:t>
            </a:r>
          </a:p>
          <a:p>
            <a:pPr lvl="1"/>
            <a:r>
              <a:rPr lang="de-DE" dirty="0" smtClean="0"/>
              <a:t>Kaufpreis liegt mehr als 25% über Verkehrswert</a:t>
            </a:r>
          </a:p>
          <a:p>
            <a:pPr lvl="1"/>
            <a:r>
              <a:rPr lang="de-DE" dirty="0" smtClean="0"/>
              <a:t>Ausnahme: offengelegte unentgeltliche Zuwendung – Schenkung</a:t>
            </a:r>
          </a:p>
          <a:p>
            <a:pPr lvl="1"/>
            <a:r>
              <a:rPr lang="de-DE" dirty="0"/>
              <a:t>s</a:t>
            </a:r>
            <a:r>
              <a:rPr lang="de-DE" dirty="0" smtClean="0"/>
              <a:t>ofern Kenntnis besteht, Dokumentation gemäß § 8 Abs. 1 S. 1 Nr. 4 GwG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2429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Auffälligkeiten bei Preis oder </a:t>
            </a:r>
            <a:r>
              <a:rPr lang="de-DE" dirty="0"/>
              <a:t>Kauf- und Zahlungsmodalitäten § 6 Abs. 1 VO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Nr. 3: Zahlung vor Beurkundung bei Betrag von mehr als 10.000 EUR </a:t>
            </a:r>
          </a:p>
          <a:p>
            <a:pPr lvl="1"/>
            <a:r>
              <a:rPr lang="de-DE" dirty="0" smtClean="0"/>
              <a:t>Reservierungsgebühren als Ausnahmetatbestand gemäß § 7 VO möglich</a:t>
            </a:r>
          </a:p>
          <a:p>
            <a:pPr lvl="1"/>
            <a:r>
              <a:rPr lang="de-DE" dirty="0"/>
              <a:t>g</a:t>
            </a:r>
            <a:r>
              <a:rPr lang="de-DE" dirty="0" smtClean="0"/>
              <a:t>ilt auch für Zahlungen auf NAK – § 7 VO möglich</a:t>
            </a:r>
          </a:p>
          <a:p>
            <a:r>
              <a:rPr lang="de-DE" dirty="0" smtClean="0"/>
              <a:t>Nr. 4: Zahlung von </a:t>
            </a:r>
            <a:r>
              <a:rPr lang="de-DE" u="sng" dirty="0" smtClean="0"/>
              <a:t>oder</a:t>
            </a:r>
            <a:r>
              <a:rPr lang="de-DE" dirty="0" smtClean="0"/>
              <a:t> an nicht am Erwerbsvorgang Beteiligte(n)</a:t>
            </a:r>
          </a:p>
          <a:p>
            <a:pPr lvl="1"/>
            <a:r>
              <a:rPr lang="de-DE" dirty="0" smtClean="0"/>
              <a:t>sofern </a:t>
            </a:r>
            <a:r>
              <a:rPr lang="de-DE" dirty="0"/>
              <a:t>Zahlungsnachweis </a:t>
            </a:r>
            <a:r>
              <a:rPr lang="de-DE" dirty="0" smtClean="0"/>
              <a:t>(Bsp.: Kontoauszug) vorliegt</a:t>
            </a:r>
            <a:r>
              <a:rPr lang="de-DE" dirty="0"/>
              <a:t>, </a:t>
            </a:r>
            <a:r>
              <a:rPr lang="de-DE" dirty="0" smtClean="0"/>
              <a:t>Prüfung erforderlich– </a:t>
            </a:r>
            <a:r>
              <a:rPr lang="de-DE" dirty="0"/>
              <a:t>Schulung </a:t>
            </a:r>
            <a:r>
              <a:rPr lang="de-DE" dirty="0" smtClean="0"/>
              <a:t>Mitarbeitende wichtig</a:t>
            </a:r>
          </a:p>
          <a:p>
            <a:pPr lvl="1"/>
            <a:r>
              <a:rPr lang="de-DE" dirty="0"/>
              <a:t>g</a:t>
            </a:r>
            <a:r>
              <a:rPr lang="de-DE" dirty="0" smtClean="0"/>
              <a:t>egebene Ausnahmetatbestände sind zu dokumentieren § 8 Abs. 1 S. 1 Nr. 4 GwG – Bsp.: Ehegatte oder Eltern zahlen </a:t>
            </a:r>
          </a:p>
          <a:p>
            <a:pPr lvl="1"/>
            <a:r>
              <a:rPr lang="de-DE" dirty="0" smtClean="0"/>
              <a:t>Ausnahmetatbestände gelten nicht für Lebensgefährte und Verlobte</a:t>
            </a:r>
          </a:p>
          <a:p>
            <a:pPr lvl="1"/>
            <a:r>
              <a:rPr lang="de-DE" dirty="0"/>
              <a:t>v</a:t>
            </a:r>
            <a:r>
              <a:rPr lang="de-DE" dirty="0" smtClean="0"/>
              <a:t>erbundenes Unternehmen § 15 AktG: gilt nur für Mehrheitsgesellschafter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1231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dirty="0" smtClean="0"/>
              <a:t>Auffälligkeiten </a:t>
            </a:r>
            <a:r>
              <a:rPr lang="de-DE" dirty="0"/>
              <a:t>bei Preis oder Kauf- und Zahlungsmodalitäten § 6 Abs. 1 VO </a:t>
            </a:r>
            <a:endParaRPr lang="de-DE" sz="4400" b="1" dirty="0"/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Nr. 4: weiterer Ausnahmetatbestand:</a:t>
            </a:r>
          </a:p>
          <a:p>
            <a:pPr lvl="1"/>
            <a:r>
              <a:rPr lang="de-DE" dirty="0" smtClean="0"/>
              <a:t>im </a:t>
            </a:r>
            <a:r>
              <a:rPr lang="de-DE" dirty="0"/>
              <a:t>Grundbuch eingetragene </a:t>
            </a:r>
            <a:r>
              <a:rPr lang="de-DE" dirty="0" smtClean="0"/>
              <a:t>und </a:t>
            </a:r>
            <a:r>
              <a:rPr lang="de-DE" dirty="0"/>
              <a:t>abzulösende Gläubiger  </a:t>
            </a:r>
          </a:p>
          <a:p>
            <a:pPr lvl="2"/>
            <a:r>
              <a:rPr lang="de-DE" sz="2300" dirty="0"/>
              <a:t>bei Grundschuldbestellungen: Beantragung beim GBA muss erfolgt sein bei Zahlung </a:t>
            </a:r>
            <a:r>
              <a:rPr lang="de-DE" sz="2300" dirty="0">
                <a:sym typeface="Wingdings" panose="05000000000000000000" pitchFamily="2" charset="2"/>
              </a:rPr>
              <a:t> </a:t>
            </a:r>
            <a:r>
              <a:rPr lang="de-DE" sz="2300" dirty="0"/>
              <a:t>gilt nicht für künftig einzutragende Gläubiger</a:t>
            </a:r>
          </a:p>
          <a:p>
            <a:pPr lvl="2"/>
            <a:r>
              <a:rPr lang="de-DE" sz="2300" dirty="0"/>
              <a:t>abzulösende Gläubiger = im GB eingetragener Gläubiger </a:t>
            </a:r>
            <a:r>
              <a:rPr lang="de-DE" sz="2300" dirty="0">
                <a:sym typeface="Wingdings" panose="05000000000000000000" pitchFamily="2" charset="2"/>
              </a:rPr>
              <a:t> Ausnahme § 10 Abs. 1 Nr. 1, 1a und Nr. 2 </a:t>
            </a:r>
            <a:r>
              <a:rPr lang="de-DE" sz="2300" dirty="0" smtClean="0">
                <a:sym typeface="Wingdings" panose="05000000000000000000" pitchFamily="2" charset="2"/>
              </a:rPr>
              <a:t>ZVG</a:t>
            </a:r>
          </a:p>
          <a:p>
            <a:pPr lvl="2"/>
            <a:r>
              <a:rPr lang="de-DE" sz="2300" dirty="0"/>
              <a:t>Zahlung </a:t>
            </a:r>
            <a:r>
              <a:rPr lang="de-DE" sz="2300" dirty="0" err="1"/>
              <a:t>zB</a:t>
            </a:r>
            <a:r>
              <a:rPr lang="de-DE" sz="2300" dirty="0"/>
              <a:t>. an Makler keine Ausnahme, aber ggf. § 7 </a:t>
            </a:r>
            <a:r>
              <a:rPr lang="de-DE" sz="2300" dirty="0" smtClean="0"/>
              <a:t>VO</a:t>
            </a:r>
            <a:endParaRPr lang="de-DE" sz="2300" dirty="0"/>
          </a:p>
          <a:p>
            <a:pPr lvl="2"/>
            <a:r>
              <a:rPr lang="de-DE" sz="2300" dirty="0" smtClean="0"/>
              <a:t>gilt </a:t>
            </a:r>
            <a:r>
              <a:rPr lang="de-DE" sz="2300" dirty="0"/>
              <a:t>nicht bei Zahlung durch private </a:t>
            </a:r>
            <a:r>
              <a:rPr lang="de-DE" sz="2300" dirty="0" smtClean="0"/>
              <a:t>Darlehensgeber </a:t>
            </a:r>
            <a:r>
              <a:rPr lang="de-DE" sz="2300" dirty="0"/>
              <a:t>– kein Ausnahmetatbestand nach VO</a:t>
            </a:r>
          </a:p>
          <a:p>
            <a:endParaRPr lang="de-DE" dirty="0"/>
          </a:p>
          <a:p>
            <a:endParaRPr lang="de-DE" dirty="0" smtClean="0"/>
          </a:p>
          <a:p>
            <a:pPr marL="0" indent="0" algn="just">
              <a:buNone/>
            </a:pP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97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Zügiger Weiter- bzw. </a:t>
            </a:r>
            <a:r>
              <a:rPr lang="de-DE" dirty="0"/>
              <a:t>Rückverkauf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§ </a:t>
            </a:r>
            <a:r>
              <a:rPr lang="de-DE" dirty="0"/>
              <a:t>6 Abs. 2 VO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Nr. 1: Weiterverkauf </a:t>
            </a:r>
            <a:r>
              <a:rPr lang="de-DE" u="sng" dirty="0" smtClean="0"/>
              <a:t>binnen 3 Jahren </a:t>
            </a:r>
            <a:r>
              <a:rPr lang="de-DE" dirty="0" smtClean="0"/>
              <a:t>zu erheblich höheren Kaufpreis (jedenfalls ab </a:t>
            </a:r>
            <a:r>
              <a:rPr lang="de-DE" b="1" dirty="0" smtClean="0"/>
              <a:t>25% mehr</a:t>
            </a:r>
            <a:r>
              <a:rPr lang="de-DE" dirty="0" smtClean="0"/>
              <a:t>) ohne nachvollziehbaren Grund</a:t>
            </a:r>
          </a:p>
          <a:p>
            <a:pPr lvl="1"/>
            <a:r>
              <a:rPr lang="de-DE" dirty="0"/>
              <a:t>a</a:t>
            </a:r>
            <a:r>
              <a:rPr lang="de-DE" dirty="0" smtClean="0"/>
              <a:t>ufgrund der KP-Steigerungen kommt dies häufig vor</a:t>
            </a:r>
          </a:p>
          <a:p>
            <a:pPr lvl="1"/>
            <a:r>
              <a:rPr lang="de-DE" dirty="0" smtClean="0"/>
              <a:t>Voraussetzung = vorheriger Kaufpreis ist bekannt </a:t>
            </a:r>
          </a:p>
          <a:p>
            <a:pPr lvl="1"/>
            <a:r>
              <a:rPr lang="de-DE" dirty="0" err="1" smtClean="0"/>
              <a:t>Notar:in</a:t>
            </a:r>
            <a:r>
              <a:rPr lang="de-DE" dirty="0" smtClean="0"/>
              <a:t> vorherigen KV beurkundet = KP bekannt – Prüfung erforderlich</a:t>
            </a:r>
          </a:p>
          <a:p>
            <a:pPr lvl="1"/>
            <a:r>
              <a:rPr lang="de-DE" dirty="0"/>
              <a:t>n</a:t>
            </a:r>
            <a:r>
              <a:rPr lang="de-DE" dirty="0" smtClean="0"/>
              <a:t>achvollziehbarer Grund: bspw. </a:t>
            </a:r>
            <a:r>
              <a:rPr lang="de-DE" dirty="0" smtClean="0"/>
              <a:t>Renovierung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>
                <a:sym typeface="Wingdings" panose="05000000000000000000" pitchFamily="2" charset="2"/>
              </a:rPr>
              <a:t> Dokumentation gem. § 8 Abs. 1 S. 1 Nr. 4 GwG </a:t>
            </a:r>
          </a:p>
          <a:p>
            <a:pPr lvl="1"/>
            <a:r>
              <a:rPr lang="de-DE" sz="2000" dirty="0">
                <a:sym typeface="Wingdings" panose="05000000000000000000" pitchFamily="2" charset="2"/>
              </a:rPr>
              <a:t>Fristbeginn: Eintragung des Verkäufers im Grundbuch</a:t>
            </a:r>
          </a:p>
          <a:p>
            <a:pPr lvl="1"/>
            <a:r>
              <a:rPr lang="de-DE" sz="2000" dirty="0">
                <a:sym typeface="Wingdings" panose="05000000000000000000" pitchFamily="2" charset="2"/>
              </a:rPr>
              <a:t>Fristende: Abschluss des </a:t>
            </a:r>
            <a:r>
              <a:rPr lang="de-DE" sz="2000" dirty="0" smtClean="0">
                <a:sym typeface="Wingdings" panose="05000000000000000000" pitchFamily="2" charset="2"/>
              </a:rPr>
              <a:t>Kaufvertrages</a:t>
            </a:r>
            <a:endParaRPr lang="de-DE" dirty="0" smtClean="0">
              <a:sym typeface="Wingdings" panose="05000000000000000000" pitchFamily="2" charset="2"/>
            </a:endParaRPr>
          </a:p>
          <a:p>
            <a:r>
              <a:rPr lang="de-DE" dirty="0" smtClean="0">
                <a:sym typeface="Wingdings" panose="05000000000000000000" pitchFamily="2" charset="2"/>
              </a:rPr>
              <a:t>Nr. 2: Rückverkauf an vorherigen Eigentümer binnen 3 Jahren</a:t>
            </a:r>
            <a:endParaRPr lang="de-DE" dirty="0">
              <a:sym typeface="Wingdings" panose="05000000000000000000" pitchFamily="2" charset="2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3987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Zahlung über </a:t>
            </a:r>
            <a:r>
              <a:rPr lang="de-DE" dirty="0"/>
              <a:t>Anderkonto § 6 Abs. 3 VO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Zahlung über ein Anderkonto, ohne berechtigtes Sicherungsinteresse</a:t>
            </a:r>
          </a:p>
          <a:p>
            <a:r>
              <a:rPr lang="de-DE" dirty="0"/>
              <a:t>n</a:t>
            </a:r>
            <a:r>
              <a:rPr lang="de-DE" dirty="0" smtClean="0"/>
              <a:t>ur denkbar bei Rechtsanwaltsanderkonten aufgrund Satz 2 </a:t>
            </a:r>
          </a:p>
          <a:p>
            <a:pPr marL="457200" lvl="1" indent="0">
              <a:buNone/>
            </a:pPr>
            <a:r>
              <a:rPr lang="de-DE" dirty="0" smtClean="0">
                <a:sym typeface="Wingdings" panose="05000000000000000000" pitchFamily="2" charset="2"/>
              </a:rPr>
              <a:t></a:t>
            </a:r>
            <a:r>
              <a:rPr lang="de-DE" dirty="0" smtClean="0"/>
              <a:t>Notaranderkonto ausgeschlossen</a:t>
            </a:r>
          </a:p>
          <a:p>
            <a:r>
              <a:rPr lang="de-DE" dirty="0"/>
              <a:t>s</a:t>
            </a:r>
            <a:r>
              <a:rPr lang="de-DE" dirty="0" smtClean="0"/>
              <a:t>ofern Käufer sich von RA vertreten lässt und über Anderkonto zahlt, kommt Tatbestand in Betracht</a:t>
            </a:r>
          </a:p>
          <a:p>
            <a:r>
              <a:rPr lang="de-DE" dirty="0" smtClean="0"/>
              <a:t>Sicherungsinteresse ist zu prüfen und gemäß § 8 Abs. 1 S. 1 Nr. 4 GwG zu dokumentieren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1237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Ausnahme von der </a:t>
            </a:r>
            <a:r>
              <a:rPr lang="de-DE" dirty="0"/>
              <a:t>Meldepflicht § 7 VO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</a:t>
            </a:r>
            <a:r>
              <a:rPr lang="de-DE" dirty="0" smtClean="0"/>
              <a:t>öglich, sofern entkräftende Tatsachen vorliegen</a:t>
            </a:r>
          </a:p>
          <a:p>
            <a:r>
              <a:rPr lang="de-DE" dirty="0"/>
              <a:t>V</a:t>
            </a:r>
            <a:r>
              <a:rPr lang="de-DE" dirty="0" smtClean="0"/>
              <a:t>orschrift </a:t>
            </a:r>
            <a:r>
              <a:rPr lang="de-DE" dirty="0"/>
              <a:t>laut Begründung eng auszulegen </a:t>
            </a:r>
            <a:r>
              <a:rPr lang="de-DE" dirty="0" smtClean="0"/>
              <a:t>- Ausnahmecharakter</a:t>
            </a:r>
          </a:p>
          <a:p>
            <a:r>
              <a:rPr lang="de-DE" dirty="0" smtClean="0"/>
              <a:t>Bsp.: Reservierungsgebühren, Zahlungen von Verlobten/Lebensgefährten</a:t>
            </a:r>
          </a:p>
          <a:p>
            <a:r>
              <a:rPr lang="de-DE" dirty="0" smtClean="0"/>
              <a:t>§ 7 S. 2 VO i. V. m. § 8 Abs. 1 S. 1 Nr. 4 GwG: Dokumentation der entkräftenden Tatsachen</a:t>
            </a:r>
          </a:p>
          <a:p>
            <a:r>
              <a:rPr lang="de-DE" dirty="0" smtClean="0"/>
              <a:t>Hinweis auf § 56 Abs. 1 Nr. 69 GwG – daher Dokumentation wichtig</a:t>
            </a:r>
          </a:p>
          <a:p>
            <a:pPr lvl="1"/>
            <a:r>
              <a:rPr lang="de-DE" dirty="0" smtClean="0"/>
              <a:t>nicht abgegebene, unvollständige oder nicht rechtzeitig abgegebene Meldungen sind sanktionierbar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2819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Form der Meldung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pPr lvl="0"/>
            <a:r>
              <a:rPr lang="de-DE" dirty="0" smtClean="0"/>
              <a:t>Meldung über Portal </a:t>
            </a:r>
            <a:r>
              <a:rPr lang="de-DE" dirty="0" err="1"/>
              <a:t>goAML</a:t>
            </a:r>
            <a:r>
              <a:rPr lang="de-DE" dirty="0"/>
              <a:t> </a:t>
            </a:r>
            <a:r>
              <a:rPr lang="de-DE" dirty="0" smtClean="0"/>
              <a:t>elektronisch</a:t>
            </a:r>
            <a:r>
              <a:rPr lang="de-DE" dirty="0"/>
              <a:t> </a:t>
            </a:r>
            <a:r>
              <a:rPr lang="de-DE" dirty="0" smtClean="0"/>
              <a:t>§ </a:t>
            </a:r>
            <a:r>
              <a:rPr lang="de-DE" dirty="0"/>
              <a:t>45 Abs. 1 S. 1 GwG – </a:t>
            </a:r>
            <a:r>
              <a:rPr lang="de-DE" dirty="0" smtClean="0"/>
              <a:t>nur </a:t>
            </a:r>
            <a:r>
              <a:rPr lang="de-DE" dirty="0"/>
              <a:t>möglich nach vorheriger Registrierung § 45 Abs. 1 S. 2 GwG </a:t>
            </a:r>
          </a:p>
          <a:p>
            <a:r>
              <a:rPr lang="de-DE" dirty="0"/>
              <a:t>Registrierung kann einige Tage in Anspruch </a:t>
            </a:r>
            <a:r>
              <a:rPr lang="de-DE" dirty="0" smtClean="0"/>
              <a:t>nehmen</a:t>
            </a:r>
            <a:endParaRPr lang="de-DE" dirty="0"/>
          </a:p>
          <a:p>
            <a:r>
              <a:rPr lang="de-DE" dirty="0" smtClean="0"/>
              <a:t>Übergangsfrist für Registrierungspflicht gemäß </a:t>
            </a:r>
            <a:r>
              <a:rPr lang="de-DE" dirty="0"/>
              <a:t>§ 59 Abs. 6 GwG bis </a:t>
            </a:r>
            <a:r>
              <a:rPr lang="de-DE" dirty="0" smtClean="0"/>
              <a:t>01.01.2024</a:t>
            </a:r>
          </a:p>
          <a:p>
            <a:r>
              <a:rPr lang="de-DE" dirty="0" smtClean="0"/>
              <a:t>Meldung </a:t>
            </a:r>
            <a:r>
              <a:rPr lang="de-DE" b="1" u="sng" dirty="0" smtClean="0"/>
              <a:t>unverzüglich</a:t>
            </a:r>
            <a:r>
              <a:rPr lang="de-DE" dirty="0" smtClean="0"/>
              <a:t> abzugeben § 43 GwG</a:t>
            </a:r>
          </a:p>
          <a:p>
            <a:r>
              <a:rPr lang="de-DE" dirty="0" smtClean="0"/>
              <a:t>Ausdruck und Dokumentation zur Akte wichtig – </a:t>
            </a:r>
            <a:r>
              <a:rPr lang="de-DE" u="sng" dirty="0" smtClean="0"/>
              <a:t>nach einem Monat </a:t>
            </a:r>
            <a:r>
              <a:rPr lang="de-DE" dirty="0" smtClean="0"/>
              <a:t>wird Inhalt der Meldung bei </a:t>
            </a:r>
            <a:r>
              <a:rPr lang="de-DE" dirty="0" err="1" smtClean="0"/>
              <a:t>goAML</a:t>
            </a:r>
            <a:r>
              <a:rPr lang="de-DE" dirty="0" smtClean="0"/>
              <a:t> </a:t>
            </a:r>
            <a:r>
              <a:rPr lang="de-DE" u="sng" dirty="0" smtClean="0"/>
              <a:t>gelöscht</a:t>
            </a:r>
          </a:p>
          <a:p>
            <a:r>
              <a:rPr lang="de-DE" dirty="0" smtClean="0"/>
              <a:t>Liste der abgegebenen Meldungen in Generalakte empfehlenswert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6781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Inhalt der Meldung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Meldung vollständig abgeben – Namen und Geburtsdatum bei </a:t>
            </a:r>
            <a:r>
              <a:rPr lang="de-DE" dirty="0" smtClean="0"/>
              <a:t>„Mein Kunde“ angeben - nicht nur im Meldetext angeben</a:t>
            </a:r>
          </a:p>
          <a:p>
            <a:r>
              <a:rPr lang="de-DE" dirty="0" smtClean="0"/>
              <a:t>FIU Datenpool – greifen auf Meldungen und „Kundendaten“ zurück </a:t>
            </a:r>
          </a:p>
          <a:p>
            <a:r>
              <a:rPr lang="de-DE" dirty="0"/>
              <a:t>b</a:t>
            </a:r>
            <a:r>
              <a:rPr lang="de-DE" dirty="0" smtClean="0"/>
              <a:t>ei unvollständigen Meldungen – kein Datenabgleich möglich</a:t>
            </a:r>
          </a:p>
          <a:p>
            <a:r>
              <a:rPr lang="de-DE" dirty="0"/>
              <a:t>§ 30 Abs. 3 </a:t>
            </a:r>
            <a:r>
              <a:rPr lang="de-DE" dirty="0" smtClean="0"/>
              <a:t>GwG: FIU hat das </a:t>
            </a:r>
            <a:r>
              <a:rPr lang="de-DE" dirty="0"/>
              <a:t>Recht weitere Informationen </a:t>
            </a:r>
            <a:r>
              <a:rPr lang="de-DE" dirty="0" smtClean="0"/>
              <a:t>einzuholen wie Urkunde, Kopien Personaldokumente etc. – Unterlagen können und sollten versandt werden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8910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§ 46 GwG - Anhaltefrist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de-DE" dirty="0" smtClean="0"/>
              <a:t>Nach Abgabe der Meldung entweder Zustimmung der FIU/der Staatsanwaltschaft oder Einhaltung der dreitägigen Wartefrist</a:t>
            </a:r>
          </a:p>
          <a:p>
            <a:pPr lvl="1">
              <a:lnSpc>
                <a:spcPct val="150000"/>
              </a:lnSpc>
            </a:pPr>
            <a:r>
              <a:rPr lang="de-DE" dirty="0" smtClean="0"/>
              <a:t>3 Werktage, Samstag gilt nicht (§ 46 Abs. 1 S. 2 GwG)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e</a:t>
            </a:r>
            <a:r>
              <a:rPr lang="de-DE" dirty="0" smtClean="0"/>
              <a:t>rst danach darf Beurkundung erfolgen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f</a:t>
            </a:r>
            <a:r>
              <a:rPr lang="de-DE" dirty="0" smtClean="0"/>
              <a:t>alls Aufschub der Beurkundung nicht möglich sein sollte – unverzügliches Nachholen der Meldung </a:t>
            </a:r>
          </a:p>
          <a:p>
            <a:pPr lvl="1">
              <a:lnSpc>
                <a:spcPct val="150000"/>
              </a:lnSpc>
            </a:pPr>
            <a:r>
              <a:rPr lang="de-DE" dirty="0" smtClean="0"/>
              <a:t>Tatsachen werden erst nach Beurkundung bekannt – unverzügliches Nachholen der Meldung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2850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§ 47 GwG </a:t>
            </a:r>
            <a:r>
              <a:rPr lang="de-DE" smtClean="0"/>
              <a:t>- Keine </a:t>
            </a:r>
            <a:r>
              <a:rPr lang="de-DE" dirty="0" smtClean="0"/>
              <a:t>Informationsweitergabe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Vertragspartner </a:t>
            </a:r>
            <a:r>
              <a:rPr lang="de-DE" dirty="0"/>
              <a:t>von einer beabsichtigten oder erstatteten Meldung </a:t>
            </a:r>
            <a:r>
              <a:rPr lang="de-DE" b="1" dirty="0"/>
              <a:t>nicht</a:t>
            </a:r>
            <a:r>
              <a:rPr lang="de-DE" dirty="0"/>
              <a:t> in Kenntnis setzen </a:t>
            </a:r>
            <a:endParaRPr lang="de-DE" dirty="0" smtClean="0"/>
          </a:p>
          <a:p>
            <a:r>
              <a:rPr lang="de-DE" dirty="0" smtClean="0"/>
              <a:t>Wartefrist gemäß § 46 GwG ggf. anderweitig begründen</a:t>
            </a:r>
          </a:p>
          <a:p>
            <a:r>
              <a:rPr lang="de-DE" dirty="0" smtClean="0"/>
              <a:t>auch nach Abgabe einer Meldung keine Weitergabe an Informationen</a:t>
            </a:r>
          </a:p>
          <a:p>
            <a:r>
              <a:rPr lang="de-DE" dirty="0" smtClean="0"/>
              <a:t>§ 47 Abs. 4 GwG: nicht als Informationsweitergabe gilt, wenn </a:t>
            </a:r>
            <a:r>
              <a:rPr lang="de-DE" dirty="0" err="1" smtClean="0"/>
              <a:t>Notar:in</a:t>
            </a:r>
            <a:r>
              <a:rPr lang="de-DE" dirty="0" smtClean="0"/>
              <a:t> sich bemüht, Vertragspartner von rechtswidrigen Handlungen abzuhalten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5529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§ 48 GwG – Freistellung Verantwortung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Freistellung von der Verantwortlichkeit bei einer </a:t>
            </a:r>
            <a:r>
              <a:rPr lang="de-DE" dirty="0" smtClean="0"/>
              <a:t>Meldung - </a:t>
            </a:r>
            <a:r>
              <a:rPr lang="de-DE" dirty="0"/>
              <a:t>nach zivilrechtlichen und strafrechtlichen Vorschriften </a:t>
            </a:r>
            <a:endParaRPr lang="de-DE" dirty="0" smtClean="0"/>
          </a:p>
          <a:p>
            <a:pPr lvl="0"/>
            <a:r>
              <a:rPr lang="de-DE" dirty="0" smtClean="0"/>
              <a:t>Ausnahme: Meldung </a:t>
            </a:r>
            <a:r>
              <a:rPr lang="de-DE" dirty="0"/>
              <a:t>ist vorsätzlich oder grob fahrlässig unwahr erstattet </a:t>
            </a:r>
            <a:r>
              <a:rPr lang="de-DE" dirty="0" smtClean="0"/>
              <a:t>worden</a:t>
            </a:r>
          </a:p>
          <a:p>
            <a:pPr lvl="0"/>
            <a:r>
              <a:rPr lang="de-DE" dirty="0"/>
              <a:t>g</a:t>
            </a:r>
            <a:r>
              <a:rPr lang="de-DE" dirty="0" smtClean="0"/>
              <a:t>ilt auch bei § 7 VO – aber Dokumentation gemäß § 8 Abs. 1 S. 1 Nr. 4 GwG hat zu erfolgen</a:t>
            </a:r>
          </a:p>
          <a:p>
            <a:pPr marL="0" lv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74789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Fortbildungsveranstaltung zum Thema Geldwäschegesetz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de-DE" sz="4000" b="1" dirty="0" smtClean="0"/>
          </a:p>
          <a:p>
            <a:pPr marL="0" indent="0" algn="ctr">
              <a:buNone/>
            </a:pPr>
            <a:r>
              <a:rPr lang="de-DE" sz="4000" b="1" dirty="0" smtClean="0"/>
              <a:t>Vielen Dank für Ihre Aufmerksamkeit!</a:t>
            </a:r>
          </a:p>
          <a:p>
            <a:pPr marL="0" indent="0" algn="ctr">
              <a:buNone/>
            </a:pPr>
            <a:r>
              <a:rPr lang="de-DE" sz="1800" dirty="0" smtClean="0"/>
              <a:t>Sabine Bünning, Marika Thegemey, Victoria Waskow, Matthias Baumgärtner</a:t>
            </a:r>
          </a:p>
          <a:p>
            <a:pPr marL="0" indent="0" algn="ctr">
              <a:buNone/>
            </a:pPr>
            <a:r>
              <a:rPr lang="de-DE" sz="2000" dirty="0" smtClean="0"/>
              <a:t>Der Präsident des Landgerichts Berlin</a:t>
            </a:r>
          </a:p>
          <a:p>
            <a:pPr marL="0" indent="0" algn="ctr">
              <a:buNone/>
            </a:pPr>
            <a:r>
              <a:rPr lang="de-DE" sz="2000" dirty="0" smtClean="0"/>
              <a:t>Dienststelle Littenstraße – Notaraufsicht – </a:t>
            </a:r>
          </a:p>
          <a:p>
            <a:pPr marL="0" indent="0" algn="ctr">
              <a:buNone/>
            </a:pPr>
            <a:r>
              <a:rPr lang="de-DE" sz="2000" dirty="0" smtClean="0"/>
              <a:t>Littenstraße 12 – 17, 10179 Berlin</a:t>
            </a:r>
          </a:p>
          <a:p>
            <a:pPr marL="0" indent="0" algn="ctr">
              <a:buNone/>
            </a:pPr>
            <a:r>
              <a:rPr lang="de-DE" sz="2000" dirty="0" smtClean="0"/>
              <a:t>Telefon: +49 30 9023 2263 / -2264 / -2265</a:t>
            </a:r>
          </a:p>
          <a:p>
            <a:pPr marL="0" indent="0" algn="ctr">
              <a:buNone/>
            </a:pPr>
            <a:r>
              <a:rPr lang="de-DE" sz="2000" dirty="0" smtClean="0"/>
              <a:t>Fax: +49 30 9023 2234</a:t>
            </a:r>
          </a:p>
          <a:p>
            <a:pPr marL="0" indent="0" algn="ctr">
              <a:buNone/>
            </a:pPr>
            <a:r>
              <a:rPr lang="de-DE" sz="2100" dirty="0"/>
              <a:t>E-Mail: </a:t>
            </a:r>
            <a:r>
              <a:rPr lang="de-DE" sz="2100" dirty="0" smtClean="0"/>
              <a:t>gwg.revision@lg.berlin.de</a:t>
            </a:r>
            <a:endParaRPr lang="de-DE" sz="21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 Präsident des Landgerichts Berlin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20./21./22.09.2022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377D05-EFA3-4499-B8D3-40D68F29910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491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6412</Words>
  <Application>Microsoft Office PowerPoint</Application>
  <PresentationFormat>Breitbild</PresentationFormat>
  <Paragraphs>919</Paragraphs>
  <Slides>83</Slides>
  <Notes>83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83</vt:i4>
      </vt:variant>
    </vt:vector>
  </HeadingPairs>
  <TitlesOfParts>
    <vt:vector size="90" baseType="lpstr">
      <vt:lpstr>Arial</vt:lpstr>
      <vt:lpstr>Calibri</vt:lpstr>
      <vt:lpstr>Calibri Light</vt:lpstr>
      <vt:lpstr>Times New Roman</vt:lpstr>
      <vt:lpstr>Wingdings</vt:lpstr>
      <vt:lpstr>Office</vt:lpstr>
      <vt:lpstr>1_Office</vt:lpstr>
      <vt:lpstr>Fortbildungsveranstaltung zum Thema Geldwäschegesetz</vt:lpstr>
      <vt:lpstr>GwG – die gesetzeskonforme Umsetzung der Pflichten im Notariat </vt:lpstr>
      <vt:lpstr>1. Risikomanagement - allgemeine Vorgaben </vt:lpstr>
      <vt:lpstr> Allgemeine Risikoanalyse (§ 5 GwG)  </vt:lpstr>
      <vt:lpstr>Interne Sicherungsmaßnahmen (§ 6 GwG)</vt:lpstr>
      <vt:lpstr>Interne Sicherungsmaßnahmen (§ 6 GwG)  </vt:lpstr>
      <vt:lpstr>Dokumentation - Generalakte</vt:lpstr>
      <vt:lpstr>2. Konkrete Risikobewertung eines Vorgangs und Sorgfaltspflichten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Konkrete Risikobewertung eines Vorgangs</vt:lpstr>
      <vt:lpstr>Sorgfaltspflichten</vt:lpstr>
      <vt:lpstr>Sorgfaltspflichten</vt:lpstr>
      <vt:lpstr>Sorgfaltspflichten</vt:lpstr>
      <vt:lpstr>Sorgfaltspflichten</vt:lpstr>
      <vt:lpstr>Sorgfaltspflichten</vt:lpstr>
      <vt:lpstr>Sorgfaltspflichten</vt:lpstr>
      <vt:lpstr>Sorgfaltspflichten</vt:lpstr>
      <vt:lpstr>Sorgfaltspflichten</vt:lpstr>
      <vt:lpstr>Sorgfaltspflichten</vt:lpstr>
      <vt:lpstr>Sorgfaltspflichten</vt:lpstr>
      <vt:lpstr>Sorgfaltspflichten</vt:lpstr>
      <vt:lpstr>Sorgfaltspflichten</vt:lpstr>
      <vt:lpstr>Sorgfaltspflichten</vt:lpstr>
      <vt:lpstr>3. Identifizierung Vertragspartner</vt:lpstr>
      <vt:lpstr>Begriff „Vertragspartner“</vt:lpstr>
      <vt:lpstr>Begriff „Vertragspartner“</vt:lpstr>
      <vt:lpstr>Erforderliche Daten</vt:lpstr>
      <vt:lpstr>Erforderliche Daten</vt:lpstr>
      <vt:lpstr>Geeignete Dokumente</vt:lpstr>
      <vt:lpstr>Elektronische Identifizierung</vt:lpstr>
      <vt:lpstr>Dokumentation</vt:lpstr>
      <vt:lpstr>„Altmandanten“</vt:lpstr>
      <vt:lpstr>4. Identifizierung wirtschaftlich Berechtigter (wB)</vt:lpstr>
      <vt:lpstr>Wer? (§ 3 GwG)</vt:lpstr>
      <vt:lpstr>Wer? (§ 3 GwG)</vt:lpstr>
      <vt:lpstr>Wer? (§ 3 GwG)</vt:lpstr>
      <vt:lpstr>Wer? (§ 3 GwG)</vt:lpstr>
      <vt:lpstr>Wie?</vt:lpstr>
      <vt:lpstr>  Wie? Identifizierung = Erhebung der Daten zum wB   </vt:lpstr>
      <vt:lpstr>  Wie? Identifizierung = Erhebung der Daten zum wB   </vt:lpstr>
      <vt:lpstr>  Wie? Identifizierung = Erhebung der Daten zum wB  </vt:lpstr>
      <vt:lpstr>Wie?  Überprüfung der Angaben zum wirtschaftlich Berechtigten (§ 12 GwG)</vt:lpstr>
      <vt:lpstr>Wie?  Überprüfung der Angaben zum wirtschaftlich Berechtigten  (§ 12 GwG)</vt:lpstr>
      <vt:lpstr>Wie?  Überprüfung der Angaben zum wirtschaftlich Berechtigten  (§ 12 GwG)</vt:lpstr>
      <vt:lpstr>Dokumentation Aufzeichnung/Aufbewahrung (§ 8 GwG)</vt:lpstr>
      <vt:lpstr>Wann?  Zeitpunkt der Identifizierung des wB </vt:lpstr>
      <vt:lpstr>Folgen der fehlenden Identifizierung des wB</vt:lpstr>
      <vt:lpstr>Beurkundungsverbote (§ 10 Abs. 9 S. 4 GwG)</vt:lpstr>
      <vt:lpstr> Unstimmigkeitsmeldung (§ 23a Abs. 1 S. 1 GwG) </vt:lpstr>
      <vt:lpstr>5. GwGMeldV-Immobilien (VO)</vt:lpstr>
      <vt:lpstr>Grundsätze</vt:lpstr>
      <vt:lpstr>Begriffsbestimmungen § 2 VO </vt:lpstr>
      <vt:lpstr>Risikostaaten § 3 VO</vt:lpstr>
      <vt:lpstr>Aktuelle Risikostaaten</vt:lpstr>
      <vt:lpstr>Sanktionslisten § 3 Abs. 3 VO </vt:lpstr>
      <vt:lpstr>Auffälligkeiten hinsichtlich Beteiligter oder wB § 4 VO </vt:lpstr>
      <vt:lpstr>Auffälligkeiten hinsichtlich Beteiligter oder wB § 4 VO </vt:lpstr>
      <vt:lpstr>Auffälligkeiten bei Stellvertretung § 5 VO </vt:lpstr>
      <vt:lpstr>Auffälligkeiten bei Preis oder Kauf- und Zahlungsmodalitäten § 6 Abs. 1 VO  </vt:lpstr>
      <vt:lpstr>Auffälligkeiten bei Preis oder Kauf- und Zahlungsmodalitäten § 6 Abs. 1 VO </vt:lpstr>
      <vt:lpstr>Auffälligkeiten bei Preis oder Kauf- und Zahlungsmodalitäten § 6 Abs. 1 VO </vt:lpstr>
      <vt:lpstr>Zügiger Weiter- bzw. Rückverkauf  § 6 Abs. 2 VO </vt:lpstr>
      <vt:lpstr>Zahlung über Anderkonto § 6 Abs. 3 VO </vt:lpstr>
      <vt:lpstr>Ausnahme von der Meldepflicht § 7 VO </vt:lpstr>
      <vt:lpstr>Form der Meldung</vt:lpstr>
      <vt:lpstr>Inhalt der Meldung</vt:lpstr>
      <vt:lpstr>§ 46 GwG - Anhaltefrist</vt:lpstr>
      <vt:lpstr>§ 47 GwG - Keine Informationsweitergabe</vt:lpstr>
      <vt:lpstr>§ 48 GwG – Freistellung Verantwortung</vt:lpstr>
      <vt:lpstr>Fortbildungsveranstaltung zum Thema Geldwäschegesetz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Thegemey, Marika</dc:creator>
  <cp:lastModifiedBy>Baumgärtner, Matthias</cp:lastModifiedBy>
  <cp:revision>267</cp:revision>
  <cp:lastPrinted>2022-08-23T10:53:03Z</cp:lastPrinted>
  <dcterms:created xsi:type="dcterms:W3CDTF">2022-08-18T10:42:02Z</dcterms:created>
  <dcterms:modified xsi:type="dcterms:W3CDTF">2022-09-22T11:03:46Z</dcterms:modified>
</cp:coreProperties>
</file>