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7" r:id="rId2"/>
    <p:sldId id="260" r:id="rId3"/>
    <p:sldId id="267" r:id="rId4"/>
    <p:sldId id="258" r:id="rId5"/>
    <p:sldId id="256" r:id="rId6"/>
    <p:sldId id="294" r:id="rId7"/>
    <p:sldId id="287" r:id="rId8"/>
    <p:sldId id="288" r:id="rId9"/>
    <p:sldId id="289" r:id="rId10"/>
    <p:sldId id="290" r:id="rId11"/>
    <p:sldId id="291" r:id="rId12"/>
    <p:sldId id="292" r:id="rId13"/>
    <p:sldId id="293" r:id="rId14"/>
    <p:sldId id="286" r:id="rId15"/>
    <p:sldId id="278" r:id="rId16"/>
    <p:sldId id="279" r:id="rId17"/>
    <p:sldId id="280" r:id="rId18"/>
    <p:sldId id="282" r:id="rId19"/>
    <p:sldId id="283" r:id="rId20"/>
    <p:sldId id="284" r:id="rId21"/>
    <p:sldId id="285" r:id="rId22"/>
    <p:sldId id="261" r:id="rId23"/>
    <p:sldId id="265" r:id="rId24"/>
    <p:sldId id="268" r:id="rId25"/>
    <p:sldId id="266" r:id="rId26"/>
  </p:sldIdLst>
  <p:sldSz cx="9144000" cy="6858000" type="screen4x3"/>
  <p:notesSz cx="6797675" cy="99266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8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noProof="0" smtClean="0"/>
              <a:t>Textmasterformate durch Klicken bearbeiten</a:t>
            </a:r>
          </a:p>
          <a:p>
            <a:pPr lvl="1"/>
            <a:r>
              <a:rPr lang="de-DE" altLang="de-DE" noProof="0" smtClean="0"/>
              <a:t>Zweite Ebene</a:t>
            </a:r>
          </a:p>
          <a:p>
            <a:pPr lvl="2"/>
            <a:r>
              <a:rPr lang="de-DE" altLang="de-DE" noProof="0" smtClean="0"/>
              <a:t>Dritte Ebene</a:t>
            </a:r>
          </a:p>
          <a:p>
            <a:pPr lvl="3"/>
            <a:r>
              <a:rPr lang="de-DE" altLang="de-DE" noProof="0" smtClean="0"/>
              <a:t>Vierte Ebene</a:t>
            </a:r>
          </a:p>
          <a:p>
            <a:pPr lvl="4"/>
            <a:r>
              <a:rPr lang="de-DE" altLang="de-DE" noProof="0" smtClean="0"/>
              <a:t>Fünfte Ebene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4E1CED9-059F-43F8-848C-DE59A25F601E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8427650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5007DA4-2557-49BA-B876-F314889DDFED}" type="slidenum">
              <a:rPr lang="de-DE" altLang="de-DE" smtClean="0"/>
              <a:pPr eaLnBrk="1" hangingPunct="1">
                <a:spcBef>
                  <a:spcPct val="0"/>
                </a:spcBef>
              </a:pPr>
              <a:t>1</a:t>
            </a:fld>
            <a:endParaRPr lang="de-DE" altLang="de-DE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de-DE" smtClean="0">
                <a:cs typeface="Arial" charset="0"/>
              </a:rPr>
              <a:t>©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66CE5F42-5801-4948-89E5-B2005D0CA435}" type="slidenum">
              <a:rPr lang="de-DE" altLang="de-DE"/>
              <a:pPr>
                <a:defRPr/>
              </a:pPr>
              <a:t>‹Nr.›</a:t>
            </a:fld>
            <a:r>
              <a:rPr lang="de-DE" altLang="de-DE"/>
              <a:t> </a:t>
            </a:r>
            <a:r>
              <a:rPr lang="en-US" altLang="de-DE"/>
              <a:t>© Franziska Schneider </a:t>
            </a:r>
          </a:p>
          <a:p>
            <a:pPr>
              <a:defRPr/>
            </a:pPr>
            <a:r>
              <a:rPr lang="en-US" altLang="de-DE"/>
              <a:t>Beauftragte für Menschen mit Behinderung, BA Tempelhof-Schöneberg</a:t>
            </a:r>
          </a:p>
        </p:txBody>
      </p:sp>
    </p:spTree>
    <p:extLst>
      <p:ext uri="{BB962C8B-B14F-4D97-AF65-F5344CB8AC3E}">
        <p14:creationId xmlns:p14="http://schemas.microsoft.com/office/powerpoint/2010/main" val="690165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ED63B8DF-A419-458E-B18C-9ED0A7F826D7}" type="slidenum">
              <a:rPr lang="de-DE" altLang="de-DE"/>
              <a:pPr>
                <a:defRPr/>
              </a:pPr>
              <a:t>‹Nr.›</a:t>
            </a:fld>
            <a:r>
              <a:rPr lang="de-DE" altLang="de-DE"/>
              <a:t> </a:t>
            </a:r>
            <a:r>
              <a:rPr lang="en-US" altLang="de-DE"/>
              <a:t>© Franziska Schneider </a:t>
            </a:r>
          </a:p>
          <a:p>
            <a:pPr>
              <a:defRPr/>
            </a:pPr>
            <a:r>
              <a:rPr lang="en-US" altLang="de-DE"/>
              <a:t>Beauftragte für Menschen mit Behinderung, BA Tempelhof-Schöneberg</a:t>
            </a:r>
          </a:p>
        </p:txBody>
      </p:sp>
    </p:spTree>
    <p:extLst>
      <p:ext uri="{BB962C8B-B14F-4D97-AF65-F5344CB8AC3E}">
        <p14:creationId xmlns:p14="http://schemas.microsoft.com/office/powerpoint/2010/main" val="3563031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1B3F8BBF-B754-400C-96E8-DFF0B5A8E4C9}" type="slidenum">
              <a:rPr lang="de-DE" altLang="de-DE"/>
              <a:pPr>
                <a:defRPr/>
              </a:pPr>
              <a:t>‹Nr.›</a:t>
            </a:fld>
            <a:r>
              <a:rPr lang="de-DE" altLang="de-DE"/>
              <a:t> </a:t>
            </a:r>
            <a:r>
              <a:rPr lang="en-US" altLang="de-DE"/>
              <a:t>© Franziska Schneider </a:t>
            </a:r>
          </a:p>
          <a:p>
            <a:pPr>
              <a:defRPr/>
            </a:pPr>
            <a:r>
              <a:rPr lang="en-US" altLang="de-DE"/>
              <a:t>Beauftragte für Menschen mit Behinderung, BA Tempelhof-Schöneberg</a:t>
            </a:r>
          </a:p>
        </p:txBody>
      </p:sp>
    </p:spTree>
    <p:extLst>
      <p:ext uri="{BB962C8B-B14F-4D97-AF65-F5344CB8AC3E}">
        <p14:creationId xmlns:p14="http://schemas.microsoft.com/office/powerpoint/2010/main" val="3138191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AC83F16F-580D-4474-81BB-4891367B4CF4}" type="slidenum">
              <a:rPr lang="de-DE" altLang="de-DE"/>
              <a:pPr>
                <a:defRPr/>
              </a:pPr>
              <a:t>‹Nr.›</a:t>
            </a:fld>
            <a:r>
              <a:rPr lang="de-DE" altLang="de-DE"/>
              <a:t> </a:t>
            </a:r>
            <a:r>
              <a:rPr lang="en-US" altLang="de-DE"/>
              <a:t>© Franziska Schneider </a:t>
            </a:r>
          </a:p>
          <a:p>
            <a:pPr>
              <a:defRPr/>
            </a:pPr>
            <a:r>
              <a:rPr lang="en-US" altLang="de-DE"/>
              <a:t>Beauftragte für Menschen mit Behinderung, BA Tempelhof-Schöneberg</a:t>
            </a:r>
          </a:p>
        </p:txBody>
      </p:sp>
    </p:spTree>
    <p:extLst>
      <p:ext uri="{BB962C8B-B14F-4D97-AF65-F5344CB8AC3E}">
        <p14:creationId xmlns:p14="http://schemas.microsoft.com/office/powerpoint/2010/main" val="2776645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264E5867-3CE1-40E2-A14B-57C79DECA055}" type="slidenum">
              <a:rPr lang="de-DE" altLang="de-DE"/>
              <a:pPr>
                <a:defRPr/>
              </a:pPr>
              <a:t>‹Nr.›</a:t>
            </a:fld>
            <a:r>
              <a:rPr lang="de-DE" altLang="de-DE"/>
              <a:t> </a:t>
            </a:r>
            <a:r>
              <a:rPr lang="en-US" altLang="de-DE"/>
              <a:t>© Franziska Schneider </a:t>
            </a:r>
          </a:p>
          <a:p>
            <a:pPr>
              <a:defRPr/>
            </a:pPr>
            <a:r>
              <a:rPr lang="en-US" altLang="de-DE"/>
              <a:t>Beauftragte für Menschen mit Behinderung, BA Tempelhof-Schöneberg</a:t>
            </a:r>
          </a:p>
        </p:txBody>
      </p:sp>
    </p:spTree>
    <p:extLst>
      <p:ext uri="{BB962C8B-B14F-4D97-AF65-F5344CB8AC3E}">
        <p14:creationId xmlns:p14="http://schemas.microsoft.com/office/powerpoint/2010/main" val="1627492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D55F3D32-131F-4972-BD81-B294D3E7EEE2}" type="slidenum">
              <a:rPr lang="de-DE" altLang="de-DE"/>
              <a:pPr>
                <a:defRPr/>
              </a:pPr>
              <a:t>‹Nr.›</a:t>
            </a:fld>
            <a:r>
              <a:rPr lang="de-DE" altLang="de-DE"/>
              <a:t> </a:t>
            </a:r>
            <a:r>
              <a:rPr lang="en-US" altLang="de-DE"/>
              <a:t>© Franziska Schneider </a:t>
            </a:r>
          </a:p>
          <a:p>
            <a:pPr>
              <a:defRPr/>
            </a:pPr>
            <a:r>
              <a:rPr lang="en-US" altLang="de-DE"/>
              <a:t>Beauftragte für Menschen mit Behinderung, BA Tempelhof-Schöneberg</a:t>
            </a:r>
          </a:p>
        </p:txBody>
      </p:sp>
    </p:spTree>
    <p:extLst>
      <p:ext uri="{BB962C8B-B14F-4D97-AF65-F5344CB8AC3E}">
        <p14:creationId xmlns:p14="http://schemas.microsoft.com/office/powerpoint/2010/main" val="99620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99706192-56F9-4471-A8E0-A779236C6605}" type="slidenum">
              <a:rPr lang="de-DE" altLang="de-DE"/>
              <a:pPr>
                <a:defRPr/>
              </a:pPr>
              <a:t>‹Nr.›</a:t>
            </a:fld>
            <a:r>
              <a:rPr lang="de-DE" altLang="de-DE"/>
              <a:t> </a:t>
            </a:r>
            <a:r>
              <a:rPr lang="en-US" altLang="de-DE"/>
              <a:t>© Franziska Schneider </a:t>
            </a:r>
          </a:p>
          <a:p>
            <a:pPr>
              <a:defRPr/>
            </a:pPr>
            <a:r>
              <a:rPr lang="en-US" altLang="de-DE"/>
              <a:t>Beauftragte für Menschen mit Behinderung, BA Tempelhof-Schöneberg</a:t>
            </a:r>
          </a:p>
        </p:txBody>
      </p:sp>
    </p:spTree>
    <p:extLst>
      <p:ext uri="{BB962C8B-B14F-4D97-AF65-F5344CB8AC3E}">
        <p14:creationId xmlns:p14="http://schemas.microsoft.com/office/powerpoint/2010/main" val="2532639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44D92345-8965-4E27-8DDE-1DBFB47E94AF}" type="slidenum">
              <a:rPr lang="de-DE" altLang="de-DE"/>
              <a:pPr>
                <a:defRPr/>
              </a:pPr>
              <a:t>‹Nr.›</a:t>
            </a:fld>
            <a:r>
              <a:rPr lang="de-DE" altLang="de-DE"/>
              <a:t> </a:t>
            </a:r>
            <a:r>
              <a:rPr lang="en-US" altLang="de-DE"/>
              <a:t>© Franziska Schneider </a:t>
            </a:r>
          </a:p>
          <a:p>
            <a:pPr>
              <a:defRPr/>
            </a:pPr>
            <a:r>
              <a:rPr lang="en-US" altLang="de-DE"/>
              <a:t>Beauftragte für Menschen mit Behinderung, BA Tempelhof-Schöneberg</a:t>
            </a:r>
          </a:p>
        </p:txBody>
      </p:sp>
    </p:spTree>
    <p:extLst>
      <p:ext uri="{BB962C8B-B14F-4D97-AF65-F5344CB8AC3E}">
        <p14:creationId xmlns:p14="http://schemas.microsoft.com/office/powerpoint/2010/main" val="1593793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CC865651-72C1-48DF-A550-A3B6B4A244F3}" type="slidenum">
              <a:rPr lang="de-DE" altLang="de-DE"/>
              <a:pPr>
                <a:defRPr/>
              </a:pPr>
              <a:t>‹Nr.›</a:t>
            </a:fld>
            <a:r>
              <a:rPr lang="de-DE" altLang="de-DE"/>
              <a:t> </a:t>
            </a:r>
            <a:r>
              <a:rPr lang="en-US" altLang="de-DE"/>
              <a:t>© Franziska Schneider </a:t>
            </a:r>
          </a:p>
          <a:p>
            <a:pPr>
              <a:defRPr/>
            </a:pPr>
            <a:r>
              <a:rPr lang="en-US" altLang="de-DE"/>
              <a:t>Beauftragte für Menschen mit Behinderung, BA Tempelhof-Schöneberg</a:t>
            </a:r>
          </a:p>
        </p:txBody>
      </p:sp>
    </p:spTree>
    <p:extLst>
      <p:ext uri="{BB962C8B-B14F-4D97-AF65-F5344CB8AC3E}">
        <p14:creationId xmlns:p14="http://schemas.microsoft.com/office/powerpoint/2010/main" val="2901982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063C5A3F-B567-4338-BC0F-CCA6D09950F0}" type="slidenum">
              <a:rPr lang="de-DE" altLang="de-DE"/>
              <a:pPr>
                <a:defRPr/>
              </a:pPr>
              <a:t>‹Nr.›</a:t>
            </a:fld>
            <a:r>
              <a:rPr lang="de-DE" altLang="de-DE"/>
              <a:t> </a:t>
            </a:r>
            <a:r>
              <a:rPr lang="en-US" altLang="de-DE"/>
              <a:t>© Franziska Schneider </a:t>
            </a:r>
          </a:p>
          <a:p>
            <a:pPr>
              <a:defRPr/>
            </a:pPr>
            <a:r>
              <a:rPr lang="en-US" altLang="de-DE"/>
              <a:t>Beauftragte für Menschen mit Behinderung, BA Tempelhof-Schöneberg</a:t>
            </a:r>
          </a:p>
        </p:txBody>
      </p:sp>
    </p:spTree>
    <p:extLst>
      <p:ext uri="{BB962C8B-B14F-4D97-AF65-F5344CB8AC3E}">
        <p14:creationId xmlns:p14="http://schemas.microsoft.com/office/powerpoint/2010/main" val="3792813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B30DB8E1-1866-4AC5-A215-6688F83FF49E}" type="slidenum">
              <a:rPr lang="de-DE" altLang="de-DE"/>
              <a:pPr>
                <a:defRPr/>
              </a:pPr>
              <a:t>‹Nr.›</a:t>
            </a:fld>
            <a:r>
              <a:rPr lang="de-DE" altLang="de-DE"/>
              <a:t> </a:t>
            </a:r>
            <a:r>
              <a:rPr lang="en-US" altLang="de-DE"/>
              <a:t>© Franziska Schneider </a:t>
            </a:r>
          </a:p>
          <a:p>
            <a:pPr>
              <a:defRPr/>
            </a:pPr>
            <a:r>
              <a:rPr lang="en-US" altLang="de-DE"/>
              <a:t>Beauftragte für Menschen mit Behinderung, BA Tempelhof-Schöneberg</a:t>
            </a:r>
          </a:p>
        </p:txBody>
      </p:sp>
    </p:spTree>
    <p:extLst>
      <p:ext uri="{BB962C8B-B14F-4D97-AF65-F5344CB8AC3E}">
        <p14:creationId xmlns:p14="http://schemas.microsoft.com/office/powerpoint/2010/main" val="2005962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39750" y="6237288"/>
            <a:ext cx="814705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Arial" charset="0"/>
              </a:defRPr>
            </a:lvl1pPr>
          </a:lstStyle>
          <a:p>
            <a:pPr>
              <a:defRPr/>
            </a:pPr>
            <a:fld id="{9931E7BE-4FA7-4274-AC95-FB920AD15B15}" type="slidenum">
              <a:rPr lang="de-DE" altLang="de-DE">
                <a:cs typeface="+mn-cs"/>
              </a:rPr>
              <a:pPr>
                <a:defRPr/>
              </a:pPr>
              <a:t>‹Nr.›</a:t>
            </a:fld>
            <a:r>
              <a:rPr lang="de-DE" altLang="de-DE">
                <a:cs typeface="+mn-cs"/>
              </a:rPr>
              <a:t> </a:t>
            </a:r>
            <a:r>
              <a:rPr lang="en-US" altLang="de-DE"/>
              <a:t>© Franziska Schneider </a:t>
            </a:r>
          </a:p>
          <a:p>
            <a:pPr>
              <a:defRPr/>
            </a:pPr>
            <a:r>
              <a:rPr lang="en-US" altLang="de-DE"/>
              <a:t>Beauftragte für Menschen mit Behinderung, BA Tempelhof-Schöneberg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1" r:id="rId1"/>
    <p:sldLayoutId id="2147484002" r:id="rId2"/>
    <p:sldLayoutId id="2147484003" r:id="rId3"/>
    <p:sldLayoutId id="2147484004" r:id="rId4"/>
    <p:sldLayoutId id="2147484005" r:id="rId5"/>
    <p:sldLayoutId id="2147484006" r:id="rId6"/>
    <p:sldLayoutId id="2147484007" r:id="rId7"/>
    <p:sldLayoutId id="2147484008" r:id="rId8"/>
    <p:sldLayoutId id="2147484009" r:id="rId9"/>
    <p:sldLayoutId id="2147484010" r:id="rId10"/>
    <p:sldLayoutId id="214748401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8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433388" y="188913"/>
            <a:ext cx="7700962" cy="1584325"/>
          </a:xfrm>
        </p:spPr>
        <p:txBody>
          <a:bodyPr/>
          <a:lstStyle/>
          <a:p>
            <a:pPr eaLnBrk="1" hangingPunct="1"/>
            <a:r>
              <a:rPr lang="de-DE" altLang="de-DE" smtClean="0"/>
              <a:t>Runder Tisch</a:t>
            </a:r>
            <a:br>
              <a:rPr lang="de-DE" altLang="de-DE" smtClean="0"/>
            </a:br>
            <a:r>
              <a:rPr lang="de-DE" altLang="de-DE" smtClean="0"/>
              <a:t>Inklusion jetzt</a:t>
            </a:r>
          </a:p>
        </p:txBody>
      </p:sp>
      <p:pic>
        <p:nvPicPr>
          <p:cNvPr id="13315" name="Picture 6" descr="Runder Tisch 200m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844675"/>
            <a:ext cx="31242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Text Box 7"/>
          <p:cNvSpPr txBox="1">
            <a:spLocks noChangeArrowheads="1"/>
          </p:cNvSpPr>
          <p:nvPr/>
        </p:nvSpPr>
        <p:spPr bwMode="auto">
          <a:xfrm>
            <a:off x="7021513" y="6354763"/>
            <a:ext cx="1871662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de-DE" sz="800"/>
              <a:t>© Franziska Schneider, Beauftragte für Menschen mit Behinderung, Bezirksamt Tempelhof-Schöneberg</a:t>
            </a:r>
          </a:p>
        </p:txBody>
      </p:sp>
      <p:sp>
        <p:nvSpPr>
          <p:cNvPr id="13317" name="Text Box 8"/>
          <p:cNvSpPr txBox="1">
            <a:spLocks noChangeArrowheads="1"/>
          </p:cNvSpPr>
          <p:nvPr/>
        </p:nvSpPr>
        <p:spPr bwMode="auto">
          <a:xfrm>
            <a:off x="466725" y="5219700"/>
            <a:ext cx="8154988" cy="136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de-DE" altLang="de-DE" sz="1800"/>
              <a:t> </a:t>
            </a:r>
            <a:r>
              <a:rPr lang="de-DE" altLang="de-DE" sz="4200"/>
              <a:t>Weg frei für Menschen mit Lernschwierigkeiten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60350"/>
            <a:ext cx="7561263" cy="720725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de-DE" altLang="de-DE" sz="4400" smtClean="0"/>
              <a:t>Zielsetzung</a:t>
            </a:r>
          </a:p>
        </p:txBody>
      </p:sp>
      <p:pic>
        <p:nvPicPr>
          <p:cNvPr id="14339" name="Picture 4" descr="Runder Tisch 200mm"/>
          <p:cNvPicPr>
            <a:picLocks noGrp="1" noChangeAspect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12088" y="188913"/>
            <a:ext cx="11430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4340" name="Rectangle 5"/>
          <p:cNvSpPr>
            <a:spLocks noChangeArrowheads="1"/>
          </p:cNvSpPr>
          <p:nvPr/>
        </p:nvSpPr>
        <p:spPr bwMode="auto">
          <a:xfrm>
            <a:off x="1097038" y="1425575"/>
            <a:ext cx="7416800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None/>
            </a:pPr>
            <a:r>
              <a:rPr lang="de-DE" altLang="de-DE" sz="1800" b="1" dirty="0"/>
              <a:t>Umsetzung UN-BRK auf bezirklicher Ebene</a:t>
            </a:r>
          </a:p>
          <a:p>
            <a:pPr eaLnBrk="1" hangingPunct="1">
              <a:buFontTx/>
              <a:buNone/>
            </a:pPr>
            <a:r>
              <a:rPr lang="de-DE" altLang="de-DE" sz="1800" b="1" dirty="0"/>
              <a:t>für die Zielgruppe Menschen mit Lernschwierigkeiten</a:t>
            </a:r>
            <a:r>
              <a:rPr lang="de-DE" altLang="de-DE" sz="2000" b="1" dirty="0"/>
              <a:t/>
            </a:r>
            <a:br>
              <a:rPr lang="de-DE" altLang="de-DE" sz="2000" b="1" dirty="0"/>
            </a:br>
            <a:endParaRPr lang="de-DE" altLang="de-DE" sz="2000" b="1" dirty="0"/>
          </a:p>
        </p:txBody>
      </p:sp>
      <p:sp>
        <p:nvSpPr>
          <p:cNvPr id="14341" name="Rectangle 6"/>
          <p:cNvSpPr>
            <a:spLocks noChangeArrowheads="1"/>
          </p:cNvSpPr>
          <p:nvPr/>
        </p:nvSpPr>
        <p:spPr bwMode="auto">
          <a:xfrm>
            <a:off x="1115219" y="3717032"/>
            <a:ext cx="5976937" cy="43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None/>
            </a:pPr>
            <a:r>
              <a:rPr lang="de-DE" altLang="de-DE" sz="1600" b="1" dirty="0"/>
              <a:t>durch:</a:t>
            </a:r>
          </a:p>
        </p:txBody>
      </p:sp>
      <p:sp>
        <p:nvSpPr>
          <p:cNvPr id="14342" name="Rectangle 7"/>
          <p:cNvSpPr>
            <a:spLocks noChangeArrowheads="1"/>
          </p:cNvSpPr>
          <p:nvPr/>
        </p:nvSpPr>
        <p:spPr bwMode="auto">
          <a:xfrm>
            <a:off x="1042988" y="4076700"/>
            <a:ext cx="6121400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z="1800" b="1" dirty="0"/>
              <a:t> Vernetzung</a:t>
            </a:r>
          </a:p>
          <a:p>
            <a:pPr eaLnBrk="1" hangingPunct="1"/>
            <a:r>
              <a:rPr lang="de-DE" altLang="de-DE" sz="1800" b="1" dirty="0"/>
              <a:t> Fachaustausch</a:t>
            </a:r>
          </a:p>
          <a:p>
            <a:pPr eaLnBrk="1" hangingPunct="1"/>
            <a:r>
              <a:rPr lang="de-DE" altLang="de-DE" sz="1800" b="1" dirty="0"/>
              <a:t> Öffentlichkeitsarbeit</a:t>
            </a:r>
          </a:p>
          <a:p>
            <a:pPr eaLnBrk="1" hangingPunct="1"/>
            <a:r>
              <a:rPr lang="de-DE" altLang="de-DE" sz="1800" b="1" dirty="0"/>
              <a:t> Kooperation Behindertenhilfe – andere Akteure</a:t>
            </a:r>
          </a:p>
          <a:p>
            <a:pPr eaLnBrk="1" hangingPunct="1"/>
            <a:r>
              <a:rPr lang="de-DE" altLang="de-DE" sz="1800" b="1" dirty="0"/>
              <a:t> Partizipation von </a:t>
            </a:r>
            <a:r>
              <a:rPr lang="de-DE" altLang="de-DE" sz="1800" b="1" dirty="0" err="1"/>
              <a:t>Selbstvertreter_innen</a:t>
            </a:r>
            <a:endParaRPr lang="de-DE" altLang="de-DE" sz="1800" b="1" dirty="0"/>
          </a:p>
        </p:txBody>
      </p:sp>
      <p:sp>
        <p:nvSpPr>
          <p:cNvPr id="14343" name="Text Box 9"/>
          <p:cNvSpPr txBox="1">
            <a:spLocks noChangeArrowheads="1"/>
          </p:cNvSpPr>
          <p:nvPr/>
        </p:nvSpPr>
        <p:spPr bwMode="auto">
          <a:xfrm>
            <a:off x="6948488" y="6308725"/>
            <a:ext cx="2122487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de-DE" sz="800"/>
              <a:t>© Franziska Schneider, Beauftragte für Menschen mit Behinderung, Bezirksamt Tempelhof-Schöneberg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1097038" y="2523687"/>
            <a:ext cx="66247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 smtClean="0"/>
              <a:t>Angebote </a:t>
            </a:r>
            <a:r>
              <a:rPr lang="de-DE" sz="1600" b="1" dirty="0"/>
              <a:t>der </a:t>
            </a:r>
            <a:r>
              <a:rPr lang="de-DE" sz="1600" b="1" dirty="0" smtClean="0"/>
              <a:t>Behindertenhilfe öffnen sich für Menschen ohne </a:t>
            </a:r>
            <a:r>
              <a:rPr lang="de-DE" sz="1600" b="1" dirty="0" smtClean="0"/>
              <a:t>Behinderung</a:t>
            </a:r>
            <a:endParaRPr lang="de-DE" sz="1600" b="1" dirty="0"/>
          </a:p>
        </p:txBody>
      </p:sp>
      <p:sp>
        <p:nvSpPr>
          <p:cNvPr id="9" name="Textfeld 8"/>
          <p:cNvSpPr txBox="1"/>
          <p:nvPr/>
        </p:nvSpPr>
        <p:spPr>
          <a:xfrm>
            <a:off x="1094334" y="2146300"/>
            <a:ext cx="662473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Inklusive </a:t>
            </a:r>
            <a:r>
              <a:rPr lang="de-DE" b="1" dirty="0" smtClean="0"/>
              <a:t>Öffnung:</a:t>
            </a:r>
            <a:br>
              <a:rPr lang="de-DE" b="1" dirty="0" smtClean="0"/>
            </a:br>
            <a:endParaRPr lang="de-DE" sz="1600" b="1" dirty="0"/>
          </a:p>
        </p:txBody>
      </p:sp>
      <p:sp>
        <p:nvSpPr>
          <p:cNvPr id="10" name="Textfeld 9"/>
          <p:cNvSpPr txBox="1"/>
          <p:nvPr/>
        </p:nvSpPr>
        <p:spPr>
          <a:xfrm>
            <a:off x="1121421" y="3089631"/>
            <a:ext cx="66247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 smtClean="0"/>
              <a:t>andere </a:t>
            </a:r>
            <a:r>
              <a:rPr lang="de-DE" sz="1600" b="1" dirty="0"/>
              <a:t>regulärer Angebote öffnen sich für Menschen mit </a:t>
            </a:r>
            <a:r>
              <a:rPr lang="de-DE" sz="1600" b="1" dirty="0" smtClean="0"/>
              <a:t>Behinderung</a:t>
            </a:r>
            <a:endParaRPr lang="de-DE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/>
      <p:bldP spid="14341" grpId="0"/>
      <p:bldP spid="14342" grpId="0"/>
      <p:bldP spid="2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260350"/>
            <a:ext cx="5627687" cy="1143000"/>
          </a:xfrm>
        </p:spPr>
        <p:txBody>
          <a:bodyPr/>
          <a:lstStyle/>
          <a:p>
            <a:r>
              <a:rPr lang="de-DE" altLang="de-DE" sz="4000" smtClean="0"/>
              <a:t/>
            </a:r>
            <a:br>
              <a:rPr lang="de-DE" altLang="de-DE" sz="4000" smtClean="0"/>
            </a:br>
            <a:endParaRPr lang="de-DE" altLang="de-DE" sz="400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5288" y="692150"/>
            <a:ext cx="8229600" cy="4525963"/>
          </a:xfrm>
        </p:spPr>
        <p:txBody>
          <a:bodyPr/>
          <a:lstStyle/>
          <a:p>
            <a:pPr>
              <a:buFontTx/>
              <a:buNone/>
            </a:pPr>
            <a:r>
              <a:rPr lang="de-DE" altLang="de-DE" b="1" dirty="0" smtClean="0"/>
              <a:t>Bezirksamt und Runder Tisch</a:t>
            </a:r>
          </a:p>
          <a:p>
            <a:pPr>
              <a:buFontTx/>
              <a:buNone/>
            </a:pPr>
            <a:endParaRPr lang="de-DE" altLang="de-DE" b="1" dirty="0" smtClean="0"/>
          </a:p>
          <a:p>
            <a:r>
              <a:rPr lang="de-DE" altLang="de-DE" sz="2000" dirty="0" smtClean="0"/>
              <a:t>Bezirksamt als bezirklich staatliche Ebene ist an UN-BRK gebunden</a:t>
            </a:r>
          </a:p>
          <a:p>
            <a:pPr>
              <a:buFontTx/>
              <a:buNone/>
            </a:pPr>
            <a:endParaRPr lang="de-DE" altLang="de-DE" sz="2000" dirty="0" smtClean="0"/>
          </a:p>
          <a:p>
            <a:r>
              <a:rPr lang="de-DE" altLang="de-DE" sz="2000" dirty="0" smtClean="0"/>
              <a:t>2010/2011: Beschluss des BA und der BVV, den Runden Tisch bei der Beauftragten für Menschen mit Behinderung organisatorisch anzusiedeln, und weitere bezirkliche Ressourcen zur Verfügung zu  stellen (Veranstaltungstechnik, Räume).</a:t>
            </a:r>
          </a:p>
          <a:p>
            <a:pPr>
              <a:buFontTx/>
              <a:buNone/>
            </a:pPr>
            <a:endParaRPr lang="de-DE" altLang="de-DE" b="1" dirty="0" smtClean="0"/>
          </a:p>
          <a:p>
            <a:pPr>
              <a:buFontTx/>
              <a:buNone/>
            </a:pPr>
            <a:endParaRPr lang="de-DE" altLang="de-DE" b="1" dirty="0" smtClean="0"/>
          </a:p>
        </p:txBody>
      </p:sp>
      <p:pic>
        <p:nvPicPr>
          <p:cNvPr id="15364" name="Picture 4" descr="Runder Tisch 200m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88" y="188913"/>
            <a:ext cx="1143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365" name="Text Box 8"/>
          <p:cNvSpPr txBox="1">
            <a:spLocks noChangeArrowheads="1"/>
          </p:cNvSpPr>
          <p:nvPr/>
        </p:nvSpPr>
        <p:spPr bwMode="auto">
          <a:xfrm>
            <a:off x="7013575" y="6237288"/>
            <a:ext cx="2014538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de-DE" sz="800"/>
              <a:t>© Franziska Schneider, Beauftragte für Menschen mit Behinderung, Bezirksamt Tempelhof-Schöneberg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476250"/>
            <a:ext cx="7772400" cy="1071563"/>
          </a:xfrm>
        </p:spPr>
        <p:txBody>
          <a:bodyPr/>
          <a:lstStyle/>
          <a:p>
            <a:pPr eaLnBrk="1" hangingPunct="1"/>
            <a:r>
              <a:rPr lang="de-DE" altLang="de-DE" smtClean="0">
                <a:solidFill>
                  <a:schemeClr val="tx1"/>
                </a:solidFill>
              </a:rPr>
              <a:t>Am Runden Tisch </a:t>
            </a:r>
            <a:br>
              <a:rPr lang="de-DE" altLang="de-DE" smtClean="0">
                <a:solidFill>
                  <a:schemeClr val="tx1"/>
                </a:solidFill>
              </a:rPr>
            </a:br>
            <a:r>
              <a:rPr lang="de-DE" altLang="de-DE" smtClean="0">
                <a:solidFill>
                  <a:schemeClr val="tx1"/>
                </a:solidFill>
              </a:rPr>
              <a:t>beteiligen sich:</a:t>
            </a:r>
            <a:br>
              <a:rPr lang="de-DE" altLang="de-DE" smtClean="0">
                <a:solidFill>
                  <a:schemeClr val="tx1"/>
                </a:solidFill>
              </a:rPr>
            </a:br>
            <a:endParaRPr lang="de-DE" altLang="de-DE" smtClean="0">
              <a:solidFill>
                <a:schemeClr val="tx1"/>
              </a:solidFill>
            </a:endParaRP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0" y="1557338"/>
            <a:ext cx="4248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de-DE" altLang="de-DE" sz="24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Selbst-Vertreter und Angehörige</a:t>
            </a:r>
            <a:endParaRPr lang="de-DE" altLang="de-DE" sz="2400">
              <a:latin typeface="Times New Roman" pitchFamily="18" charset="0"/>
            </a:endParaRPr>
          </a:p>
        </p:txBody>
      </p:sp>
      <p:sp>
        <p:nvSpPr>
          <p:cNvPr id="16388" name="Line 5"/>
          <p:cNvSpPr>
            <a:spLocks noChangeShapeType="1"/>
          </p:cNvSpPr>
          <p:nvPr/>
        </p:nvSpPr>
        <p:spPr bwMode="auto">
          <a:xfrm>
            <a:off x="3995738" y="1916113"/>
            <a:ext cx="360362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179388" y="2276475"/>
            <a:ext cx="22701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de-DE" altLang="de-DE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Behindertenhilfe</a:t>
            </a:r>
            <a:endParaRPr lang="de-DE" altLang="de-DE" sz="2400" dirty="0">
              <a:latin typeface="Times New Roman" pitchFamily="18" charset="0"/>
            </a:endParaRPr>
          </a:p>
        </p:txBody>
      </p:sp>
      <p:sp>
        <p:nvSpPr>
          <p:cNvPr id="14342" name="Text Box 8"/>
          <p:cNvSpPr txBox="1">
            <a:spLocks noChangeArrowheads="1"/>
          </p:cNvSpPr>
          <p:nvPr/>
        </p:nvSpPr>
        <p:spPr bwMode="auto">
          <a:xfrm>
            <a:off x="107950" y="3213100"/>
            <a:ext cx="17986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  <a:defRPr/>
            </a:pPr>
            <a:r>
              <a:rPr lang="de-DE" altLang="de-DE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Jugendhilfe</a:t>
            </a:r>
          </a:p>
        </p:txBody>
      </p:sp>
      <p:sp>
        <p:nvSpPr>
          <p:cNvPr id="16391" name="Line 9"/>
          <p:cNvSpPr>
            <a:spLocks noChangeShapeType="1"/>
          </p:cNvSpPr>
          <p:nvPr/>
        </p:nvSpPr>
        <p:spPr bwMode="auto">
          <a:xfrm flipV="1">
            <a:off x="1619250" y="3429000"/>
            <a:ext cx="17653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4344" name="Text Box 12"/>
          <p:cNvSpPr txBox="1">
            <a:spLocks noChangeArrowheads="1"/>
          </p:cNvSpPr>
          <p:nvPr/>
        </p:nvSpPr>
        <p:spPr bwMode="auto">
          <a:xfrm>
            <a:off x="179388" y="3933825"/>
            <a:ext cx="30257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  <a:defRPr/>
            </a:pPr>
            <a:r>
              <a:rPr lang="de-DE" altLang="de-DE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Integrationsfachdienste</a:t>
            </a:r>
          </a:p>
        </p:txBody>
      </p:sp>
      <p:sp>
        <p:nvSpPr>
          <p:cNvPr id="14345" name="Text Box 14"/>
          <p:cNvSpPr txBox="1">
            <a:spLocks noChangeArrowheads="1"/>
          </p:cNvSpPr>
          <p:nvPr/>
        </p:nvSpPr>
        <p:spPr bwMode="auto">
          <a:xfrm>
            <a:off x="433162" y="5529263"/>
            <a:ext cx="3671887" cy="83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  <a:defRPr/>
            </a:pPr>
            <a:r>
              <a:rPr lang="de-DE" altLang="de-DE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AWO Berlin: Fachstelle Migration und Behinderung </a:t>
            </a:r>
          </a:p>
        </p:txBody>
      </p:sp>
      <p:sp>
        <p:nvSpPr>
          <p:cNvPr id="14348" name="Text Box 20"/>
          <p:cNvSpPr txBox="1">
            <a:spLocks noChangeArrowheads="1"/>
          </p:cNvSpPr>
          <p:nvPr/>
        </p:nvSpPr>
        <p:spPr bwMode="auto">
          <a:xfrm>
            <a:off x="5219700" y="5300663"/>
            <a:ext cx="30241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  <a:defRPr/>
            </a:pPr>
            <a:r>
              <a:rPr lang="de-DE" altLang="de-DE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Sportverein</a:t>
            </a:r>
          </a:p>
        </p:txBody>
      </p:sp>
      <p:sp>
        <p:nvSpPr>
          <p:cNvPr id="14349" name="Text Box 22"/>
          <p:cNvSpPr txBox="1">
            <a:spLocks noChangeArrowheads="1"/>
          </p:cNvSpPr>
          <p:nvPr/>
        </p:nvSpPr>
        <p:spPr bwMode="auto">
          <a:xfrm>
            <a:off x="6519863" y="4221163"/>
            <a:ext cx="2228850" cy="1754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  <a:defRPr/>
            </a:pPr>
            <a:r>
              <a:rPr lang="de-DE" altLang="de-DE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Träger für berufliche Integration</a:t>
            </a:r>
          </a:p>
          <a:p>
            <a:pPr>
              <a:spcBef>
                <a:spcPct val="50000"/>
              </a:spcBef>
              <a:buFontTx/>
              <a:buNone/>
              <a:defRPr/>
            </a:pPr>
            <a:endParaRPr lang="de-DE" altLang="de-DE" sz="2400" dirty="0" smtClean="0">
              <a:latin typeface="Times New Roman" pitchFamily="18" charset="0"/>
            </a:endParaRPr>
          </a:p>
        </p:txBody>
      </p:sp>
      <p:sp>
        <p:nvSpPr>
          <p:cNvPr id="16398" name="Line 23"/>
          <p:cNvSpPr>
            <a:spLocks noChangeShapeType="1"/>
          </p:cNvSpPr>
          <p:nvPr/>
        </p:nvSpPr>
        <p:spPr bwMode="auto">
          <a:xfrm flipH="1">
            <a:off x="5364163" y="2014538"/>
            <a:ext cx="431800" cy="4746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4351" name="Text Box 24"/>
          <p:cNvSpPr txBox="1">
            <a:spLocks noChangeArrowheads="1"/>
          </p:cNvSpPr>
          <p:nvPr/>
        </p:nvSpPr>
        <p:spPr bwMode="auto">
          <a:xfrm>
            <a:off x="4932363" y="1557338"/>
            <a:ext cx="33480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  <a:defRPr/>
            </a:pPr>
            <a:r>
              <a:rPr lang="de-DE" altLang="de-DE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Nachbarschaftsheime</a:t>
            </a:r>
          </a:p>
        </p:txBody>
      </p:sp>
      <p:sp>
        <p:nvSpPr>
          <p:cNvPr id="14352" name="Text Box 26"/>
          <p:cNvSpPr txBox="1">
            <a:spLocks noChangeArrowheads="1"/>
          </p:cNvSpPr>
          <p:nvPr/>
        </p:nvSpPr>
        <p:spPr bwMode="auto">
          <a:xfrm>
            <a:off x="6300788" y="2060575"/>
            <a:ext cx="2987675" cy="193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  <a:defRPr/>
            </a:pPr>
            <a:r>
              <a:rPr lang="de-DE" altLang="de-DE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Bezirksamt: (Jugendamt, Beauftragte für Menschen mit </a:t>
            </a:r>
            <a:r>
              <a:rPr lang="de-DE" altLang="de-DE" sz="24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Behinderung,VHS</a:t>
            </a:r>
            <a:r>
              <a:rPr lang="de-DE" altLang="de-DE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)</a:t>
            </a:r>
          </a:p>
        </p:txBody>
      </p:sp>
      <p:pic>
        <p:nvPicPr>
          <p:cNvPr id="16401" name="Picture 28" descr="Runder Tisch 200m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2013" y="2489200"/>
            <a:ext cx="2303462" cy="230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02" name="Line 29"/>
          <p:cNvSpPr>
            <a:spLocks noChangeShapeType="1"/>
          </p:cNvSpPr>
          <p:nvPr/>
        </p:nvSpPr>
        <p:spPr bwMode="auto">
          <a:xfrm rot="10800000" flipH="1">
            <a:off x="3152775" y="4221163"/>
            <a:ext cx="3587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6403" name="Line 30"/>
          <p:cNvSpPr>
            <a:spLocks noChangeShapeType="1"/>
          </p:cNvSpPr>
          <p:nvPr/>
        </p:nvSpPr>
        <p:spPr bwMode="auto">
          <a:xfrm>
            <a:off x="2339975" y="2525713"/>
            <a:ext cx="1223963" cy="398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6404" name="Line 32"/>
          <p:cNvSpPr>
            <a:spLocks noChangeShapeType="1"/>
          </p:cNvSpPr>
          <p:nvPr/>
        </p:nvSpPr>
        <p:spPr bwMode="auto">
          <a:xfrm flipV="1">
            <a:off x="2452008" y="4545012"/>
            <a:ext cx="1314450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6405" name="Line 33"/>
          <p:cNvSpPr>
            <a:spLocks noChangeShapeType="1"/>
          </p:cNvSpPr>
          <p:nvPr/>
        </p:nvSpPr>
        <p:spPr bwMode="auto">
          <a:xfrm flipH="1" flipV="1">
            <a:off x="5219700" y="4618038"/>
            <a:ext cx="506413" cy="827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6406" name="Line 34"/>
          <p:cNvSpPr>
            <a:spLocks noChangeShapeType="1"/>
          </p:cNvSpPr>
          <p:nvPr/>
        </p:nvSpPr>
        <p:spPr bwMode="auto">
          <a:xfrm flipH="1" flipV="1">
            <a:off x="5580063" y="4292600"/>
            <a:ext cx="936625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6407" name="Line 35"/>
          <p:cNvSpPr>
            <a:spLocks noChangeShapeType="1"/>
          </p:cNvSpPr>
          <p:nvPr/>
        </p:nvSpPr>
        <p:spPr bwMode="auto">
          <a:xfrm flipH="1">
            <a:off x="5580063" y="2525713"/>
            <a:ext cx="792162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6408" name="Text Box 36"/>
          <p:cNvSpPr txBox="1">
            <a:spLocks noChangeArrowheads="1"/>
          </p:cNvSpPr>
          <p:nvPr/>
        </p:nvSpPr>
        <p:spPr bwMode="auto">
          <a:xfrm>
            <a:off x="6853238" y="6165850"/>
            <a:ext cx="2122487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de-DE" sz="800"/>
              <a:t>© Franziska Schneider, Beauftragte für Menschen mit Behinderung, Bezirksamt Tempelhof-Schöneberg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mtClean="0"/>
              <a:t>Bisherige Aktionen</a:t>
            </a:r>
          </a:p>
        </p:txBody>
      </p:sp>
      <p:pic>
        <p:nvPicPr>
          <p:cNvPr id="17411" name="Picture 4" descr="Runder Tisch 200m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88" y="119063"/>
            <a:ext cx="1149350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Text Box 11"/>
          <p:cNvSpPr txBox="1">
            <a:spLocks noChangeArrowheads="1"/>
          </p:cNvSpPr>
          <p:nvPr/>
        </p:nvSpPr>
        <p:spPr bwMode="auto">
          <a:xfrm>
            <a:off x="7021513" y="6354763"/>
            <a:ext cx="2122487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de-DE" sz="800"/>
              <a:t>© Franziska Schneider, Beauftragte für Menschen mit Behinderung, Bezirksamt Tempelhof-Schöneberg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395288" y="1215938"/>
            <a:ext cx="7991475" cy="618630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de-DE" b="1" dirty="0"/>
              <a:t>2009 – 2010: </a:t>
            </a:r>
            <a:r>
              <a:rPr lang="de-DE" dirty="0"/>
              <a:t>3 Veranstaltungen zum Thema Inklusion im Bezirk,</a:t>
            </a:r>
          </a:p>
          <a:p>
            <a:pPr>
              <a:defRPr/>
            </a:pPr>
            <a:r>
              <a:rPr lang="de-DE" dirty="0"/>
              <a:t>    Vorstellung des Runden Tisches und Gründung der Thementische</a:t>
            </a:r>
          </a:p>
          <a:p>
            <a:pPr>
              <a:defRPr/>
            </a:pPr>
            <a:endParaRPr lang="de-DE" dirty="0"/>
          </a:p>
          <a:p>
            <a:pPr>
              <a:buFont typeface="Wingdings" pitchFamily="2" charset="2"/>
              <a:buChar char="Ø"/>
              <a:defRPr/>
            </a:pPr>
            <a:r>
              <a:rPr lang="de-DE" dirty="0"/>
              <a:t> </a:t>
            </a:r>
            <a:r>
              <a:rPr lang="de-DE" b="1" dirty="0"/>
              <a:t>2011:</a:t>
            </a:r>
            <a:r>
              <a:rPr lang="de-DE" dirty="0"/>
              <a:t> </a:t>
            </a:r>
            <a:r>
              <a:rPr lang="de-DE" dirty="0" smtClean="0"/>
              <a:t>Podiumsdiskussion im Berliner Wahlkampf 2011</a:t>
            </a:r>
            <a:endParaRPr lang="de-DE" dirty="0"/>
          </a:p>
          <a:p>
            <a:pPr>
              <a:defRPr/>
            </a:pPr>
            <a:r>
              <a:rPr lang="de-DE" altLang="de-DE" dirty="0"/>
              <a:t>   </a:t>
            </a:r>
            <a:r>
              <a:rPr lang="de-DE" altLang="de-DE" dirty="0" smtClean="0"/>
              <a:t> </a:t>
            </a:r>
            <a:endParaRPr lang="de-DE" altLang="de-DE" dirty="0"/>
          </a:p>
          <a:p>
            <a:pPr>
              <a:buFont typeface="Wingdings" pitchFamily="2" charset="2"/>
              <a:buChar char="Ø"/>
              <a:defRPr/>
            </a:pPr>
            <a:r>
              <a:rPr lang="de-DE" altLang="de-DE" b="1" dirty="0"/>
              <a:t> 2012: </a:t>
            </a:r>
            <a:r>
              <a:rPr lang="de-DE" altLang="de-DE" dirty="0"/>
              <a:t>1. Inklusionsfest Tempelhof-Schöneberg zum Europäischen     </a:t>
            </a:r>
          </a:p>
          <a:p>
            <a:pPr>
              <a:defRPr/>
            </a:pPr>
            <a:r>
              <a:rPr lang="de-DE" altLang="de-DE" dirty="0"/>
              <a:t>    Protesttag von Menschen mit Behinderung in der UFA-Fabrik</a:t>
            </a:r>
          </a:p>
          <a:p>
            <a:pPr>
              <a:defRPr/>
            </a:pPr>
            <a:endParaRPr lang="de-DE" altLang="de-DE" dirty="0"/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de-DE" altLang="de-DE" b="1" dirty="0"/>
              <a:t>2014: </a:t>
            </a:r>
            <a:r>
              <a:rPr lang="de-DE" altLang="de-DE" dirty="0" err="1"/>
              <a:t>Fachtag</a:t>
            </a:r>
            <a:r>
              <a:rPr lang="de-DE" altLang="de-DE" dirty="0"/>
              <a:t>: Inklusiver Sozialraum Tempelhof-Schöneberg</a:t>
            </a:r>
          </a:p>
          <a:p>
            <a:pPr>
              <a:defRPr/>
            </a:pPr>
            <a:endParaRPr lang="de-DE" altLang="de-DE" dirty="0"/>
          </a:p>
          <a:p>
            <a:pPr>
              <a:buFont typeface="Wingdings" pitchFamily="2" charset="2"/>
              <a:buChar char="Ø"/>
              <a:defRPr/>
            </a:pPr>
            <a:r>
              <a:rPr lang="de-DE" altLang="de-DE" b="1" dirty="0"/>
              <a:t> 2014 – 2015: </a:t>
            </a:r>
            <a:r>
              <a:rPr lang="de-DE" altLang="de-DE" dirty="0"/>
              <a:t>Veranstaltungsreihe: Inklusion – </a:t>
            </a:r>
            <a:r>
              <a:rPr lang="de-DE" altLang="de-DE" dirty="0" err="1"/>
              <a:t>WinWin</a:t>
            </a:r>
            <a:r>
              <a:rPr lang="de-DE" altLang="de-DE" dirty="0"/>
              <a:t> für Unternehmen</a:t>
            </a:r>
          </a:p>
          <a:p>
            <a:pPr>
              <a:defRPr/>
            </a:pPr>
            <a:r>
              <a:rPr lang="de-DE" altLang="de-DE" dirty="0"/>
              <a:t>    und für Menschen mit Handicap</a:t>
            </a:r>
          </a:p>
          <a:p>
            <a:pPr>
              <a:defRPr/>
            </a:pPr>
            <a:endParaRPr lang="de-DE" altLang="de-DE" dirty="0"/>
          </a:p>
          <a:p>
            <a:pPr>
              <a:buFont typeface="Wingdings" pitchFamily="2" charset="2"/>
              <a:buChar char="Ø"/>
              <a:defRPr/>
            </a:pPr>
            <a:r>
              <a:rPr lang="de-DE" altLang="de-DE" b="1" dirty="0"/>
              <a:t> 2015: </a:t>
            </a:r>
            <a:r>
              <a:rPr lang="de-DE" altLang="de-DE" dirty="0"/>
              <a:t>Beteiligung am Europäischen Fest der Nachbarn unter dem</a:t>
            </a:r>
          </a:p>
          <a:p>
            <a:pPr>
              <a:defRPr/>
            </a:pPr>
            <a:r>
              <a:rPr lang="de-DE" altLang="de-DE" dirty="0"/>
              <a:t>    Motto „Inklusion“</a:t>
            </a:r>
          </a:p>
          <a:p>
            <a:pPr>
              <a:defRPr/>
            </a:pPr>
            <a:endParaRPr lang="de-DE" altLang="de-DE" dirty="0"/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de-DE" altLang="de-DE" b="1" dirty="0" smtClean="0"/>
              <a:t>2016:</a:t>
            </a:r>
            <a:r>
              <a:rPr lang="de-DE" altLang="de-DE" dirty="0" smtClean="0"/>
              <a:t> Legislatives Theater: „Inklusionsrealitäten im Bezirk Tempelhof – Schöneberg“ mit anschließendem </a:t>
            </a:r>
            <a:r>
              <a:rPr lang="de-DE" altLang="de-DE" dirty="0" err="1" smtClean="0"/>
              <a:t>Come</a:t>
            </a:r>
            <a:r>
              <a:rPr lang="de-DE" altLang="de-DE" dirty="0" smtClean="0"/>
              <a:t> </a:t>
            </a:r>
            <a:r>
              <a:rPr lang="de-DE" altLang="de-DE" dirty="0" err="1" smtClean="0"/>
              <a:t>Together</a:t>
            </a:r>
            <a:r>
              <a:rPr lang="de-DE" altLang="de-DE" dirty="0" smtClean="0"/>
              <a:t> zum Europäischen Protesttag</a:t>
            </a:r>
            <a:endParaRPr lang="de-DE" altLang="de-DE" b="1" dirty="0"/>
          </a:p>
          <a:p>
            <a:pPr>
              <a:defRPr/>
            </a:pPr>
            <a:endParaRPr lang="de-DE" altLang="de-DE" dirty="0"/>
          </a:p>
          <a:p>
            <a:pPr>
              <a:defRPr/>
            </a:pPr>
            <a:endParaRPr lang="de-DE" altLang="de-DE" dirty="0"/>
          </a:p>
          <a:p>
            <a:pPr>
              <a:defRPr/>
            </a:pP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0" y="188640"/>
            <a:ext cx="8964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1723" y="18278"/>
            <a:ext cx="1281113" cy="278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6"/>
          <p:cNvGrpSpPr>
            <a:grpSpLocks noChangeAspect="1"/>
          </p:cNvGrpSpPr>
          <p:nvPr/>
        </p:nvGrpSpPr>
        <p:grpSpPr bwMode="auto">
          <a:xfrm>
            <a:off x="828675" y="47625"/>
            <a:ext cx="6361113" cy="6886573"/>
            <a:chOff x="522" y="30"/>
            <a:chExt cx="4007" cy="4338"/>
          </a:xfrm>
        </p:grpSpPr>
        <p:sp>
          <p:nvSpPr>
            <p:cNvPr id="6" name="AutoShape 5"/>
            <p:cNvSpPr>
              <a:spLocks noChangeAspect="1" noChangeArrowheads="1" noTextEdit="1"/>
            </p:cNvSpPr>
            <p:nvPr/>
          </p:nvSpPr>
          <p:spPr bwMode="auto">
            <a:xfrm>
              <a:off x="522" y="48"/>
              <a:ext cx="3448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pic>
          <p:nvPicPr>
            <p:cNvPr id="26631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8" y="385"/>
              <a:ext cx="128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32" name="Picture 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5" y="3878"/>
              <a:ext cx="517" cy="4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33" name="Picture 9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2" y="3882"/>
              <a:ext cx="334" cy="3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34" name="Picture 10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7" y="3898"/>
              <a:ext cx="695" cy="1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11"/>
            <p:cNvSpPr>
              <a:spLocks noChangeArrowheads="1"/>
            </p:cNvSpPr>
            <p:nvPr/>
          </p:nvSpPr>
          <p:spPr bwMode="auto">
            <a:xfrm>
              <a:off x="1028" y="30"/>
              <a:ext cx="1908" cy="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1900" b="1" i="0" u="none" strike="noStrike" cap="none" normalizeH="0" baseline="0" dirty="0" smtClean="0">
                  <a:ln>
                    <a:noFill/>
                  </a:ln>
                  <a:solidFill>
                    <a:srgbClr val="005988"/>
                  </a:solidFill>
                  <a:effectLst/>
                  <a:latin typeface="Arial" pitchFamily="34" charset="0"/>
                  <a:cs typeface="Arial" pitchFamily="34" charset="0"/>
                </a:rPr>
                <a:t>Inklusionsrealitäten </a:t>
              </a:r>
              <a:endParaRPr kumimoji="0" lang="de-DE" altLang="de-D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Rectangle 12"/>
            <p:cNvSpPr>
              <a:spLocks noChangeArrowheads="1"/>
            </p:cNvSpPr>
            <p:nvPr/>
          </p:nvSpPr>
          <p:spPr bwMode="auto">
            <a:xfrm>
              <a:off x="1020" y="247"/>
              <a:ext cx="1930" cy="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1900" b="1" i="0" u="none" strike="noStrike" cap="none" normalizeH="0" baseline="0" dirty="0" smtClean="0">
                  <a:ln>
                    <a:noFill/>
                  </a:ln>
                  <a:solidFill>
                    <a:srgbClr val="005988"/>
                  </a:solidFill>
                  <a:effectLst/>
                  <a:latin typeface="Arial" pitchFamily="34" charset="0"/>
                  <a:cs typeface="Arial" pitchFamily="34" charset="0"/>
                </a:rPr>
                <a:t>im Bezirk Tempelhof</a:t>
              </a:r>
              <a:endParaRPr kumimoji="0" lang="de-DE" altLang="de-D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Rectangle 13"/>
            <p:cNvSpPr>
              <a:spLocks noChangeArrowheads="1"/>
            </p:cNvSpPr>
            <p:nvPr/>
          </p:nvSpPr>
          <p:spPr bwMode="auto">
            <a:xfrm>
              <a:off x="2872" y="212"/>
              <a:ext cx="150" cy="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1900" b="1" i="0" u="none" strike="noStrike" cap="none" normalizeH="0" baseline="0" dirty="0" smtClean="0">
                  <a:ln>
                    <a:noFill/>
                  </a:ln>
                  <a:solidFill>
                    <a:srgbClr val="005988"/>
                  </a:solidFill>
                  <a:effectLst/>
                  <a:latin typeface="Arial" pitchFamily="34" charset="0"/>
                  <a:cs typeface="Arial" pitchFamily="34" charset="0"/>
                </a:rPr>
                <a:t>-</a:t>
              </a:r>
              <a:endParaRPr kumimoji="0" lang="de-DE" altLang="de-D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Rectangle 14"/>
            <p:cNvSpPr>
              <a:spLocks noChangeArrowheads="1"/>
            </p:cNvSpPr>
            <p:nvPr/>
          </p:nvSpPr>
          <p:spPr bwMode="auto">
            <a:xfrm>
              <a:off x="1028" y="435"/>
              <a:ext cx="1179" cy="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1900" b="1" i="0" u="none" strike="noStrike" cap="none" normalizeH="0" baseline="0" dirty="0" smtClean="0">
                  <a:ln>
                    <a:noFill/>
                  </a:ln>
                  <a:solidFill>
                    <a:srgbClr val="005988"/>
                  </a:solidFill>
                  <a:effectLst/>
                  <a:latin typeface="Arial" pitchFamily="34" charset="0"/>
                  <a:cs typeface="Arial" pitchFamily="34" charset="0"/>
                </a:rPr>
                <a:t>Schöneberg</a:t>
              </a:r>
              <a:endParaRPr kumimoji="0" lang="de-DE" altLang="de-D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Rectangle 15"/>
            <p:cNvSpPr>
              <a:spLocks noChangeArrowheads="1"/>
            </p:cNvSpPr>
            <p:nvPr/>
          </p:nvSpPr>
          <p:spPr bwMode="auto">
            <a:xfrm>
              <a:off x="2116" y="424"/>
              <a:ext cx="139" cy="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1900" b="1" i="0" u="none" strike="noStrike" cap="none" normalizeH="0" baseline="0" smtClean="0">
                  <a:ln>
                    <a:noFill/>
                  </a:ln>
                  <a:solidFill>
                    <a:srgbClr val="005988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Rectangle 16"/>
            <p:cNvSpPr>
              <a:spLocks noChangeArrowheads="1"/>
            </p:cNvSpPr>
            <p:nvPr/>
          </p:nvSpPr>
          <p:spPr bwMode="auto">
            <a:xfrm>
              <a:off x="1020" y="583"/>
              <a:ext cx="56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Rectangle 17"/>
            <p:cNvSpPr>
              <a:spLocks noChangeArrowheads="1"/>
            </p:cNvSpPr>
            <p:nvPr/>
          </p:nvSpPr>
          <p:spPr bwMode="auto">
            <a:xfrm>
              <a:off x="1026" y="645"/>
              <a:ext cx="1068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1000" b="1" i="0" u="none" strike="noStrike" cap="none" normalizeH="0" baseline="0" smtClean="0">
                  <a:ln>
                    <a:noFill/>
                  </a:ln>
                  <a:solidFill>
                    <a:srgbClr val="4A4A49"/>
                  </a:solidFill>
                  <a:effectLst/>
                  <a:latin typeface="Arial" pitchFamily="34" charset="0"/>
                  <a:cs typeface="Arial" pitchFamily="34" charset="0"/>
                </a:rPr>
                <a:t>Dienstag, 3. Mai 2016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Rectangle 18"/>
            <p:cNvSpPr>
              <a:spLocks noChangeArrowheads="1"/>
            </p:cNvSpPr>
            <p:nvPr/>
          </p:nvSpPr>
          <p:spPr bwMode="auto">
            <a:xfrm>
              <a:off x="2032" y="645"/>
              <a:ext cx="78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1000" b="1" i="0" u="none" strike="noStrike" cap="none" normalizeH="0" baseline="0" smtClean="0">
                  <a:ln>
                    <a:noFill/>
                  </a:ln>
                  <a:solidFill>
                    <a:srgbClr val="4A4A49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Rectangle 19"/>
            <p:cNvSpPr>
              <a:spLocks noChangeArrowheads="1"/>
            </p:cNvSpPr>
            <p:nvPr/>
          </p:nvSpPr>
          <p:spPr bwMode="auto">
            <a:xfrm>
              <a:off x="1020" y="693"/>
              <a:ext cx="56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Rectangle 20"/>
            <p:cNvSpPr>
              <a:spLocks noChangeArrowheads="1"/>
            </p:cNvSpPr>
            <p:nvPr/>
          </p:nvSpPr>
          <p:spPr bwMode="auto">
            <a:xfrm>
              <a:off x="1026" y="755"/>
              <a:ext cx="1796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1000" b="1" i="0" u="none" strike="noStrike" cap="none" normalizeH="0" baseline="0" smtClean="0">
                  <a:ln>
                    <a:noFill/>
                  </a:ln>
                  <a:solidFill>
                    <a:srgbClr val="4A4A49"/>
                  </a:solidFill>
                  <a:effectLst/>
                  <a:latin typeface="Arial" pitchFamily="34" charset="0"/>
                  <a:cs typeface="Arial" pitchFamily="34" charset="0"/>
                </a:rPr>
                <a:t>Rathaus Schöneberg, Goldener Saal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Rectangle 21"/>
            <p:cNvSpPr>
              <a:spLocks noChangeArrowheads="1"/>
            </p:cNvSpPr>
            <p:nvPr/>
          </p:nvSpPr>
          <p:spPr bwMode="auto">
            <a:xfrm>
              <a:off x="2755" y="755"/>
              <a:ext cx="78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1000" b="1" i="0" u="none" strike="noStrike" cap="none" normalizeH="0" baseline="0" smtClean="0">
                  <a:ln>
                    <a:noFill/>
                  </a:ln>
                  <a:solidFill>
                    <a:srgbClr val="4A4A49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Rectangle 22"/>
            <p:cNvSpPr>
              <a:spLocks noChangeArrowheads="1"/>
            </p:cNvSpPr>
            <p:nvPr/>
          </p:nvSpPr>
          <p:spPr bwMode="auto">
            <a:xfrm>
              <a:off x="1020" y="804"/>
              <a:ext cx="56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Rectangle 23"/>
            <p:cNvSpPr>
              <a:spLocks noChangeArrowheads="1"/>
            </p:cNvSpPr>
            <p:nvPr/>
          </p:nvSpPr>
          <p:spPr bwMode="auto">
            <a:xfrm>
              <a:off x="1026" y="874"/>
              <a:ext cx="295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1" i="0" u="none" strike="noStrike" cap="none" normalizeH="0" baseline="0" smtClean="0">
                  <a:ln>
                    <a:noFill/>
                  </a:ln>
                  <a:solidFill>
                    <a:srgbClr val="4A4A49"/>
                  </a:solidFill>
                  <a:effectLst/>
                  <a:latin typeface="Arial" pitchFamily="34" charset="0"/>
                  <a:cs typeface="Arial" pitchFamily="34" charset="0"/>
                </a:rPr>
                <a:t>John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Rectangle 24"/>
            <p:cNvSpPr>
              <a:spLocks noChangeArrowheads="1"/>
            </p:cNvSpPr>
            <p:nvPr/>
          </p:nvSpPr>
          <p:spPr bwMode="auto">
            <a:xfrm>
              <a:off x="1242" y="874"/>
              <a:ext cx="83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1" i="0" u="none" strike="noStrike" cap="none" normalizeH="0" baseline="0" smtClean="0">
                  <a:ln>
                    <a:noFill/>
                  </a:ln>
                  <a:solidFill>
                    <a:srgbClr val="4A4A49"/>
                  </a:solidFill>
                  <a:effectLst/>
                  <a:latin typeface="Arial" pitchFamily="34" charset="0"/>
                  <a:cs typeface="Arial" pitchFamily="34" charset="0"/>
                </a:rPr>
                <a:t>-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Rectangle 25"/>
            <p:cNvSpPr>
              <a:spLocks noChangeArrowheads="1"/>
            </p:cNvSpPr>
            <p:nvPr/>
          </p:nvSpPr>
          <p:spPr bwMode="auto">
            <a:xfrm>
              <a:off x="1276" y="874"/>
              <a:ext cx="139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1" i="0" u="none" strike="noStrike" cap="none" normalizeH="0" baseline="0" smtClean="0">
                  <a:ln>
                    <a:noFill/>
                  </a:ln>
                  <a:solidFill>
                    <a:srgbClr val="4A4A49"/>
                  </a:solidFill>
                  <a:effectLst/>
                  <a:latin typeface="Arial" pitchFamily="34" charset="0"/>
                  <a:cs typeface="Arial" pitchFamily="34" charset="0"/>
                </a:rPr>
                <a:t>F.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Rectangle 26"/>
            <p:cNvSpPr>
              <a:spLocks noChangeArrowheads="1"/>
            </p:cNvSpPr>
            <p:nvPr/>
          </p:nvSpPr>
          <p:spPr bwMode="auto">
            <a:xfrm>
              <a:off x="1359" y="874"/>
              <a:ext cx="83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1" i="0" u="none" strike="noStrike" cap="none" normalizeH="0" baseline="0" smtClean="0">
                  <a:ln>
                    <a:noFill/>
                  </a:ln>
                  <a:solidFill>
                    <a:srgbClr val="4A4A49"/>
                  </a:solidFill>
                  <a:effectLst/>
                  <a:latin typeface="Arial" pitchFamily="34" charset="0"/>
                  <a:cs typeface="Arial" pitchFamily="34" charset="0"/>
                </a:rPr>
                <a:t>-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Rectangle 27"/>
            <p:cNvSpPr>
              <a:spLocks noChangeArrowheads="1"/>
            </p:cNvSpPr>
            <p:nvPr/>
          </p:nvSpPr>
          <p:spPr bwMode="auto">
            <a:xfrm>
              <a:off x="1393" y="874"/>
              <a:ext cx="478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1" i="0" u="none" strike="noStrike" cap="none" normalizeH="0" baseline="0" smtClean="0">
                  <a:ln>
                    <a:noFill/>
                  </a:ln>
                  <a:solidFill>
                    <a:srgbClr val="4A4A49"/>
                  </a:solidFill>
                  <a:effectLst/>
                  <a:latin typeface="Arial" pitchFamily="34" charset="0"/>
                  <a:cs typeface="Arial" pitchFamily="34" charset="0"/>
                </a:rPr>
                <a:t>Kennedy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Rectangle 28"/>
            <p:cNvSpPr>
              <a:spLocks noChangeArrowheads="1"/>
            </p:cNvSpPr>
            <p:nvPr/>
          </p:nvSpPr>
          <p:spPr bwMode="auto">
            <a:xfrm>
              <a:off x="1700" y="874"/>
              <a:ext cx="83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1" i="0" u="none" strike="noStrike" cap="none" normalizeH="0" baseline="0" dirty="0" smtClean="0">
                  <a:ln>
                    <a:noFill/>
                  </a:ln>
                  <a:solidFill>
                    <a:srgbClr val="4A4A49"/>
                  </a:solidFill>
                  <a:effectLst/>
                  <a:latin typeface="Arial" pitchFamily="34" charset="0"/>
                  <a:cs typeface="Arial" pitchFamily="34" charset="0"/>
                </a:rPr>
                <a:t>-</a:t>
              </a:r>
              <a:endParaRPr kumimoji="0" lang="de-DE" altLang="de-D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Rectangle 29"/>
            <p:cNvSpPr>
              <a:spLocks noChangeArrowheads="1"/>
            </p:cNvSpPr>
            <p:nvPr/>
          </p:nvSpPr>
          <p:spPr bwMode="auto">
            <a:xfrm>
              <a:off x="1757" y="875"/>
              <a:ext cx="9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1" i="0" u="none" strike="noStrike" cap="none" normalizeH="0" baseline="0" dirty="0" smtClean="0">
                  <a:ln>
                    <a:noFill/>
                  </a:ln>
                  <a:solidFill>
                    <a:srgbClr val="4A4A49"/>
                  </a:solidFill>
                  <a:effectLst/>
                  <a:latin typeface="Arial" pitchFamily="34" charset="0"/>
                  <a:cs typeface="Arial" pitchFamily="34" charset="0"/>
                </a:rPr>
                <a:t>Platz, 10825 Berlin </a:t>
              </a:r>
              <a:endParaRPr kumimoji="0" lang="de-DE" altLang="de-D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Rectangle 30"/>
            <p:cNvSpPr>
              <a:spLocks noChangeArrowheads="1"/>
            </p:cNvSpPr>
            <p:nvPr/>
          </p:nvSpPr>
          <p:spPr bwMode="auto">
            <a:xfrm>
              <a:off x="1026" y="985"/>
              <a:ext cx="1924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1" i="0" u="none" strike="noStrike" cap="none" normalizeH="0" baseline="0" smtClean="0">
                  <a:ln>
                    <a:noFill/>
                  </a:ln>
                  <a:solidFill>
                    <a:srgbClr val="4A4A49"/>
                  </a:solidFill>
                  <a:effectLst/>
                  <a:latin typeface="Arial" pitchFamily="34" charset="0"/>
                  <a:cs typeface="Arial" pitchFamily="34" charset="0"/>
                </a:rPr>
                <a:t>Beginn 18:00 Uhr, Einlass ab 17:30 Uhr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Rectangle 31"/>
            <p:cNvSpPr>
              <a:spLocks noChangeArrowheads="1"/>
            </p:cNvSpPr>
            <p:nvPr/>
          </p:nvSpPr>
          <p:spPr bwMode="auto">
            <a:xfrm>
              <a:off x="2811" y="985"/>
              <a:ext cx="78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1" i="0" u="none" strike="noStrike" cap="none" normalizeH="0" baseline="0" smtClean="0">
                  <a:ln>
                    <a:noFill/>
                  </a:ln>
                  <a:solidFill>
                    <a:srgbClr val="4A4A49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Rectangle 32"/>
            <p:cNvSpPr>
              <a:spLocks noChangeArrowheads="1"/>
            </p:cNvSpPr>
            <p:nvPr/>
          </p:nvSpPr>
          <p:spPr bwMode="auto">
            <a:xfrm>
              <a:off x="1026" y="1091"/>
              <a:ext cx="2464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1000" b="1" i="0" u="none" strike="noStrike" cap="none" normalizeH="0" baseline="0" smtClean="0">
                  <a:ln>
                    <a:noFill/>
                  </a:ln>
                  <a:solidFill>
                    <a:srgbClr val="4A4A49"/>
                  </a:solidFill>
                  <a:effectLst/>
                  <a:latin typeface="Arial" pitchFamily="34" charset="0"/>
                  <a:cs typeface="Arial" pitchFamily="34" charset="0"/>
                </a:rPr>
                <a:t>mit musikalischer Begrüßung durch die H.o.U.S.E.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" name="Rectangle 33"/>
            <p:cNvSpPr>
              <a:spLocks noChangeArrowheads="1"/>
            </p:cNvSpPr>
            <p:nvPr/>
          </p:nvSpPr>
          <p:spPr bwMode="auto">
            <a:xfrm>
              <a:off x="3022" y="1086"/>
              <a:ext cx="18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1000" b="1" i="0" u="none" strike="noStrike" cap="none" normalizeH="0" baseline="0" dirty="0" smtClean="0">
                  <a:ln>
                    <a:noFill/>
                  </a:ln>
                  <a:solidFill>
                    <a:srgbClr val="4A4A49"/>
                  </a:solidFill>
                  <a:effectLst/>
                  <a:latin typeface="Arial" pitchFamily="34" charset="0"/>
                  <a:cs typeface="Arial" pitchFamily="34" charset="0"/>
                </a:rPr>
                <a:t>-</a:t>
              </a:r>
              <a:endParaRPr kumimoji="0" lang="de-DE" altLang="de-D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Rectangle 34"/>
            <p:cNvSpPr>
              <a:spLocks noChangeArrowheads="1"/>
            </p:cNvSpPr>
            <p:nvPr/>
          </p:nvSpPr>
          <p:spPr bwMode="auto">
            <a:xfrm>
              <a:off x="3102" y="1086"/>
              <a:ext cx="300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1000" b="1" i="0" u="none" strike="noStrike" cap="none" normalizeH="0" baseline="0" dirty="0" smtClean="0">
                  <a:ln>
                    <a:noFill/>
                  </a:ln>
                  <a:solidFill>
                    <a:srgbClr val="4A4A49"/>
                  </a:solidFill>
                  <a:effectLst/>
                  <a:latin typeface="Arial" pitchFamily="34" charset="0"/>
                  <a:cs typeface="Arial" pitchFamily="34" charset="0"/>
                </a:rPr>
                <a:t>Band</a:t>
              </a:r>
              <a:endParaRPr kumimoji="0" lang="de-DE" altLang="de-D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Rectangle 35"/>
            <p:cNvSpPr>
              <a:spLocks noChangeArrowheads="1"/>
            </p:cNvSpPr>
            <p:nvPr/>
          </p:nvSpPr>
          <p:spPr bwMode="auto">
            <a:xfrm>
              <a:off x="3701" y="1091"/>
              <a:ext cx="78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1000" b="1" i="0" u="none" strike="noStrike" cap="none" normalizeH="0" baseline="0" smtClean="0">
                  <a:ln>
                    <a:noFill/>
                  </a:ln>
                  <a:solidFill>
                    <a:srgbClr val="4A4A49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24" name="Rectangle 36"/>
            <p:cNvSpPr>
              <a:spLocks noChangeArrowheads="1"/>
            </p:cNvSpPr>
            <p:nvPr/>
          </p:nvSpPr>
          <p:spPr bwMode="auto">
            <a:xfrm>
              <a:off x="1020" y="1175"/>
              <a:ext cx="56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25" name="Rectangle 37"/>
            <p:cNvSpPr>
              <a:spLocks noChangeArrowheads="1"/>
            </p:cNvSpPr>
            <p:nvPr/>
          </p:nvSpPr>
          <p:spPr bwMode="auto">
            <a:xfrm>
              <a:off x="1020" y="1241"/>
              <a:ext cx="56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28" name="Rectangle 38"/>
            <p:cNvSpPr>
              <a:spLocks noChangeArrowheads="1"/>
            </p:cNvSpPr>
            <p:nvPr/>
          </p:nvSpPr>
          <p:spPr bwMode="auto">
            <a:xfrm>
              <a:off x="1026" y="1321"/>
              <a:ext cx="10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800" b="0" i="0" u="none" strike="noStrike" cap="none" normalizeH="0" baseline="0" smtClean="0">
                  <a:ln>
                    <a:noFill/>
                  </a:ln>
                  <a:solidFill>
                    <a:srgbClr val="4A4A49"/>
                  </a:solidFill>
                  <a:effectLst/>
                  <a:latin typeface="Arial" pitchFamily="34" charset="0"/>
                  <a:cs typeface="Arial" pitchFamily="34" charset="0"/>
                </a:rPr>
                <a:t>A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29" name="Rectangle 39"/>
            <p:cNvSpPr>
              <a:spLocks noChangeArrowheads="1"/>
            </p:cNvSpPr>
            <p:nvPr/>
          </p:nvSpPr>
          <p:spPr bwMode="auto">
            <a:xfrm>
              <a:off x="1076" y="1321"/>
              <a:ext cx="3142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800" b="0" i="0" u="none" strike="noStrike" cap="none" normalizeH="0" baseline="0" smtClean="0">
                  <a:ln>
                    <a:noFill/>
                  </a:ln>
                  <a:solidFill>
                    <a:srgbClr val="4A4A49"/>
                  </a:solidFill>
                  <a:effectLst/>
                  <a:latin typeface="Arial" pitchFamily="34" charset="0"/>
                  <a:cs typeface="Arial" pitchFamily="34" charset="0"/>
                </a:rPr>
                <a:t>nläßlich des Europäischen Protesttages zur Gleichstellung von Menschen mit 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30" name="Rectangle 40"/>
            <p:cNvSpPr>
              <a:spLocks noChangeArrowheads="1"/>
            </p:cNvSpPr>
            <p:nvPr/>
          </p:nvSpPr>
          <p:spPr bwMode="auto">
            <a:xfrm>
              <a:off x="1026" y="1413"/>
              <a:ext cx="2358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800" b="0" i="0" u="none" strike="noStrike" cap="none" normalizeH="0" baseline="0" smtClean="0">
                  <a:ln>
                    <a:noFill/>
                  </a:ln>
                  <a:solidFill>
                    <a:srgbClr val="4A4A49"/>
                  </a:solidFill>
                  <a:effectLst/>
                  <a:latin typeface="Arial" pitchFamily="34" charset="0"/>
                  <a:cs typeface="Arial" pitchFamily="34" charset="0"/>
                </a:rPr>
                <a:t>Behinderung präsentiert der „Runde Tisch: Inklusion Jetzt!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35" name="Rectangle 41"/>
            <p:cNvSpPr>
              <a:spLocks noChangeArrowheads="1"/>
            </p:cNvSpPr>
            <p:nvPr/>
          </p:nvSpPr>
          <p:spPr bwMode="auto">
            <a:xfrm>
              <a:off x="2688" y="1409"/>
              <a:ext cx="92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800" b="0" i="0" u="none" strike="noStrike" cap="none" normalizeH="0" baseline="0" dirty="0" smtClean="0">
                  <a:ln>
                    <a:noFill/>
                  </a:ln>
                  <a:solidFill>
                    <a:srgbClr val="4A4A49"/>
                  </a:solidFill>
                  <a:effectLst/>
                  <a:latin typeface="Arial" pitchFamily="34" charset="0"/>
                  <a:cs typeface="Arial" pitchFamily="34" charset="0"/>
                </a:rPr>
                <a:t>“ gemeinsam mit dem </a:t>
              </a:r>
              <a:endParaRPr kumimoji="0" lang="de-DE" altLang="de-D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36" name="Rectangle 42"/>
            <p:cNvSpPr>
              <a:spLocks noChangeArrowheads="1"/>
            </p:cNvSpPr>
            <p:nvPr/>
          </p:nvSpPr>
          <p:spPr bwMode="auto">
            <a:xfrm>
              <a:off x="1026" y="1511"/>
              <a:ext cx="93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800" b="0" i="0" u="none" strike="noStrike" cap="none" normalizeH="0" baseline="0" smtClean="0">
                  <a:ln>
                    <a:noFill/>
                  </a:ln>
                  <a:solidFill>
                    <a:srgbClr val="4A4A49"/>
                  </a:solidFill>
                  <a:effectLst/>
                  <a:latin typeface="Arial" pitchFamily="34" charset="0"/>
                  <a:cs typeface="Arial" pitchFamily="34" charset="0"/>
                </a:rPr>
                <a:t>Bezirksamt Tempelhof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37" name="Rectangle 43"/>
            <p:cNvSpPr>
              <a:spLocks noChangeArrowheads="1"/>
            </p:cNvSpPr>
            <p:nvPr/>
          </p:nvSpPr>
          <p:spPr bwMode="auto">
            <a:xfrm>
              <a:off x="1713" y="1511"/>
              <a:ext cx="67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800" b="0" i="0" u="none" strike="noStrike" cap="none" normalizeH="0" baseline="0" dirty="0" smtClean="0">
                  <a:ln>
                    <a:noFill/>
                  </a:ln>
                  <a:solidFill>
                    <a:srgbClr val="4A4A49"/>
                  </a:solidFill>
                  <a:effectLst/>
                  <a:latin typeface="Arial" pitchFamily="34" charset="0"/>
                  <a:cs typeface="Arial" pitchFamily="34" charset="0"/>
                </a:rPr>
                <a:t>-</a:t>
              </a:r>
              <a:endParaRPr kumimoji="0" lang="de-DE" altLang="de-D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38" name="Rectangle 44"/>
            <p:cNvSpPr>
              <a:spLocks noChangeArrowheads="1"/>
            </p:cNvSpPr>
            <p:nvPr/>
          </p:nvSpPr>
          <p:spPr bwMode="auto">
            <a:xfrm>
              <a:off x="1762" y="1506"/>
              <a:ext cx="695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800" b="0" i="0" u="none" strike="noStrike" cap="none" normalizeH="0" baseline="0" dirty="0" smtClean="0">
                  <a:ln>
                    <a:noFill/>
                  </a:ln>
                  <a:solidFill>
                    <a:srgbClr val="4A4A49"/>
                  </a:solidFill>
                  <a:effectLst/>
                  <a:latin typeface="Arial" pitchFamily="34" charset="0"/>
                  <a:cs typeface="Arial" pitchFamily="34" charset="0"/>
                </a:rPr>
                <a:t>Schöneberg das</a:t>
              </a:r>
              <a:endParaRPr kumimoji="0" lang="de-DE" altLang="de-D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39" name="Rectangle 45"/>
            <p:cNvSpPr>
              <a:spLocks noChangeArrowheads="1"/>
            </p:cNvSpPr>
            <p:nvPr/>
          </p:nvSpPr>
          <p:spPr bwMode="auto">
            <a:xfrm>
              <a:off x="2522" y="1511"/>
              <a:ext cx="6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800" b="0" i="0" u="none" strike="noStrike" cap="none" normalizeH="0" baseline="0" smtClean="0">
                  <a:ln>
                    <a:noFill/>
                  </a:ln>
                  <a:solidFill>
                    <a:srgbClr val="4A4A49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40" name="Rectangle 46"/>
            <p:cNvSpPr>
              <a:spLocks noChangeArrowheads="1"/>
            </p:cNvSpPr>
            <p:nvPr/>
          </p:nvSpPr>
          <p:spPr bwMode="auto">
            <a:xfrm>
              <a:off x="1020" y="1603"/>
              <a:ext cx="56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41" name="Rectangle 47"/>
            <p:cNvSpPr>
              <a:spLocks noChangeArrowheads="1"/>
            </p:cNvSpPr>
            <p:nvPr/>
          </p:nvSpPr>
          <p:spPr bwMode="auto">
            <a:xfrm>
              <a:off x="1026" y="1679"/>
              <a:ext cx="1830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1300" b="1" i="0" u="none" strike="noStrike" cap="none" normalizeH="0" baseline="0" smtClean="0">
                  <a:ln>
                    <a:noFill/>
                  </a:ln>
                  <a:solidFill>
                    <a:srgbClr val="005988"/>
                  </a:solidFill>
                  <a:effectLst/>
                  <a:latin typeface="Arial" pitchFamily="34" charset="0"/>
                  <a:cs typeface="Arial" pitchFamily="34" charset="0"/>
                </a:rPr>
                <a:t>Legislatives Theater Berlin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42" name="Rectangle 48"/>
            <p:cNvSpPr>
              <a:spLocks noChangeArrowheads="1"/>
            </p:cNvSpPr>
            <p:nvPr/>
          </p:nvSpPr>
          <p:spPr bwMode="auto">
            <a:xfrm>
              <a:off x="2727" y="1679"/>
              <a:ext cx="10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1300" b="1" i="0" u="none" strike="noStrike" cap="none" normalizeH="0" baseline="0" smtClean="0">
                  <a:ln>
                    <a:noFill/>
                  </a:ln>
                  <a:solidFill>
                    <a:srgbClr val="005988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43" name="Rectangle 49"/>
            <p:cNvSpPr>
              <a:spLocks noChangeArrowheads="1"/>
            </p:cNvSpPr>
            <p:nvPr/>
          </p:nvSpPr>
          <p:spPr bwMode="auto">
            <a:xfrm>
              <a:off x="1020" y="1829"/>
              <a:ext cx="56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44" name="Rectangle 50"/>
            <p:cNvSpPr>
              <a:spLocks noChangeArrowheads="1"/>
            </p:cNvSpPr>
            <p:nvPr/>
          </p:nvSpPr>
          <p:spPr bwMode="auto">
            <a:xfrm>
              <a:off x="1026" y="1908"/>
              <a:ext cx="159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800" b="0" i="0" u="none" strike="noStrike" cap="none" normalizeH="0" baseline="0" smtClean="0">
                  <a:ln>
                    <a:noFill/>
                  </a:ln>
                  <a:solidFill>
                    <a:srgbClr val="4A4A49"/>
                  </a:solidFill>
                  <a:effectLst/>
                  <a:latin typeface="Arial" pitchFamily="34" charset="0"/>
                  <a:cs typeface="Arial" pitchFamily="34" charset="0"/>
                </a:rPr>
                <a:t>Darsteller_innen mit und ohne Behinde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45" name="Rectangle 51"/>
            <p:cNvSpPr>
              <a:spLocks noChangeArrowheads="1"/>
            </p:cNvSpPr>
            <p:nvPr/>
          </p:nvSpPr>
          <p:spPr bwMode="auto">
            <a:xfrm>
              <a:off x="2163" y="1908"/>
              <a:ext cx="145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800" b="0" i="0" u="none" strike="noStrike" cap="none" normalizeH="0" baseline="0" dirty="0" err="1" smtClean="0">
                  <a:ln>
                    <a:noFill/>
                  </a:ln>
                  <a:solidFill>
                    <a:srgbClr val="4A4A49"/>
                  </a:solidFill>
                  <a:effectLst/>
                  <a:latin typeface="Arial" pitchFamily="34" charset="0"/>
                  <a:cs typeface="Arial" pitchFamily="34" charset="0"/>
                </a:rPr>
                <a:t>rung</a:t>
              </a:r>
              <a:r>
                <a:rPr kumimoji="0" lang="de-DE" altLang="de-DE" sz="800" b="0" i="0" u="none" strike="noStrike" cap="none" normalizeH="0" baseline="0" dirty="0" smtClean="0">
                  <a:ln>
                    <a:noFill/>
                  </a:ln>
                  <a:solidFill>
                    <a:srgbClr val="4A4A49"/>
                  </a:solidFill>
                  <a:effectLst/>
                  <a:latin typeface="Arial" pitchFamily="34" charset="0"/>
                  <a:cs typeface="Arial" pitchFamily="34" charset="0"/>
                </a:rPr>
                <a:t> bringen Spielszenen aus dem </a:t>
              </a:r>
              <a:endParaRPr kumimoji="0" lang="de-DE" altLang="de-D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46" name="Rectangle 52"/>
            <p:cNvSpPr>
              <a:spLocks noChangeArrowheads="1"/>
            </p:cNvSpPr>
            <p:nvPr/>
          </p:nvSpPr>
          <p:spPr bwMode="auto">
            <a:xfrm>
              <a:off x="1026" y="2005"/>
              <a:ext cx="1757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800" b="0" i="0" u="none" strike="noStrike" cap="none" normalizeH="0" baseline="0" smtClean="0">
                  <a:ln>
                    <a:noFill/>
                  </a:ln>
                  <a:solidFill>
                    <a:srgbClr val="4A4A49"/>
                  </a:solidFill>
                  <a:effectLst/>
                  <a:latin typeface="Arial" pitchFamily="34" charset="0"/>
                  <a:cs typeface="Arial" pitchFamily="34" charset="0"/>
                </a:rPr>
                <a:t>bezirklichen Inklusionsalltag auf die Bühne.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47" name="Rectangle 53"/>
            <p:cNvSpPr>
              <a:spLocks noChangeArrowheads="1"/>
            </p:cNvSpPr>
            <p:nvPr/>
          </p:nvSpPr>
          <p:spPr bwMode="auto">
            <a:xfrm>
              <a:off x="2644" y="2005"/>
              <a:ext cx="6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800" b="0" i="0" u="none" strike="noStrike" cap="none" normalizeH="0" baseline="0" smtClean="0">
                  <a:ln>
                    <a:noFill/>
                  </a:ln>
                  <a:solidFill>
                    <a:srgbClr val="4A4A49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48" name="Rectangle 54"/>
            <p:cNvSpPr>
              <a:spLocks noChangeArrowheads="1"/>
            </p:cNvSpPr>
            <p:nvPr/>
          </p:nvSpPr>
          <p:spPr bwMode="auto">
            <a:xfrm>
              <a:off x="1020" y="2111"/>
              <a:ext cx="56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49" name="Rectangle 55"/>
            <p:cNvSpPr>
              <a:spLocks noChangeArrowheads="1"/>
            </p:cNvSpPr>
            <p:nvPr/>
          </p:nvSpPr>
          <p:spPr bwMode="auto">
            <a:xfrm>
              <a:off x="1026" y="2191"/>
              <a:ext cx="156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800" b="0" i="0" u="none" strike="noStrike" cap="none" normalizeH="0" baseline="0" smtClean="0">
                  <a:ln>
                    <a:noFill/>
                  </a:ln>
                  <a:solidFill>
                    <a:srgbClr val="4A4A49"/>
                  </a:solidFill>
                  <a:effectLst/>
                  <a:latin typeface="Arial" pitchFamily="34" charset="0"/>
                  <a:cs typeface="Arial" pitchFamily="34" charset="0"/>
                </a:rPr>
                <a:t>Vertreter_innen der Bezirkspolitik und 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50" name="Rectangle 56"/>
            <p:cNvSpPr>
              <a:spLocks noChangeArrowheads="1"/>
            </p:cNvSpPr>
            <p:nvPr/>
          </p:nvSpPr>
          <p:spPr bwMode="auto">
            <a:xfrm>
              <a:off x="2128" y="2191"/>
              <a:ext cx="236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800" b="0" i="0" u="none" strike="noStrike" cap="none" normalizeH="0" baseline="0" dirty="0" smtClean="0">
                  <a:ln>
                    <a:noFill/>
                  </a:ln>
                  <a:solidFill>
                    <a:srgbClr val="4A4A49"/>
                  </a:solidFill>
                  <a:effectLst/>
                  <a:latin typeface="Arial" pitchFamily="34" charset="0"/>
                  <a:cs typeface="Arial" pitchFamily="34" charset="0"/>
                </a:rPr>
                <a:t>-</a:t>
              </a:r>
              <a:endParaRPr kumimoji="0" lang="de-DE" altLang="de-D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51" name="Rectangle 57"/>
            <p:cNvSpPr>
              <a:spLocks noChangeArrowheads="1"/>
            </p:cNvSpPr>
            <p:nvPr/>
          </p:nvSpPr>
          <p:spPr bwMode="auto">
            <a:xfrm>
              <a:off x="2188" y="2191"/>
              <a:ext cx="1768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800" b="0" i="0" u="none" strike="noStrike" cap="none" normalizeH="0" baseline="0" dirty="0" err="1" smtClean="0">
                  <a:ln>
                    <a:noFill/>
                  </a:ln>
                  <a:solidFill>
                    <a:srgbClr val="4A4A49"/>
                  </a:solidFill>
                  <a:effectLst/>
                  <a:latin typeface="Arial" pitchFamily="34" charset="0"/>
                  <a:cs typeface="Arial" pitchFamily="34" charset="0"/>
                </a:rPr>
                <a:t>verwaltung</a:t>
              </a:r>
              <a:r>
                <a:rPr kumimoji="0" lang="de-DE" altLang="de-DE" sz="800" b="0" i="0" u="none" strike="noStrike" cap="none" normalizeH="0" baseline="0" dirty="0" smtClean="0">
                  <a:ln>
                    <a:noFill/>
                  </a:ln>
                  <a:solidFill>
                    <a:srgbClr val="4A4A49"/>
                  </a:solidFill>
                  <a:effectLst/>
                  <a:latin typeface="Arial" pitchFamily="34" charset="0"/>
                  <a:cs typeface="Arial" pitchFamily="34" charset="0"/>
                </a:rPr>
                <a:t> sitzen im Publikum und können </a:t>
              </a:r>
              <a:endParaRPr kumimoji="0" lang="de-DE" altLang="de-D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52" name="Rectangle 58"/>
            <p:cNvSpPr>
              <a:spLocks noChangeArrowheads="1"/>
            </p:cNvSpPr>
            <p:nvPr/>
          </p:nvSpPr>
          <p:spPr bwMode="auto">
            <a:xfrm>
              <a:off x="1026" y="2288"/>
              <a:ext cx="316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800" b="0" i="0" u="none" strike="noStrike" cap="none" normalizeH="0" baseline="0" smtClean="0">
                  <a:ln>
                    <a:noFill/>
                  </a:ln>
                  <a:solidFill>
                    <a:srgbClr val="4A4A49"/>
                  </a:solidFill>
                  <a:effectLst/>
                  <a:latin typeface="Arial" pitchFamily="34" charset="0"/>
                  <a:cs typeface="Arial" pitchFamily="34" charset="0"/>
                </a:rPr>
                <a:t>die gewonnen Einblicke in ihren politischen und beruflichen Alltag mit nehmen.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53" name="Rectangle 59"/>
            <p:cNvSpPr>
              <a:spLocks noChangeArrowheads="1"/>
            </p:cNvSpPr>
            <p:nvPr/>
          </p:nvSpPr>
          <p:spPr bwMode="auto">
            <a:xfrm>
              <a:off x="3973" y="2288"/>
              <a:ext cx="6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800" b="0" i="0" u="none" strike="noStrike" cap="none" normalizeH="0" baseline="0" smtClean="0">
                  <a:ln>
                    <a:noFill/>
                  </a:ln>
                  <a:solidFill>
                    <a:srgbClr val="4A4A49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54" name="Rectangle 60"/>
            <p:cNvSpPr>
              <a:spLocks noChangeArrowheads="1"/>
            </p:cNvSpPr>
            <p:nvPr/>
          </p:nvSpPr>
          <p:spPr bwMode="auto">
            <a:xfrm>
              <a:off x="1020" y="2385"/>
              <a:ext cx="56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55" name="Rectangle 61"/>
            <p:cNvSpPr>
              <a:spLocks noChangeArrowheads="1"/>
            </p:cNvSpPr>
            <p:nvPr/>
          </p:nvSpPr>
          <p:spPr bwMode="auto">
            <a:xfrm>
              <a:off x="1026" y="2456"/>
              <a:ext cx="104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1300" b="1" i="0" u="none" strike="noStrike" cap="none" normalizeH="0" baseline="0" smtClean="0">
                  <a:ln>
                    <a:noFill/>
                  </a:ln>
                  <a:solidFill>
                    <a:srgbClr val="005988"/>
                  </a:solidFill>
                  <a:effectLst/>
                  <a:latin typeface="Arial" pitchFamily="34" charset="0"/>
                  <a:cs typeface="Arial" pitchFamily="34" charset="0"/>
                </a:rPr>
                <a:t>Come together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56" name="Rectangle 62"/>
            <p:cNvSpPr>
              <a:spLocks noChangeArrowheads="1"/>
            </p:cNvSpPr>
            <p:nvPr/>
          </p:nvSpPr>
          <p:spPr bwMode="auto">
            <a:xfrm>
              <a:off x="1965" y="2456"/>
              <a:ext cx="10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1300" b="1" i="0" u="none" strike="noStrike" cap="none" normalizeH="0" baseline="0" smtClean="0">
                  <a:ln>
                    <a:noFill/>
                  </a:ln>
                  <a:solidFill>
                    <a:srgbClr val="005988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57" name="Rectangle 63"/>
            <p:cNvSpPr>
              <a:spLocks noChangeArrowheads="1"/>
            </p:cNvSpPr>
            <p:nvPr/>
          </p:nvSpPr>
          <p:spPr bwMode="auto">
            <a:xfrm>
              <a:off x="1020" y="2606"/>
              <a:ext cx="56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58" name="Rectangle 64"/>
            <p:cNvSpPr>
              <a:spLocks noChangeArrowheads="1"/>
            </p:cNvSpPr>
            <p:nvPr/>
          </p:nvSpPr>
          <p:spPr bwMode="auto">
            <a:xfrm>
              <a:off x="1026" y="2686"/>
              <a:ext cx="10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800" b="0" i="0" u="none" strike="noStrike" cap="none" normalizeH="0" baseline="0" smtClean="0">
                  <a:ln>
                    <a:noFill/>
                  </a:ln>
                  <a:solidFill>
                    <a:srgbClr val="4A4A49"/>
                  </a:solidFill>
                  <a:effectLst/>
                  <a:latin typeface="Arial" pitchFamily="34" charset="0"/>
                  <a:cs typeface="Arial" pitchFamily="34" charset="0"/>
                </a:rPr>
                <a:t>A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59" name="Rectangle 65"/>
            <p:cNvSpPr>
              <a:spLocks noChangeArrowheads="1"/>
            </p:cNvSpPr>
            <p:nvPr/>
          </p:nvSpPr>
          <p:spPr bwMode="auto">
            <a:xfrm>
              <a:off x="1076" y="2686"/>
              <a:ext cx="307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800" b="0" i="0" u="none" strike="noStrike" cap="none" normalizeH="0" baseline="0" dirty="0" smtClean="0">
                  <a:ln>
                    <a:noFill/>
                  </a:ln>
                  <a:solidFill>
                    <a:srgbClr val="4A4A49"/>
                  </a:solidFill>
                  <a:effectLst/>
                  <a:latin typeface="Arial" pitchFamily="34" charset="0"/>
                  <a:cs typeface="Arial" pitchFamily="34" charset="0"/>
                </a:rPr>
                <a:t>b 19:30 Uhr besteht beim anschließenden </a:t>
              </a:r>
              <a:r>
                <a:rPr kumimoji="0" lang="de-DE" altLang="de-DE" sz="800" b="0" i="0" u="none" strike="noStrike" cap="none" normalizeH="0" baseline="0" dirty="0" err="1" smtClean="0">
                  <a:ln>
                    <a:noFill/>
                  </a:ln>
                  <a:solidFill>
                    <a:srgbClr val="4A4A49"/>
                  </a:solidFill>
                  <a:effectLst/>
                  <a:latin typeface="Arial" pitchFamily="34" charset="0"/>
                  <a:cs typeface="Arial" pitchFamily="34" charset="0"/>
                </a:rPr>
                <a:t>Come</a:t>
              </a:r>
              <a:r>
                <a:rPr kumimoji="0" lang="de-DE" altLang="de-DE" sz="800" b="0" i="0" u="none" strike="noStrike" cap="none" normalizeH="0" baseline="0" dirty="0" smtClean="0">
                  <a:ln>
                    <a:noFill/>
                  </a:ln>
                  <a:solidFill>
                    <a:srgbClr val="4A4A49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de-DE" altLang="de-DE" sz="800" b="0" i="0" u="none" strike="noStrike" cap="none" normalizeH="0" baseline="0" dirty="0" err="1" smtClean="0">
                  <a:ln>
                    <a:noFill/>
                  </a:ln>
                  <a:solidFill>
                    <a:srgbClr val="4A4A49"/>
                  </a:solidFill>
                  <a:effectLst/>
                  <a:latin typeface="Arial" pitchFamily="34" charset="0"/>
                  <a:cs typeface="Arial" pitchFamily="34" charset="0"/>
                </a:rPr>
                <a:t>together</a:t>
              </a:r>
              <a:r>
                <a:rPr kumimoji="0" lang="de-DE" altLang="de-DE" sz="800" b="0" i="0" u="none" strike="noStrike" cap="none" normalizeH="0" baseline="0" dirty="0" smtClean="0">
                  <a:ln>
                    <a:noFill/>
                  </a:ln>
                  <a:solidFill>
                    <a:srgbClr val="4A4A49"/>
                  </a:solidFill>
                  <a:effectLst/>
                  <a:latin typeface="Arial" pitchFamily="34" charset="0"/>
                  <a:cs typeface="Arial" pitchFamily="34" charset="0"/>
                </a:rPr>
                <a:t> mit Buffet im John</a:t>
              </a:r>
              <a:endParaRPr kumimoji="0" lang="de-DE" altLang="de-D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60" name="Rectangle 66"/>
            <p:cNvSpPr>
              <a:spLocks noChangeArrowheads="1"/>
            </p:cNvSpPr>
            <p:nvPr/>
          </p:nvSpPr>
          <p:spPr bwMode="auto">
            <a:xfrm>
              <a:off x="3951" y="2686"/>
              <a:ext cx="67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800" b="0" i="0" u="none" strike="noStrike" cap="none" normalizeH="0" baseline="0" smtClean="0">
                  <a:ln>
                    <a:noFill/>
                  </a:ln>
                  <a:solidFill>
                    <a:srgbClr val="4A4A49"/>
                  </a:solidFill>
                  <a:effectLst/>
                  <a:latin typeface="Arial" pitchFamily="34" charset="0"/>
                  <a:cs typeface="Arial" pitchFamily="34" charset="0"/>
                </a:rPr>
                <a:t>-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61" name="Rectangle 67"/>
            <p:cNvSpPr>
              <a:spLocks noChangeArrowheads="1"/>
            </p:cNvSpPr>
            <p:nvPr/>
          </p:nvSpPr>
          <p:spPr bwMode="auto">
            <a:xfrm>
              <a:off x="3979" y="2686"/>
              <a:ext cx="117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800" b="0" i="0" u="none" strike="noStrike" cap="none" normalizeH="0" baseline="0" smtClean="0">
                  <a:ln>
                    <a:noFill/>
                  </a:ln>
                  <a:solidFill>
                    <a:srgbClr val="4A4A49"/>
                  </a:solidFill>
                  <a:effectLst/>
                  <a:latin typeface="Arial" pitchFamily="34" charset="0"/>
                  <a:cs typeface="Arial" pitchFamily="34" charset="0"/>
                </a:rPr>
                <a:t>F.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62" name="Rectangle 68"/>
            <p:cNvSpPr>
              <a:spLocks noChangeArrowheads="1"/>
            </p:cNvSpPr>
            <p:nvPr/>
          </p:nvSpPr>
          <p:spPr bwMode="auto">
            <a:xfrm>
              <a:off x="4051" y="2686"/>
              <a:ext cx="67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800" b="0" i="0" u="none" strike="noStrike" cap="none" normalizeH="0" baseline="0" smtClean="0">
                  <a:ln>
                    <a:noFill/>
                  </a:ln>
                  <a:solidFill>
                    <a:srgbClr val="4A4A49"/>
                  </a:solidFill>
                  <a:effectLst/>
                  <a:latin typeface="Arial" pitchFamily="34" charset="0"/>
                  <a:cs typeface="Arial" pitchFamily="34" charset="0"/>
                </a:rPr>
                <a:t>-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63" name="Rectangle 69"/>
            <p:cNvSpPr>
              <a:spLocks noChangeArrowheads="1"/>
            </p:cNvSpPr>
            <p:nvPr/>
          </p:nvSpPr>
          <p:spPr bwMode="auto">
            <a:xfrm>
              <a:off x="1026" y="2783"/>
              <a:ext cx="395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800" b="0" i="0" u="none" strike="noStrike" cap="none" normalizeH="0" baseline="0" smtClean="0">
                  <a:ln>
                    <a:noFill/>
                  </a:ln>
                  <a:solidFill>
                    <a:srgbClr val="4A4A49"/>
                  </a:solidFill>
                  <a:effectLst/>
                  <a:latin typeface="Arial" pitchFamily="34" charset="0"/>
                  <a:cs typeface="Arial" pitchFamily="34" charset="0"/>
                </a:rPr>
                <a:t>Kennedy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64" name="Rectangle 70"/>
            <p:cNvSpPr>
              <a:spLocks noChangeArrowheads="1"/>
            </p:cNvSpPr>
            <p:nvPr/>
          </p:nvSpPr>
          <p:spPr bwMode="auto">
            <a:xfrm>
              <a:off x="1343" y="2783"/>
              <a:ext cx="67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800" b="0" i="0" u="none" strike="noStrike" cap="none" normalizeH="0" baseline="0" smtClean="0">
                  <a:ln>
                    <a:noFill/>
                  </a:ln>
                  <a:solidFill>
                    <a:srgbClr val="4A4A49"/>
                  </a:solidFill>
                  <a:effectLst/>
                  <a:latin typeface="Arial" pitchFamily="34" charset="0"/>
                  <a:cs typeface="Arial" pitchFamily="34" charset="0"/>
                </a:rPr>
                <a:t>-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65" name="Rectangle 71"/>
            <p:cNvSpPr>
              <a:spLocks noChangeArrowheads="1"/>
            </p:cNvSpPr>
            <p:nvPr/>
          </p:nvSpPr>
          <p:spPr bwMode="auto">
            <a:xfrm>
              <a:off x="1370" y="2783"/>
              <a:ext cx="2592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800" b="0" i="0" u="none" strike="noStrike" cap="none" normalizeH="0" baseline="0" dirty="0" smtClean="0">
                  <a:ln>
                    <a:noFill/>
                  </a:ln>
                  <a:solidFill>
                    <a:srgbClr val="4A4A49"/>
                  </a:solidFill>
                  <a:effectLst/>
                  <a:latin typeface="Arial" pitchFamily="34" charset="0"/>
                  <a:cs typeface="Arial" pitchFamily="34" charset="0"/>
                </a:rPr>
                <a:t>Saal Gelegenheit, mit </a:t>
              </a:r>
              <a:r>
                <a:rPr kumimoji="0" lang="de-DE" altLang="de-DE" sz="800" b="0" i="0" u="none" strike="noStrike" cap="none" normalizeH="0" baseline="0" dirty="0" err="1" smtClean="0">
                  <a:ln>
                    <a:noFill/>
                  </a:ln>
                  <a:solidFill>
                    <a:srgbClr val="4A4A49"/>
                  </a:solidFill>
                  <a:effectLst/>
                  <a:latin typeface="Arial" pitchFamily="34" charset="0"/>
                  <a:cs typeface="Arial" pitchFamily="34" charset="0"/>
                </a:rPr>
                <a:t>Vertreter_innen</a:t>
              </a:r>
              <a:r>
                <a:rPr kumimoji="0" lang="de-DE" altLang="de-DE" sz="800" b="0" i="0" u="none" strike="noStrike" cap="none" normalizeH="0" baseline="0" dirty="0" smtClean="0">
                  <a:ln>
                    <a:noFill/>
                  </a:ln>
                  <a:solidFill>
                    <a:srgbClr val="4A4A49"/>
                  </a:solidFill>
                  <a:effectLst/>
                  <a:latin typeface="Arial" pitchFamily="34" charset="0"/>
                  <a:cs typeface="Arial" pitchFamily="34" charset="0"/>
                </a:rPr>
                <a:t> der Bezirkspolitik und mit </a:t>
              </a:r>
              <a:endParaRPr kumimoji="0" lang="de-DE" altLang="de-D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66" name="Rectangle 72"/>
            <p:cNvSpPr>
              <a:spLocks noChangeArrowheads="1"/>
            </p:cNvSpPr>
            <p:nvPr/>
          </p:nvSpPr>
          <p:spPr bwMode="auto">
            <a:xfrm>
              <a:off x="1026" y="2876"/>
              <a:ext cx="290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800" b="0" i="0" u="none" strike="noStrike" cap="none" normalizeH="0" baseline="0" dirty="0" smtClean="0">
                  <a:ln>
                    <a:noFill/>
                  </a:ln>
                  <a:solidFill>
                    <a:srgbClr val="4A4A49"/>
                  </a:solidFill>
                  <a:effectLst/>
                  <a:latin typeface="Arial" pitchFamily="34" charset="0"/>
                  <a:cs typeface="Arial" pitchFamily="34" charset="0"/>
                </a:rPr>
                <a:t>behindertenpolitischen Akteuren ins Gespräch über „Inklusionsrealitäten</a:t>
              </a:r>
              <a:endParaRPr kumimoji="0" lang="de-DE" altLang="de-D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67" name="Rectangle 73"/>
            <p:cNvSpPr>
              <a:spLocks noChangeArrowheads="1"/>
            </p:cNvSpPr>
            <p:nvPr/>
          </p:nvSpPr>
          <p:spPr bwMode="auto">
            <a:xfrm>
              <a:off x="3072" y="2880"/>
              <a:ext cx="58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800" b="0" i="0" u="none" strike="noStrike" cap="none" normalizeH="0" baseline="0" dirty="0" smtClean="0">
                  <a:ln>
                    <a:noFill/>
                  </a:ln>
                  <a:solidFill>
                    <a:srgbClr val="4A4A49"/>
                  </a:solidFill>
                  <a:effectLst/>
                  <a:latin typeface="Arial" pitchFamily="34" charset="0"/>
                  <a:cs typeface="Arial" pitchFamily="34" charset="0"/>
                </a:rPr>
                <a:t>“ zu kommen.</a:t>
              </a:r>
              <a:endParaRPr kumimoji="0" lang="de-DE" altLang="de-D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68" name="Rectangle 74"/>
            <p:cNvSpPr>
              <a:spLocks noChangeArrowheads="1"/>
            </p:cNvSpPr>
            <p:nvPr/>
          </p:nvSpPr>
          <p:spPr bwMode="auto">
            <a:xfrm>
              <a:off x="4251" y="2876"/>
              <a:ext cx="6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800" b="0" i="0" u="none" strike="noStrike" cap="none" normalizeH="0" baseline="0" smtClean="0">
                  <a:ln>
                    <a:noFill/>
                  </a:ln>
                  <a:solidFill>
                    <a:srgbClr val="4A4A49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69" name="Rectangle 75"/>
            <p:cNvSpPr>
              <a:spLocks noChangeArrowheads="1"/>
            </p:cNvSpPr>
            <p:nvPr/>
          </p:nvSpPr>
          <p:spPr bwMode="auto">
            <a:xfrm>
              <a:off x="1020" y="2999"/>
              <a:ext cx="56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70" name="Rectangle 76"/>
            <p:cNvSpPr>
              <a:spLocks noChangeArrowheads="1"/>
            </p:cNvSpPr>
            <p:nvPr/>
          </p:nvSpPr>
          <p:spPr bwMode="auto">
            <a:xfrm>
              <a:off x="1026" y="3083"/>
              <a:ext cx="67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800" b="0" i="0" u="none" strike="noStrike" cap="none" normalizeH="0" baseline="0" smtClean="0">
                  <a:ln>
                    <a:noFill/>
                  </a:ln>
                  <a:solidFill>
                    <a:srgbClr val="005988"/>
                  </a:solidFill>
                  <a:effectLst/>
                  <a:latin typeface="Arial" pitchFamily="34" charset="0"/>
                  <a:cs typeface="Arial" pitchFamily="34" charset="0"/>
                </a:rPr>
                <a:t>›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71" name="Rectangle 77"/>
            <p:cNvSpPr>
              <a:spLocks noChangeArrowheads="1"/>
            </p:cNvSpPr>
            <p:nvPr/>
          </p:nvSpPr>
          <p:spPr bwMode="auto">
            <a:xfrm>
              <a:off x="1053" y="3083"/>
              <a:ext cx="6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800" b="0" i="0" u="none" strike="noStrike" cap="none" normalizeH="0" baseline="0" smtClean="0">
                  <a:ln>
                    <a:noFill/>
                  </a:ln>
                  <a:solidFill>
                    <a:srgbClr val="005988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72" name="Rectangle 78"/>
            <p:cNvSpPr>
              <a:spLocks noChangeArrowheads="1"/>
            </p:cNvSpPr>
            <p:nvPr/>
          </p:nvSpPr>
          <p:spPr bwMode="auto">
            <a:xfrm>
              <a:off x="1115" y="3083"/>
              <a:ext cx="962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800" b="1" i="0" u="none" strike="noStrike" cap="none" normalizeH="0" baseline="0" smtClean="0">
                  <a:ln>
                    <a:noFill/>
                  </a:ln>
                  <a:solidFill>
                    <a:srgbClr val="646363"/>
                  </a:solidFill>
                  <a:effectLst/>
                  <a:latin typeface="Arial" pitchFamily="34" charset="0"/>
                  <a:cs typeface="Arial" pitchFamily="34" charset="0"/>
                </a:rPr>
                <a:t>Der barrierefreie Eing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73" name="Rectangle 79"/>
            <p:cNvSpPr>
              <a:spLocks noChangeArrowheads="1"/>
            </p:cNvSpPr>
            <p:nvPr/>
          </p:nvSpPr>
          <p:spPr bwMode="auto">
            <a:xfrm>
              <a:off x="1784" y="3083"/>
              <a:ext cx="1418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800" b="1" i="0" u="none" strike="noStrike" cap="none" normalizeH="0" baseline="0" dirty="0" err="1" smtClean="0">
                  <a:ln>
                    <a:noFill/>
                  </a:ln>
                  <a:solidFill>
                    <a:srgbClr val="646363"/>
                  </a:solidFill>
                  <a:effectLst/>
                  <a:latin typeface="Arial" pitchFamily="34" charset="0"/>
                  <a:cs typeface="Arial" pitchFamily="34" charset="0"/>
                </a:rPr>
                <a:t>ang</a:t>
              </a:r>
              <a:r>
                <a:rPr kumimoji="0" lang="de-DE" altLang="de-DE" sz="800" b="1" i="0" u="none" strike="noStrike" cap="none" normalizeH="0" baseline="0" dirty="0" smtClean="0">
                  <a:ln>
                    <a:noFill/>
                  </a:ln>
                  <a:solidFill>
                    <a:srgbClr val="646363"/>
                  </a:solidFill>
                  <a:effectLst/>
                  <a:latin typeface="Arial" pitchFamily="34" charset="0"/>
                  <a:cs typeface="Arial" pitchFamily="34" charset="0"/>
                </a:rPr>
                <a:t> befindet sich in der Freiherr</a:t>
              </a:r>
              <a:endParaRPr kumimoji="0" lang="de-DE" altLang="de-D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74" name="Rectangle 80"/>
            <p:cNvSpPr>
              <a:spLocks noChangeArrowheads="1"/>
            </p:cNvSpPr>
            <p:nvPr/>
          </p:nvSpPr>
          <p:spPr bwMode="auto">
            <a:xfrm>
              <a:off x="2783" y="3082"/>
              <a:ext cx="203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800" b="1" i="0" u="none" strike="noStrike" cap="none" normalizeH="0" baseline="0" dirty="0" smtClean="0">
                  <a:ln>
                    <a:noFill/>
                  </a:ln>
                  <a:solidFill>
                    <a:srgbClr val="646363"/>
                  </a:solidFill>
                  <a:effectLst/>
                  <a:latin typeface="Arial" pitchFamily="34" charset="0"/>
                  <a:cs typeface="Arial" pitchFamily="34" charset="0"/>
                </a:rPr>
                <a:t>-</a:t>
              </a:r>
              <a:endParaRPr kumimoji="0" lang="de-DE" altLang="de-D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75" name="Rectangle 81"/>
            <p:cNvSpPr>
              <a:spLocks noChangeArrowheads="1"/>
            </p:cNvSpPr>
            <p:nvPr/>
          </p:nvSpPr>
          <p:spPr bwMode="auto">
            <a:xfrm>
              <a:off x="2815" y="3085"/>
              <a:ext cx="228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800" b="1" i="0" u="none" strike="noStrike" cap="none" normalizeH="0" baseline="0" dirty="0" smtClean="0">
                  <a:ln>
                    <a:noFill/>
                  </a:ln>
                  <a:solidFill>
                    <a:srgbClr val="646363"/>
                  </a:solidFill>
                  <a:effectLst/>
                  <a:latin typeface="Arial" pitchFamily="34" charset="0"/>
                  <a:cs typeface="Arial" pitchFamily="34" charset="0"/>
                </a:rPr>
                <a:t>vom</a:t>
              </a:r>
              <a:endParaRPr kumimoji="0" lang="de-DE" altLang="de-D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76" name="Rectangle 82"/>
            <p:cNvSpPr>
              <a:spLocks noChangeArrowheads="1"/>
            </p:cNvSpPr>
            <p:nvPr/>
          </p:nvSpPr>
          <p:spPr bwMode="auto">
            <a:xfrm>
              <a:off x="2958" y="3083"/>
              <a:ext cx="128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800" b="1" i="0" u="none" strike="noStrike" cap="none" normalizeH="0" baseline="0" dirty="0" smtClean="0">
                  <a:ln>
                    <a:noFill/>
                  </a:ln>
                  <a:solidFill>
                    <a:srgbClr val="646363"/>
                  </a:solidFill>
                  <a:effectLst/>
                  <a:latin typeface="Arial" pitchFamily="34" charset="0"/>
                  <a:cs typeface="Arial" pitchFamily="34" charset="0"/>
                </a:rPr>
                <a:t>-</a:t>
              </a:r>
              <a:endParaRPr kumimoji="0" lang="de-DE" altLang="de-D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77" name="Rectangle 83"/>
            <p:cNvSpPr>
              <a:spLocks noChangeArrowheads="1"/>
            </p:cNvSpPr>
            <p:nvPr/>
          </p:nvSpPr>
          <p:spPr bwMode="auto">
            <a:xfrm>
              <a:off x="2996" y="3085"/>
              <a:ext cx="267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800" b="1" i="0" u="none" strike="noStrike" cap="none" normalizeH="0" baseline="0" dirty="0" smtClean="0">
                  <a:ln>
                    <a:noFill/>
                  </a:ln>
                  <a:solidFill>
                    <a:srgbClr val="646363"/>
                  </a:solidFill>
                  <a:effectLst/>
                  <a:latin typeface="Arial" pitchFamily="34" charset="0"/>
                  <a:cs typeface="Arial" pitchFamily="34" charset="0"/>
                </a:rPr>
                <a:t>Stein</a:t>
              </a:r>
              <a:endParaRPr kumimoji="0" lang="de-DE" altLang="de-D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78" name="Rectangle 84"/>
            <p:cNvSpPr>
              <a:spLocks noChangeArrowheads="1"/>
            </p:cNvSpPr>
            <p:nvPr/>
          </p:nvSpPr>
          <p:spPr bwMode="auto">
            <a:xfrm>
              <a:off x="3177" y="3085"/>
              <a:ext cx="150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800" b="1" i="0" u="none" strike="noStrike" cap="none" normalizeH="0" baseline="0" dirty="0" smtClean="0">
                  <a:ln>
                    <a:noFill/>
                  </a:ln>
                  <a:solidFill>
                    <a:srgbClr val="646363"/>
                  </a:solidFill>
                  <a:effectLst/>
                  <a:latin typeface="Arial" pitchFamily="34" charset="0"/>
                  <a:cs typeface="Arial" pitchFamily="34" charset="0"/>
                </a:rPr>
                <a:t>-</a:t>
              </a:r>
              <a:endParaRPr kumimoji="0" lang="de-DE" altLang="de-D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79" name="Rectangle 85"/>
            <p:cNvSpPr>
              <a:spLocks noChangeArrowheads="1"/>
            </p:cNvSpPr>
            <p:nvPr/>
          </p:nvSpPr>
          <p:spPr bwMode="auto">
            <a:xfrm>
              <a:off x="3208" y="3087"/>
              <a:ext cx="612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800" b="1" i="0" u="none" strike="noStrike" cap="none" normalizeH="0" baseline="0" dirty="0" smtClean="0">
                  <a:ln>
                    <a:noFill/>
                  </a:ln>
                  <a:solidFill>
                    <a:srgbClr val="646363"/>
                  </a:solidFill>
                  <a:effectLst/>
                  <a:latin typeface="Arial" pitchFamily="34" charset="0"/>
                  <a:cs typeface="Arial" pitchFamily="34" charset="0"/>
                </a:rPr>
                <a:t>Straße (links </a:t>
              </a:r>
              <a:endParaRPr kumimoji="0" lang="de-DE" altLang="de-D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80" name="Rectangle 86"/>
            <p:cNvSpPr>
              <a:spLocks noChangeArrowheads="1"/>
            </p:cNvSpPr>
            <p:nvPr/>
          </p:nvSpPr>
          <p:spPr bwMode="auto">
            <a:xfrm>
              <a:off x="1115" y="3163"/>
              <a:ext cx="1457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800" b="1" i="0" u="none" strike="noStrike" cap="none" normalizeH="0" baseline="0" smtClean="0">
                  <a:ln>
                    <a:noFill/>
                  </a:ln>
                  <a:solidFill>
                    <a:srgbClr val="646363"/>
                  </a:solidFill>
                  <a:effectLst/>
                  <a:latin typeface="Arial" pitchFamily="34" charset="0"/>
                  <a:cs typeface="Arial" pitchFamily="34" charset="0"/>
                </a:rPr>
                <a:t>vom Haupteingang). Behinderten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81" name="Rectangle 87"/>
            <p:cNvSpPr>
              <a:spLocks noChangeArrowheads="1"/>
            </p:cNvSpPr>
            <p:nvPr/>
          </p:nvSpPr>
          <p:spPr bwMode="auto">
            <a:xfrm>
              <a:off x="2152" y="3163"/>
              <a:ext cx="72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800" b="1" i="0" u="none" strike="noStrike" cap="none" normalizeH="0" baseline="0" dirty="0" smtClean="0">
                  <a:ln>
                    <a:noFill/>
                  </a:ln>
                  <a:solidFill>
                    <a:srgbClr val="646363"/>
                  </a:solidFill>
                  <a:effectLst/>
                  <a:latin typeface="Arial" pitchFamily="34" charset="0"/>
                  <a:cs typeface="Arial" pitchFamily="34" charset="0"/>
                </a:rPr>
                <a:t>-</a:t>
              </a:r>
              <a:endParaRPr kumimoji="0" lang="de-DE" altLang="de-D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82" name="Rectangle 88"/>
            <p:cNvSpPr>
              <a:spLocks noChangeArrowheads="1"/>
            </p:cNvSpPr>
            <p:nvPr/>
          </p:nvSpPr>
          <p:spPr bwMode="auto">
            <a:xfrm>
              <a:off x="2204" y="3163"/>
              <a:ext cx="1012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800" b="1" i="0" u="none" strike="noStrike" cap="none" normalizeH="0" baseline="0" dirty="0" smtClean="0">
                  <a:ln>
                    <a:noFill/>
                  </a:ln>
                  <a:solidFill>
                    <a:srgbClr val="646363"/>
                  </a:solidFill>
                  <a:effectLst/>
                  <a:latin typeface="Arial" pitchFamily="34" charset="0"/>
                  <a:cs typeface="Arial" pitchFamily="34" charset="0"/>
                </a:rPr>
                <a:t>WCs (mit und ohne EU</a:t>
              </a:r>
              <a:endParaRPr kumimoji="0" lang="de-DE" altLang="de-D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83" name="Rectangle 89"/>
            <p:cNvSpPr>
              <a:spLocks noChangeArrowheads="1"/>
            </p:cNvSpPr>
            <p:nvPr/>
          </p:nvSpPr>
          <p:spPr bwMode="auto">
            <a:xfrm>
              <a:off x="2922" y="3158"/>
              <a:ext cx="72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800" b="1" i="0" u="none" strike="noStrike" cap="none" normalizeH="0" baseline="0" dirty="0" smtClean="0">
                  <a:ln>
                    <a:noFill/>
                  </a:ln>
                  <a:solidFill>
                    <a:srgbClr val="646363"/>
                  </a:solidFill>
                  <a:effectLst/>
                  <a:latin typeface="Arial" pitchFamily="34" charset="0"/>
                  <a:cs typeface="Arial" pitchFamily="34" charset="0"/>
                </a:rPr>
                <a:t>-</a:t>
              </a:r>
              <a:endParaRPr kumimoji="0" lang="de-DE" altLang="de-D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84" name="Rectangle 90"/>
            <p:cNvSpPr>
              <a:spLocks noChangeArrowheads="1"/>
            </p:cNvSpPr>
            <p:nvPr/>
          </p:nvSpPr>
          <p:spPr bwMode="auto">
            <a:xfrm>
              <a:off x="2972" y="3163"/>
              <a:ext cx="729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800" b="1" i="0" u="none" strike="noStrike" cap="none" normalizeH="0" baseline="0" dirty="0" smtClean="0">
                  <a:ln>
                    <a:noFill/>
                  </a:ln>
                  <a:solidFill>
                    <a:srgbClr val="646363"/>
                  </a:solidFill>
                  <a:effectLst/>
                  <a:latin typeface="Arial" pitchFamily="34" charset="0"/>
                  <a:cs typeface="Arial" pitchFamily="34" charset="0"/>
                </a:rPr>
                <a:t>Schlüssel) sind </a:t>
              </a:r>
              <a:endParaRPr kumimoji="0" lang="de-DE" altLang="de-D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85" name="Rectangle 91"/>
            <p:cNvSpPr>
              <a:spLocks noChangeArrowheads="1"/>
            </p:cNvSpPr>
            <p:nvPr/>
          </p:nvSpPr>
          <p:spPr bwMode="auto">
            <a:xfrm>
              <a:off x="1115" y="3242"/>
              <a:ext cx="3303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800" b="1" i="0" u="none" strike="noStrike" cap="none" normalizeH="0" baseline="0" smtClean="0">
                  <a:ln>
                    <a:noFill/>
                  </a:ln>
                  <a:solidFill>
                    <a:srgbClr val="646363"/>
                  </a:solidFill>
                  <a:effectLst/>
                  <a:latin typeface="Arial" pitchFamily="34" charset="0"/>
                  <a:cs typeface="Arial" pitchFamily="34" charset="0"/>
                </a:rPr>
                <a:t>vorhanden. Die Veranstaltung wird von Gebärdensprachdolmetscher_innen 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86" name="Rectangle 92"/>
            <p:cNvSpPr>
              <a:spLocks noChangeArrowheads="1"/>
            </p:cNvSpPr>
            <p:nvPr/>
          </p:nvSpPr>
          <p:spPr bwMode="auto">
            <a:xfrm>
              <a:off x="1115" y="3322"/>
              <a:ext cx="2681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800" b="1" i="0" u="none" strike="noStrike" cap="none" normalizeH="0" baseline="0" smtClean="0">
                  <a:ln>
                    <a:noFill/>
                  </a:ln>
                  <a:solidFill>
                    <a:srgbClr val="646363"/>
                  </a:solidFill>
                  <a:effectLst/>
                  <a:latin typeface="Arial" pitchFamily="34" charset="0"/>
                  <a:cs typeface="Arial" pitchFamily="34" charset="0"/>
                </a:rPr>
                <a:t>übersetzt. Eine induktive Höranlage ist vorhanden. Gehörlose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87" name="Rectangle 93"/>
            <p:cNvSpPr>
              <a:spLocks noChangeArrowheads="1"/>
            </p:cNvSpPr>
            <p:nvPr/>
          </p:nvSpPr>
          <p:spPr bwMode="auto">
            <a:xfrm>
              <a:off x="3606" y="3322"/>
              <a:ext cx="67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800" b="1" i="0" u="none" strike="noStrike" cap="none" normalizeH="0" baseline="0" smtClean="0">
                  <a:ln>
                    <a:noFill/>
                  </a:ln>
                  <a:solidFill>
                    <a:srgbClr val="646363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88" name="Rectangle 94"/>
            <p:cNvSpPr>
              <a:spLocks noChangeArrowheads="1"/>
            </p:cNvSpPr>
            <p:nvPr/>
          </p:nvSpPr>
          <p:spPr bwMode="auto">
            <a:xfrm>
              <a:off x="3019" y="3322"/>
              <a:ext cx="662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800" b="1" i="0" u="none" strike="noStrike" cap="none" normalizeH="0" baseline="0" dirty="0" smtClean="0">
                  <a:ln>
                    <a:noFill/>
                  </a:ln>
                  <a:solidFill>
                    <a:srgbClr val="646363"/>
                  </a:solidFill>
                  <a:effectLst/>
                  <a:latin typeface="Arial" pitchFamily="34" charset="0"/>
                  <a:cs typeface="Arial" pitchFamily="34" charset="0"/>
                </a:rPr>
                <a:t>Gäste werden </a:t>
              </a:r>
              <a:endParaRPr kumimoji="0" lang="de-DE" altLang="de-D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89" name="Rectangle 95"/>
            <p:cNvSpPr>
              <a:spLocks noChangeArrowheads="1"/>
            </p:cNvSpPr>
            <p:nvPr/>
          </p:nvSpPr>
          <p:spPr bwMode="auto">
            <a:xfrm>
              <a:off x="1115" y="3401"/>
              <a:ext cx="3376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800" b="1" i="0" u="none" strike="noStrike" cap="none" normalizeH="0" baseline="0" dirty="0" smtClean="0">
                  <a:ln>
                    <a:noFill/>
                  </a:ln>
                  <a:solidFill>
                    <a:srgbClr val="646363"/>
                  </a:solidFill>
                  <a:effectLst/>
                  <a:latin typeface="Arial" pitchFamily="34" charset="0"/>
                  <a:cs typeface="Arial" pitchFamily="34" charset="0"/>
                </a:rPr>
                <a:t>gebeten, sich zwecks Platzreservierung in den ersten Reihen anzumelden bis </a:t>
              </a:r>
              <a:endParaRPr kumimoji="0" lang="de-DE" altLang="de-D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90" name="Rectangle 96"/>
            <p:cNvSpPr>
              <a:spLocks noChangeArrowheads="1"/>
            </p:cNvSpPr>
            <p:nvPr/>
          </p:nvSpPr>
          <p:spPr bwMode="auto">
            <a:xfrm>
              <a:off x="1115" y="3481"/>
              <a:ext cx="951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800" b="1" i="0" u="none" strike="noStrike" cap="none" normalizeH="0" baseline="0" smtClean="0">
                  <a:ln>
                    <a:noFill/>
                  </a:ln>
                  <a:solidFill>
                    <a:srgbClr val="646363"/>
                  </a:solidFill>
                  <a:effectLst/>
                  <a:latin typeface="Arial" pitchFamily="34" charset="0"/>
                  <a:cs typeface="Arial" pitchFamily="34" charset="0"/>
                </a:rPr>
                <a:t>zum 26.4.2016 unter: 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91" name="Rectangle 97"/>
            <p:cNvSpPr>
              <a:spLocks noChangeArrowheads="1"/>
            </p:cNvSpPr>
            <p:nvPr/>
          </p:nvSpPr>
          <p:spPr bwMode="auto">
            <a:xfrm>
              <a:off x="1760" y="3481"/>
              <a:ext cx="1240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800" b="1" i="0" u="none" strike="noStrike" cap="none" normalizeH="0" baseline="0" dirty="0" err="1" smtClean="0">
                  <a:ln>
                    <a:noFill/>
                  </a:ln>
                  <a:solidFill>
                    <a:srgbClr val="005988"/>
                  </a:solidFill>
                  <a:effectLst/>
                  <a:latin typeface="Arial" pitchFamily="34" charset="0"/>
                  <a:cs typeface="Arial" pitchFamily="34" charset="0"/>
                </a:rPr>
                <a:t>behindertenbeauftragte@ba</a:t>
              </a:r>
              <a:endParaRPr kumimoji="0" lang="de-DE" altLang="de-D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92" name="Rectangle 98"/>
            <p:cNvSpPr>
              <a:spLocks noChangeArrowheads="1"/>
            </p:cNvSpPr>
            <p:nvPr/>
          </p:nvSpPr>
          <p:spPr bwMode="auto">
            <a:xfrm>
              <a:off x="2630" y="3481"/>
              <a:ext cx="72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800" b="1" i="0" u="none" strike="noStrike" cap="none" normalizeH="0" baseline="0" dirty="0" smtClean="0">
                  <a:ln>
                    <a:noFill/>
                  </a:ln>
                  <a:solidFill>
                    <a:srgbClr val="005988"/>
                  </a:solidFill>
                  <a:effectLst/>
                  <a:latin typeface="Arial" pitchFamily="34" charset="0"/>
                  <a:cs typeface="Arial" pitchFamily="34" charset="0"/>
                </a:rPr>
                <a:t>-</a:t>
              </a:r>
              <a:endParaRPr kumimoji="0" lang="de-DE" altLang="de-D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93" name="Rectangle 99"/>
            <p:cNvSpPr>
              <a:spLocks noChangeArrowheads="1"/>
            </p:cNvSpPr>
            <p:nvPr/>
          </p:nvSpPr>
          <p:spPr bwMode="auto">
            <a:xfrm>
              <a:off x="2666" y="3481"/>
              <a:ext cx="523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800" b="1" i="0" u="none" strike="noStrike" cap="none" normalizeH="0" baseline="0" dirty="0" smtClean="0">
                  <a:ln>
                    <a:noFill/>
                  </a:ln>
                  <a:solidFill>
                    <a:srgbClr val="005988"/>
                  </a:solidFill>
                  <a:effectLst/>
                  <a:latin typeface="Arial" pitchFamily="34" charset="0"/>
                  <a:cs typeface="Arial" pitchFamily="34" charset="0"/>
                </a:rPr>
                <a:t>ts.berlin.de</a:t>
              </a:r>
              <a:endParaRPr kumimoji="0" lang="de-DE" altLang="de-D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94" name="Rectangle 100"/>
            <p:cNvSpPr>
              <a:spLocks noChangeArrowheads="1"/>
            </p:cNvSpPr>
            <p:nvPr/>
          </p:nvSpPr>
          <p:spPr bwMode="auto">
            <a:xfrm>
              <a:off x="3573" y="3481"/>
              <a:ext cx="67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800" b="1" i="0" u="none" strike="noStrike" cap="none" normalizeH="0" baseline="0" smtClean="0">
                  <a:ln>
                    <a:noFill/>
                  </a:ln>
                  <a:solidFill>
                    <a:srgbClr val="005988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95" name="Rectangle 101"/>
            <p:cNvSpPr>
              <a:spLocks noChangeArrowheads="1"/>
            </p:cNvSpPr>
            <p:nvPr/>
          </p:nvSpPr>
          <p:spPr bwMode="auto">
            <a:xfrm>
              <a:off x="1020" y="3596"/>
              <a:ext cx="56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96" name="Rectangle 102"/>
            <p:cNvSpPr>
              <a:spLocks noChangeArrowheads="1"/>
            </p:cNvSpPr>
            <p:nvPr/>
          </p:nvSpPr>
          <p:spPr bwMode="auto">
            <a:xfrm>
              <a:off x="1026" y="3675"/>
              <a:ext cx="187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800" b="0" i="0" u="none" strike="noStrike" cap="none" normalizeH="0" baseline="0" dirty="0" smtClean="0">
                  <a:ln>
                    <a:noFill/>
                  </a:ln>
                  <a:solidFill>
                    <a:srgbClr val="4A4A49"/>
                  </a:solidFill>
                  <a:effectLst/>
                  <a:latin typeface="Arial" pitchFamily="34" charset="0"/>
                  <a:cs typeface="Arial" pitchFamily="34" charset="0"/>
                </a:rPr>
                <a:t>Schirmherrschaft: Bezirksbürgermeisterin Ang</a:t>
              </a:r>
              <a:endParaRPr kumimoji="0" lang="de-DE" altLang="de-D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97" name="Rectangle 103"/>
            <p:cNvSpPr>
              <a:spLocks noChangeArrowheads="1"/>
            </p:cNvSpPr>
            <p:nvPr/>
          </p:nvSpPr>
          <p:spPr bwMode="auto">
            <a:xfrm>
              <a:off x="2326" y="3675"/>
              <a:ext cx="606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800" b="0" i="0" u="none" strike="noStrike" cap="none" normalizeH="0" baseline="0" dirty="0" err="1" smtClean="0">
                  <a:ln>
                    <a:noFill/>
                  </a:ln>
                  <a:solidFill>
                    <a:srgbClr val="4A4A49"/>
                  </a:solidFill>
                  <a:effectLst/>
                  <a:latin typeface="Arial" pitchFamily="34" charset="0"/>
                  <a:cs typeface="Arial" pitchFamily="34" charset="0"/>
                </a:rPr>
                <a:t>elika</a:t>
              </a:r>
              <a:r>
                <a:rPr kumimoji="0" lang="de-DE" altLang="de-DE" sz="800" b="0" i="0" u="none" strike="noStrike" cap="none" normalizeH="0" baseline="0" dirty="0" smtClean="0">
                  <a:ln>
                    <a:noFill/>
                  </a:ln>
                  <a:solidFill>
                    <a:srgbClr val="4A4A49"/>
                  </a:solidFill>
                  <a:effectLst/>
                  <a:latin typeface="Arial" pitchFamily="34" charset="0"/>
                  <a:cs typeface="Arial" pitchFamily="34" charset="0"/>
                </a:rPr>
                <a:t> Schöttler</a:t>
              </a:r>
              <a:endParaRPr kumimoji="0" lang="de-DE" altLang="de-D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98" name="Rectangle 104"/>
            <p:cNvSpPr>
              <a:spLocks noChangeArrowheads="1"/>
            </p:cNvSpPr>
            <p:nvPr/>
          </p:nvSpPr>
          <p:spPr bwMode="auto">
            <a:xfrm>
              <a:off x="3289" y="3675"/>
              <a:ext cx="6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800" b="0" i="0" u="none" strike="noStrike" cap="none" normalizeH="0" baseline="0" smtClean="0">
                  <a:ln>
                    <a:noFill/>
                  </a:ln>
                  <a:solidFill>
                    <a:srgbClr val="4A4A49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99" name="Rectangle 105"/>
            <p:cNvSpPr>
              <a:spLocks noChangeArrowheads="1"/>
            </p:cNvSpPr>
            <p:nvPr/>
          </p:nvSpPr>
          <p:spPr bwMode="auto">
            <a:xfrm>
              <a:off x="1020" y="3737"/>
              <a:ext cx="56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700" name="Rectangle 106"/>
            <p:cNvSpPr>
              <a:spLocks noChangeArrowheads="1"/>
            </p:cNvSpPr>
            <p:nvPr/>
          </p:nvSpPr>
          <p:spPr bwMode="auto">
            <a:xfrm>
              <a:off x="1020" y="3830"/>
              <a:ext cx="56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701" name="Rectangle 107"/>
            <p:cNvSpPr>
              <a:spLocks noChangeArrowheads="1"/>
            </p:cNvSpPr>
            <p:nvPr/>
          </p:nvSpPr>
          <p:spPr bwMode="auto">
            <a:xfrm>
              <a:off x="3947" y="3878"/>
              <a:ext cx="55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1000" b="1" i="0" u="none" strike="noStrike" cap="none" normalizeH="0" baseline="0" dirty="0" smtClean="0">
                  <a:ln>
                    <a:noFill/>
                  </a:ln>
                  <a:solidFill>
                    <a:srgbClr val="EC6608"/>
                  </a:solidFill>
                  <a:effectLst/>
                  <a:latin typeface="Impact" pitchFamily="34" charset="0"/>
                  <a:cs typeface="Arial" pitchFamily="34" charset="0"/>
                </a:rPr>
                <a:t>Legislatives</a:t>
              </a:r>
              <a:endParaRPr kumimoji="0" lang="de-DE" altLang="de-D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702" name="Rectangle 108"/>
            <p:cNvSpPr>
              <a:spLocks noChangeArrowheads="1"/>
            </p:cNvSpPr>
            <p:nvPr/>
          </p:nvSpPr>
          <p:spPr bwMode="auto">
            <a:xfrm>
              <a:off x="4468" y="3904"/>
              <a:ext cx="6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1000" b="1" i="0" u="none" strike="noStrike" cap="none" normalizeH="0" baseline="0" smtClean="0">
                  <a:ln>
                    <a:noFill/>
                  </a:ln>
                  <a:solidFill>
                    <a:srgbClr val="EC6608"/>
                  </a:solidFill>
                  <a:effectLst/>
                  <a:latin typeface="Impact" pitchFamily="34" charset="0"/>
                  <a:cs typeface="Arial" pitchFamily="34" charset="0"/>
                </a:rPr>
                <a:t> 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703" name="Rectangle 109"/>
            <p:cNvSpPr>
              <a:spLocks noChangeArrowheads="1"/>
            </p:cNvSpPr>
            <p:nvPr/>
          </p:nvSpPr>
          <p:spPr bwMode="auto">
            <a:xfrm>
              <a:off x="3945" y="3972"/>
              <a:ext cx="57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800" b="1" i="0" u="none" strike="noStrike" cap="none" normalizeH="0" baseline="0" dirty="0" smtClean="0">
                  <a:ln>
                    <a:noFill/>
                  </a:ln>
                  <a:solidFill>
                    <a:srgbClr val="EC6608"/>
                  </a:solidFill>
                  <a:effectLst/>
                  <a:latin typeface="Impact" pitchFamily="34" charset="0"/>
                  <a:cs typeface="Arial" pitchFamily="34" charset="0"/>
                </a:rPr>
                <a:t>Theater Berlin</a:t>
              </a:r>
              <a:endParaRPr kumimoji="0" lang="de-DE" altLang="de-D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704" name="Rectangle 110"/>
            <p:cNvSpPr>
              <a:spLocks noChangeArrowheads="1"/>
            </p:cNvSpPr>
            <p:nvPr/>
          </p:nvSpPr>
          <p:spPr bwMode="auto">
            <a:xfrm>
              <a:off x="4468" y="4007"/>
              <a:ext cx="56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800" b="1" i="0" u="none" strike="noStrike" cap="none" normalizeH="0" baseline="0" smtClean="0">
                  <a:ln>
                    <a:noFill/>
                  </a:ln>
                  <a:solidFill>
                    <a:srgbClr val="EC6608"/>
                  </a:solidFill>
                  <a:effectLst/>
                  <a:latin typeface="Impact" pitchFamily="34" charset="0"/>
                  <a:cs typeface="Arial" pitchFamily="34" charset="0"/>
                </a:rPr>
                <a:t> </a:t>
              </a: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6735" name="Picture 1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3325" y="6459535"/>
            <a:ext cx="2219325" cy="326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0088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3714" y="0"/>
            <a:ext cx="45765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184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335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816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849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232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584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480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03" name="Object 4"/>
          <p:cNvGraphicFramePr>
            <a:graphicFrameLocks noGrp="1" noChangeAspect="1"/>
          </p:cNvGraphicFramePr>
          <p:nvPr>
            <p:ph idx="4294967295"/>
          </p:nvPr>
        </p:nvGraphicFramePr>
        <p:xfrm>
          <a:off x="2627313" y="260350"/>
          <a:ext cx="4321175" cy="6192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2" name="Acrobat Document" r:id="rId3" imgW="4533701" imgH="6415898" progId="AcroExch.Document.11">
                  <p:embed/>
                </p:oleObj>
              </mc:Choice>
              <mc:Fallback>
                <p:oleObj name="Acrobat Document" r:id="rId3" imgW="4533701" imgH="6415898" progId="AcroExch.Document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313" y="260350"/>
                        <a:ext cx="4321175" cy="6192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endParaRPr lang="de-DE" altLang="de-DE" smtClean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de-DE" altLang="de-DE" smtClean="0"/>
          </a:p>
        </p:txBody>
      </p:sp>
      <p:pic>
        <p:nvPicPr>
          <p:cNvPr id="18436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endParaRPr lang="de-DE" altLang="de-DE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de-DE" altLang="de-DE" smtClean="0"/>
          </a:p>
        </p:txBody>
      </p:sp>
      <p:pic>
        <p:nvPicPr>
          <p:cNvPr id="19460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endParaRPr lang="de-DE" altLang="de-DE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de-DE" altLang="de-DE" smtClean="0"/>
          </a:p>
        </p:txBody>
      </p:sp>
      <p:pic>
        <p:nvPicPr>
          <p:cNvPr id="20484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endParaRPr lang="de-DE" altLang="de-DE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de-DE" altLang="de-DE" smtClean="0"/>
          </a:p>
        </p:txBody>
      </p:sp>
      <p:pic>
        <p:nvPicPr>
          <p:cNvPr id="2253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endParaRPr lang="de-DE" altLang="de-DE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de-DE" altLang="de-DE" smtClean="0"/>
          </a:p>
        </p:txBody>
      </p:sp>
      <p:pic>
        <p:nvPicPr>
          <p:cNvPr id="23556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8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endParaRPr lang="de-DE" altLang="de-DE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de-DE" altLang="de-DE" smtClean="0"/>
          </a:p>
        </p:txBody>
      </p:sp>
      <p:pic>
        <p:nvPicPr>
          <p:cNvPr id="24580" name="Picture 4" descr="IMG_99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4"/>
          <p:cNvSpPr txBox="1">
            <a:spLocks noChangeArrowheads="1"/>
          </p:cNvSpPr>
          <p:nvPr/>
        </p:nvSpPr>
        <p:spPr bwMode="auto">
          <a:xfrm>
            <a:off x="179388" y="333375"/>
            <a:ext cx="74168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de-DE" altLang="de-DE" sz="4400"/>
          </a:p>
        </p:txBody>
      </p:sp>
      <p:sp>
        <p:nvSpPr>
          <p:cNvPr id="26627" name="Text Box 5"/>
          <p:cNvSpPr txBox="1">
            <a:spLocks noChangeArrowheads="1"/>
          </p:cNvSpPr>
          <p:nvPr/>
        </p:nvSpPr>
        <p:spPr bwMode="auto">
          <a:xfrm>
            <a:off x="252413" y="549275"/>
            <a:ext cx="74168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de-DE" altLang="de-DE" sz="4400"/>
              <a:t>Thementische</a:t>
            </a:r>
          </a:p>
        </p:txBody>
      </p:sp>
      <p:pic>
        <p:nvPicPr>
          <p:cNvPr id="26628" name="Picture 6" descr="Runder Tisch 200m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88" y="171450"/>
            <a:ext cx="1139825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Text Box 8"/>
          <p:cNvSpPr txBox="1">
            <a:spLocks noChangeArrowheads="1"/>
          </p:cNvSpPr>
          <p:nvPr/>
        </p:nvSpPr>
        <p:spPr bwMode="auto">
          <a:xfrm>
            <a:off x="468313" y="1989138"/>
            <a:ext cx="7704137" cy="4662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de-DE" altLang="de-DE" sz="1800" dirty="0"/>
              <a:t> Netzwerk: Thementisch Arbeit</a:t>
            </a:r>
            <a:br>
              <a:rPr lang="de-DE" altLang="de-DE" sz="1800" dirty="0"/>
            </a:br>
            <a:r>
              <a:rPr lang="de-DE" altLang="de-DE" sz="1800" dirty="0"/>
              <a:t>    Bezirksamt, Wirtschaftsförderung, Jobcenter, Akteure Teilhabe am </a:t>
            </a:r>
            <a:br>
              <a:rPr lang="de-DE" altLang="de-DE" sz="1800" dirty="0"/>
            </a:br>
            <a:r>
              <a:rPr lang="de-DE" altLang="de-DE" sz="1800" dirty="0"/>
              <a:t>    </a:t>
            </a:r>
            <a:r>
              <a:rPr lang="de-DE" altLang="de-DE" sz="1800" dirty="0" smtClean="0"/>
              <a:t>Arbeitsleben, Weiterbildungsträger</a:t>
            </a:r>
          </a:p>
          <a:p>
            <a:pPr eaLnBrk="1" hangingPunct="1">
              <a:spcBef>
                <a:spcPct val="50000"/>
              </a:spcBef>
              <a:buNone/>
            </a:pPr>
            <a:endParaRPr lang="de-DE" altLang="de-DE" sz="1800" dirty="0" smtClean="0"/>
          </a:p>
          <a:p>
            <a:pPr eaLnBrk="1" hangingPunct="1">
              <a:spcBef>
                <a:spcPct val="50000"/>
              </a:spcBef>
              <a:buNone/>
            </a:pPr>
            <a:r>
              <a:rPr lang="de-DE" altLang="de-DE" sz="1800" dirty="0"/>
              <a:t>Temporäre Arbeitsgruppen zu unterschiedlichen Themen </a:t>
            </a:r>
            <a:endParaRPr lang="de-DE" altLang="de-DE" sz="1800" dirty="0" smtClean="0"/>
          </a:p>
          <a:p>
            <a:pPr marL="285750" indent="-285750" eaLnBrk="1" hangingPunct="1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de-DE" altLang="de-DE" sz="1800" dirty="0" smtClean="0"/>
              <a:t>Wohnen</a:t>
            </a:r>
            <a:endParaRPr lang="de-DE" altLang="de-DE" sz="1800" dirty="0"/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de-DE" altLang="de-DE" sz="1800" dirty="0"/>
              <a:t> </a:t>
            </a:r>
            <a:r>
              <a:rPr lang="de-DE" altLang="de-DE" sz="1800" dirty="0" smtClean="0"/>
              <a:t>Freizeit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de-DE" altLang="de-DE" sz="1800" dirty="0" smtClean="0"/>
              <a:t> Schule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de-DE" altLang="de-DE" sz="1800" dirty="0" smtClean="0"/>
              <a:t> Sport</a:t>
            </a:r>
            <a:endParaRPr lang="de-DE" altLang="de-DE" sz="1800" dirty="0"/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endParaRPr lang="de-DE" altLang="de-DE" sz="1800" dirty="0"/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endParaRPr lang="de-DE" altLang="de-DE" sz="1800" dirty="0"/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de-DE" altLang="de-DE" sz="1800" dirty="0"/>
          </a:p>
        </p:txBody>
      </p:sp>
      <p:sp>
        <p:nvSpPr>
          <p:cNvPr id="26630" name="Text Box 10"/>
          <p:cNvSpPr txBox="1">
            <a:spLocks noChangeArrowheads="1"/>
          </p:cNvSpPr>
          <p:nvPr/>
        </p:nvSpPr>
        <p:spPr bwMode="auto">
          <a:xfrm>
            <a:off x="6948488" y="6237288"/>
            <a:ext cx="2122487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de-DE" sz="800"/>
              <a:t>© Franziska Schneider, Beauftragte für Menschen mit Behinderung, Bezirksamt Tempelhof-Schöneberg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66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6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6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66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6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6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66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6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6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66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6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6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3"/>
          <p:cNvSpPr txBox="1">
            <a:spLocks noChangeArrowheads="1"/>
          </p:cNvSpPr>
          <p:nvPr/>
        </p:nvSpPr>
        <p:spPr bwMode="auto">
          <a:xfrm>
            <a:off x="179388" y="333375"/>
            <a:ext cx="74168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de-DE" altLang="de-DE" sz="4400"/>
          </a:p>
        </p:txBody>
      </p:sp>
      <p:sp>
        <p:nvSpPr>
          <p:cNvPr id="27651" name="Text Box 4"/>
          <p:cNvSpPr txBox="1">
            <a:spLocks noChangeArrowheads="1"/>
          </p:cNvSpPr>
          <p:nvPr/>
        </p:nvSpPr>
        <p:spPr bwMode="auto">
          <a:xfrm>
            <a:off x="908050" y="333375"/>
            <a:ext cx="7416800" cy="179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de-DE" altLang="de-DE" sz="2400" b="1"/>
              <a:t>Inklusionsprojekte</a:t>
            </a:r>
            <a:r>
              <a:rPr lang="de-DE" altLang="de-DE" sz="1800"/>
              <a:t> </a:t>
            </a:r>
            <a:r>
              <a:rPr lang="de-DE" altLang="de-DE" sz="4400"/>
              <a:t/>
            </a:r>
            <a:br>
              <a:rPr lang="de-DE" altLang="de-DE" sz="4400"/>
            </a:br>
            <a:r>
              <a:rPr lang="de-DE" altLang="de-DE" sz="4400"/>
              <a:t/>
            </a:r>
            <a:br>
              <a:rPr lang="de-DE" altLang="de-DE" sz="4400"/>
            </a:br>
            <a:endParaRPr lang="de-DE" altLang="de-DE" sz="4400"/>
          </a:p>
        </p:txBody>
      </p:sp>
      <p:pic>
        <p:nvPicPr>
          <p:cNvPr id="27652" name="Picture 5" descr="Runder Tisch 200m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063" y="258763"/>
            <a:ext cx="115570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Text Box 8"/>
          <p:cNvSpPr txBox="1">
            <a:spLocks noChangeArrowheads="1"/>
          </p:cNvSpPr>
          <p:nvPr/>
        </p:nvSpPr>
        <p:spPr bwMode="auto">
          <a:xfrm>
            <a:off x="436205" y="3849914"/>
            <a:ext cx="7416800" cy="147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de-DE" sz="2000" u="sng" dirty="0"/>
              <a:t>VHS Inklusiv</a:t>
            </a:r>
            <a:br>
              <a:rPr lang="de-DE" altLang="de-DE" sz="2000" u="sng" dirty="0"/>
            </a:br>
            <a:r>
              <a:rPr lang="de-DE" altLang="de-DE" sz="2000" dirty="0"/>
              <a:t>in Kooperation mit ERW-IN (Erwachsenenbildung Inklusiv):</a:t>
            </a:r>
            <a:br>
              <a:rPr lang="de-DE" altLang="de-DE" sz="2000" dirty="0"/>
            </a:br>
            <a:r>
              <a:rPr lang="de-DE" altLang="de-DE" sz="2000" dirty="0"/>
              <a:t>Kurse in Leichter Sprache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de-DE" altLang="de-DE" sz="2000" dirty="0"/>
          </a:p>
        </p:txBody>
      </p:sp>
      <p:sp>
        <p:nvSpPr>
          <p:cNvPr id="27654" name="Text Box 10"/>
          <p:cNvSpPr txBox="1">
            <a:spLocks noChangeArrowheads="1"/>
          </p:cNvSpPr>
          <p:nvPr/>
        </p:nvSpPr>
        <p:spPr bwMode="auto">
          <a:xfrm>
            <a:off x="6875463" y="6296025"/>
            <a:ext cx="2122487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de-DE" sz="800"/>
              <a:t>© Franziska Schneider, Beauftragte für Menschen mit Behinderung, Bezirksamt Tempelhof-Schöneberg</a:t>
            </a:r>
          </a:p>
        </p:txBody>
      </p:sp>
      <p:sp>
        <p:nvSpPr>
          <p:cNvPr id="2" name="Textfeld 1"/>
          <p:cNvSpPr txBox="1">
            <a:spLocks noChangeArrowheads="1"/>
          </p:cNvSpPr>
          <p:nvPr/>
        </p:nvSpPr>
        <p:spPr bwMode="auto">
          <a:xfrm>
            <a:off x="395288" y="776288"/>
            <a:ext cx="7056437" cy="132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2000" u="sng" dirty="0"/>
              <a:t>Tempelhof Inklusiv</a:t>
            </a:r>
            <a:br>
              <a:rPr lang="de-DE" altLang="de-DE" sz="2000" u="sng" dirty="0"/>
            </a:br>
            <a:r>
              <a:rPr lang="de-DE" altLang="de-DE" sz="2000" dirty="0"/>
              <a:t>Kooperation Nachbarschaftszentrum </a:t>
            </a:r>
            <a:r>
              <a:rPr lang="de-DE" altLang="de-DE" sz="2000" dirty="0" err="1"/>
              <a:t>UfA</a:t>
            </a:r>
            <a:r>
              <a:rPr lang="de-DE" altLang="de-DE" sz="2000" dirty="0"/>
              <a:t>-Fabrik, Paritätischer Landesverband Berlin, Träger Behindertenhilfe, Bezirksamt Tempelhof-Schöneberg, Kath. Hochschule Berlin</a:t>
            </a:r>
          </a:p>
        </p:txBody>
      </p:sp>
      <p:sp>
        <p:nvSpPr>
          <p:cNvPr id="3" name="Textfeld 2"/>
          <p:cNvSpPr txBox="1">
            <a:spLocks noChangeArrowheads="1"/>
          </p:cNvSpPr>
          <p:nvPr/>
        </p:nvSpPr>
        <p:spPr bwMode="auto">
          <a:xfrm>
            <a:off x="398463" y="2085975"/>
            <a:ext cx="73437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2000" u="sng" dirty="0"/>
              <a:t>Judo Inklusiv</a:t>
            </a:r>
            <a:br>
              <a:rPr lang="de-DE" altLang="de-DE" sz="2000" u="sng" dirty="0"/>
            </a:br>
            <a:r>
              <a:rPr lang="de-DE" altLang="de-DE" sz="2000" dirty="0"/>
              <a:t>BC </a:t>
            </a:r>
            <a:r>
              <a:rPr lang="de-DE" altLang="de-DE" sz="2000" dirty="0" err="1"/>
              <a:t>KenShiki</a:t>
            </a:r>
            <a:r>
              <a:rPr lang="de-DE" altLang="de-DE" sz="2000" dirty="0"/>
              <a:t> in Kooperation mit Sportamt, Lebenshilfe und anderen Akteuren</a:t>
            </a:r>
          </a:p>
        </p:txBody>
      </p:sp>
      <p:sp>
        <p:nvSpPr>
          <p:cNvPr id="27657" name="Textfeld 3"/>
          <p:cNvSpPr txBox="1">
            <a:spLocks noChangeArrowheads="1"/>
          </p:cNvSpPr>
          <p:nvPr/>
        </p:nvSpPr>
        <p:spPr bwMode="auto">
          <a:xfrm>
            <a:off x="423863" y="3141663"/>
            <a:ext cx="7173912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2000" u="sng" dirty="0"/>
              <a:t>Jever9 Inklusiv</a:t>
            </a:r>
            <a:br>
              <a:rPr lang="de-DE" altLang="de-DE" sz="2000" u="sng" dirty="0"/>
            </a:br>
            <a:r>
              <a:rPr lang="de-DE" altLang="de-DE" sz="2000" dirty="0"/>
              <a:t>Nachbarschaftsheim Schöneberg</a:t>
            </a:r>
          </a:p>
        </p:txBody>
      </p:sp>
      <p:sp>
        <p:nvSpPr>
          <p:cNvPr id="5" name="Textfeld 4"/>
          <p:cNvSpPr txBox="1">
            <a:spLocks noChangeArrowheads="1"/>
          </p:cNvSpPr>
          <p:nvPr/>
        </p:nvSpPr>
        <p:spPr bwMode="auto">
          <a:xfrm>
            <a:off x="436205" y="5042694"/>
            <a:ext cx="7231062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2000" u="sng" dirty="0"/>
              <a:t>TÄKS </a:t>
            </a:r>
            <a:r>
              <a:rPr lang="de-DE" altLang="de-DE" sz="2000" u="sng" dirty="0" err="1"/>
              <a:t>e.V</a:t>
            </a:r>
            <a:r>
              <a:rPr lang="de-DE" altLang="de-DE" sz="2000" u="sng" dirty="0"/>
              <a:t/>
            </a:r>
            <a:br>
              <a:rPr lang="de-DE" altLang="de-DE" sz="2000" u="sng" dirty="0"/>
            </a:br>
            <a:r>
              <a:rPr lang="de-DE" altLang="de-DE" sz="2000" dirty="0"/>
              <a:t>„</a:t>
            </a:r>
            <a:r>
              <a:rPr lang="de-DE" altLang="de-DE" sz="2000" dirty="0" err="1"/>
              <a:t>MenschMachMit</a:t>
            </a:r>
            <a:r>
              <a:rPr lang="de-DE" altLang="de-DE" sz="2000" dirty="0"/>
              <a:t>“ – Freizeitangebote für Menschen mit und ohne Behinderung, mit barrierefreien Partizipationsangeboten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76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3" grpId="0"/>
      <p:bldP spid="2" grpId="0"/>
      <p:bldP spid="3" grpId="0"/>
      <p:bldP spid="27657" grpId="0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179388" y="333375"/>
            <a:ext cx="74168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de-DE" altLang="de-DE" sz="4400"/>
          </a:p>
        </p:txBody>
      </p:sp>
      <p:sp>
        <p:nvSpPr>
          <p:cNvPr id="28675" name="Text Box 7"/>
          <p:cNvSpPr txBox="1">
            <a:spLocks noChangeArrowheads="1"/>
          </p:cNvSpPr>
          <p:nvPr/>
        </p:nvSpPr>
        <p:spPr bwMode="auto">
          <a:xfrm>
            <a:off x="179388" y="404813"/>
            <a:ext cx="8785225" cy="155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600"/>
              </a:spcBef>
              <a:buFont typeface="Wingdings" pitchFamily="2" charset="2"/>
              <a:buNone/>
            </a:pPr>
            <a:r>
              <a:rPr lang="de-DE" altLang="de-DE" sz="2400" b="1"/>
              <a:t>Notwendige Rahmenbedingungen für</a:t>
            </a:r>
          </a:p>
          <a:p>
            <a:pPr eaLnBrk="1" hangingPunct="1">
              <a:spcBef>
                <a:spcPts val="600"/>
              </a:spcBef>
              <a:buFont typeface="Wingdings" pitchFamily="2" charset="2"/>
              <a:buNone/>
            </a:pPr>
            <a:r>
              <a:rPr lang="de-DE" altLang="de-DE" sz="2400" b="1"/>
              <a:t>Inklusionsangebote und -prozesse im Quartier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endParaRPr lang="de-DE" altLang="de-DE" sz="2800" b="1"/>
          </a:p>
        </p:txBody>
      </p:sp>
      <p:sp>
        <p:nvSpPr>
          <p:cNvPr id="28676" name="Text Box 8"/>
          <p:cNvSpPr txBox="1">
            <a:spLocks noChangeArrowheads="1"/>
          </p:cNvSpPr>
          <p:nvPr/>
        </p:nvSpPr>
        <p:spPr bwMode="auto">
          <a:xfrm>
            <a:off x="250825" y="1484313"/>
            <a:ext cx="8642350" cy="448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itchFamily="2" charset="2"/>
              <a:buChar char="§"/>
            </a:pPr>
            <a:r>
              <a:rPr lang="de-DE" altLang="de-DE" sz="1800"/>
              <a:t> Austausch und Kontakt zwischen Trägern der Behindertenhilfe,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   behindertenpolitischen Strukturen und z.B. Nachbarschaftszentrum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000"/>
          </a:p>
          <a:p>
            <a:pPr eaLnBrk="1" hangingPunct="1">
              <a:spcBef>
                <a:spcPct val="0"/>
              </a:spcBef>
              <a:buFont typeface="Wingdings" pitchFamily="2" charset="2"/>
              <a:buChar char="§"/>
            </a:pPr>
            <a:r>
              <a:rPr lang="de-DE" altLang="de-DE" sz="1800"/>
              <a:t> Qualifizierung und Coaching der KL (inklusive Methodik,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   Grundlageninformationen über Behinderungsarten)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de-DE" altLang="de-DE" sz="1800"/>
              <a:t> Barrierefreie Öffentlichkeitsarbeit und Anmeldebedingungen</a:t>
            </a:r>
          </a:p>
          <a:p>
            <a:pPr eaLnBrk="1" hangingPunct="1">
              <a:spcBef>
                <a:spcPts val="1075"/>
              </a:spcBef>
              <a:buFont typeface="Wingdings" pitchFamily="2" charset="2"/>
              <a:buChar char="§"/>
            </a:pPr>
            <a:r>
              <a:rPr lang="de-DE" altLang="de-DE" sz="1800"/>
              <a:t> Bauliche Barrierefreiheit der Veranstaltungsorte </a:t>
            </a:r>
          </a:p>
          <a:p>
            <a:pPr eaLnBrk="1" hangingPunct="1">
              <a:spcBef>
                <a:spcPts val="1075"/>
              </a:spcBef>
              <a:buFont typeface="Wingdings" pitchFamily="2" charset="2"/>
              <a:buChar char="§"/>
            </a:pPr>
            <a:r>
              <a:rPr lang="de-DE" altLang="de-DE" sz="1800"/>
              <a:t> bei Bedarf: Wegbegleitung/Assistenz für TN mit Behinderung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  (Problem: Finanzierung durch Eingliederungshilfe, evtl. über Ehrenamtliche)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de-DE" altLang="de-DE" sz="1800"/>
              <a:t> Ermäßigte Kursgebühren</a:t>
            </a:r>
          </a:p>
          <a:p>
            <a:pPr eaLnBrk="1" hangingPunct="1">
              <a:spcBef>
                <a:spcPts val="900"/>
              </a:spcBef>
              <a:buFont typeface="Wingdings" pitchFamily="2" charset="2"/>
              <a:buChar char="§"/>
            </a:pPr>
            <a:r>
              <a:rPr lang="de-DE" altLang="de-DE" sz="1800"/>
              <a:t> Inklusionsbewusste Öffentlichkeitsarbeit des gesamten Trägers</a:t>
            </a:r>
          </a:p>
          <a:p>
            <a:pPr eaLnBrk="1" hangingPunct="1">
              <a:spcBef>
                <a:spcPts val="900"/>
              </a:spcBef>
              <a:buFont typeface="Wingdings" pitchFamily="2" charset="2"/>
              <a:buChar char="§"/>
            </a:pPr>
            <a:r>
              <a:rPr lang="de-DE" altLang="de-DE" sz="1800"/>
              <a:t> Inklusion benötigt Professionalisierung durch Fach- und Betroffenenkompetenz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  und verlässliche Finanzierung</a:t>
            </a:r>
          </a:p>
        </p:txBody>
      </p:sp>
      <p:sp>
        <p:nvSpPr>
          <p:cNvPr id="28677" name="Text Box 9"/>
          <p:cNvSpPr txBox="1">
            <a:spLocks noChangeArrowheads="1"/>
          </p:cNvSpPr>
          <p:nvPr/>
        </p:nvSpPr>
        <p:spPr bwMode="auto">
          <a:xfrm>
            <a:off x="6948488" y="6237288"/>
            <a:ext cx="2122487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de-DE" sz="800"/>
              <a:t>© Franziska Schneider, Beauftragte für Menschen mit Behinderung, Bezirksamt Tempelhof-Schöneberg</a:t>
            </a:r>
          </a:p>
        </p:txBody>
      </p:sp>
      <p:pic>
        <p:nvPicPr>
          <p:cNvPr id="28678" name="Picture 5" descr="Runder Tisch 200m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188913"/>
            <a:ext cx="1152525" cy="119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6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6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6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86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6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6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86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86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6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86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6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6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86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86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86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867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867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867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867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867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867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867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867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867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867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867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867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867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867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867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867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867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867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476250"/>
            <a:ext cx="8229600" cy="4525963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  <a:defRPr/>
            </a:pPr>
            <a:r>
              <a:rPr lang="de-DE" altLang="de-DE" sz="2400" b="1" dirty="0" smtClean="0"/>
              <a:t>Inklusive Quartiersentwicklung –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de-DE" altLang="de-DE" sz="2400" b="1" dirty="0" smtClean="0"/>
              <a:t>Aufgabe von bezirklicher Ebene</a:t>
            </a:r>
            <a:r>
              <a:rPr lang="de-DE" altLang="de-DE" sz="2400" dirty="0" smtClean="0"/>
              <a:t> 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endParaRPr lang="de-DE" altLang="de-DE" sz="2400" dirty="0" smtClean="0"/>
          </a:p>
          <a:p>
            <a:pPr>
              <a:lnSpc>
                <a:spcPct val="80000"/>
              </a:lnSpc>
              <a:buFont typeface="Wingdings" panose="05000000000000000000" pitchFamily="2" charset="2"/>
              <a:buChar char="§"/>
              <a:defRPr/>
            </a:pPr>
            <a:r>
              <a:rPr lang="de-DE" altLang="de-DE" sz="1800" kern="1200" dirty="0"/>
              <a:t>Unterstützung der Akteure der Zivilgesellschaft bei Inklusionsprozessen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endParaRPr lang="de-DE" altLang="de-DE" sz="1800" kern="1200" dirty="0"/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de-DE" altLang="de-DE" sz="1800" kern="1200" dirty="0"/>
              <a:t>Übernahme des Leitziels der UN-BRK „Inklusion“ als ressortübergreifende </a:t>
            </a:r>
            <a:r>
              <a:rPr lang="de-DE" altLang="de-DE" sz="1800" kern="1200" dirty="0" smtClean="0"/>
              <a:t>bezirkliche </a:t>
            </a:r>
            <a:r>
              <a:rPr lang="de-DE" altLang="de-DE" sz="1800" kern="1200" dirty="0"/>
              <a:t>Planungsaufgabe (laut DIFU noch nicht bei Städten und Gemeinden angekommen)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endParaRPr lang="de-DE" altLang="de-DE" sz="1800" kern="1200" dirty="0"/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de-DE" altLang="de-DE" sz="1800" kern="1200" dirty="0"/>
              <a:t>Ressortspezifische </a:t>
            </a:r>
            <a:r>
              <a:rPr lang="de-DE" altLang="de-DE" sz="1800" kern="1200" dirty="0" smtClean="0"/>
              <a:t>bezirkliche </a:t>
            </a:r>
            <a:r>
              <a:rPr lang="de-DE" altLang="de-DE" sz="1800" kern="1200" dirty="0"/>
              <a:t>Aufgaben verknüpfen mit dem Querschnitt-Ziel „Inklusion“ im Sinne der UN-BRK (z.B. durch </a:t>
            </a:r>
            <a:r>
              <a:rPr lang="de-DE" altLang="de-DE" sz="1800" kern="1200" dirty="0" err="1" smtClean="0"/>
              <a:t>disabilitiy</a:t>
            </a:r>
            <a:r>
              <a:rPr lang="de-DE" altLang="de-DE" sz="1800" kern="1200" dirty="0" smtClean="0"/>
              <a:t>-check</a:t>
            </a:r>
            <a:r>
              <a:rPr lang="de-DE" altLang="de-DE" sz="1800" kern="1200" dirty="0"/>
              <a:t>)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endParaRPr lang="de-DE" altLang="de-DE" sz="1800" kern="1200" dirty="0"/>
          </a:p>
          <a:p>
            <a:pPr>
              <a:lnSpc>
                <a:spcPct val="80000"/>
              </a:lnSpc>
              <a:buFont typeface="Wingdings" panose="05000000000000000000" pitchFamily="2" charset="2"/>
              <a:buChar char="§"/>
              <a:defRPr/>
            </a:pPr>
            <a:r>
              <a:rPr lang="de-DE" altLang="de-DE" sz="1800" kern="1200" dirty="0"/>
              <a:t>Voraussetzung: Sensibilisierung und Qualifizierung der Leitungsebenen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endParaRPr lang="de-DE" altLang="de-DE" sz="1800" kern="1200" dirty="0"/>
          </a:p>
          <a:p>
            <a:pPr>
              <a:lnSpc>
                <a:spcPct val="80000"/>
              </a:lnSpc>
              <a:buFont typeface="Wingdings" panose="05000000000000000000" pitchFamily="2" charset="2"/>
              <a:buChar char="§"/>
              <a:defRPr/>
            </a:pPr>
            <a:r>
              <a:rPr lang="de-DE" altLang="de-DE" sz="1800" kern="1200" dirty="0"/>
              <a:t>Personelle und organisatorische Ressourcen für Inklusionsprozesse 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endParaRPr lang="de-DE" altLang="de-DE" sz="1800" kern="1200" dirty="0"/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de-DE" altLang="de-DE" sz="1800" kern="1200" dirty="0"/>
              <a:t>Haushaltspolitische Verankerung von inklusionsspezifischen Aufgabenstellungen (sonst Gefahr: Inklusionsrhetorik, aber keine Umsetzung von Inklusion)</a:t>
            </a:r>
          </a:p>
          <a:p>
            <a:pPr>
              <a:lnSpc>
                <a:spcPct val="80000"/>
              </a:lnSpc>
              <a:defRPr/>
            </a:pPr>
            <a:endParaRPr lang="de-DE" altLang="de-DE" sz="1400" dirty="0" smtClean="0"/>
          </a:p>
          <a:p>
            <a:pPr>
              <a:lnSpc>
                <a:spcPct val="80000"/>
              </a:lnSpc>
              <a:defRPr/>
            </a:pPr>
            <a:endParaRPr lang="de-DE" altLang="de-DE" sz="600" dirty="0" smtClean="0"/>
          </a:p>
        </p:txBody>
      </p:sp>
      <p:pic>
        <p:nvPicPr>
          <p:cNvPr id="29699" name="Picture 5" descr="Runder Tisch 200mm"/>
          <p:cNvPicPr>
            <a:picLocks noGrp="1" noChangeAspect="1" noChangeArrowheads="1"/>
          </p:cNvPicPr>
          <p:nvPr>
            <p:ph type="title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67625" y="260350"/>
            <a:ext cx="11430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9700" name="Text Box 8"/>
          <p:cNvSpPr txBox="1">
            <a:spLocks noChangeArrowheads="1"/>
          </p:cNvSpPr>
          <p:nvPr/>
        </p:nvSpPr>
        <p:spPr bwMode="auto">
          <a:xfrm>
            <a:off x="6875463" y="6237288"/>
            <a:ext cx="2122487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de-DE" sz="800"/>
              <a:t>© Franziska Schneider, Beauftragte für Menschen mit Behinderung, Bezirksamt Tempelhof-Schöneberg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5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5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5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5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5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50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50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50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50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50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50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50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50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50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50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50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50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3"/>
          <p:cNvSpPr txBox="1">
            <a:spLocks noChangeArrowheads="1"/>
          </p:cNvSpPr>
          <p:nvPr/>
        </p:nvSpPr>
        <p:spPr bwMode="auto">
          <a:xfrm>
            <a:off x="179388" y="333375"/>
            <a:ext cx="74168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de-DE" altLang="de-DE" sz="4400"/>
          </a:p>
        </p:txBody>
      </p:sp>
      <p:pic>
        <p:nvPicPr>
          <p:cNvPr id="30723" name="Picture 5" descr="Runder Tisch 200m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3363" y="188913"/>
            <a:ext cx="2878137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Rectangle 7"/>
          <p:cNvSpPr>
            <a:spLocks noGrp="1" noChangeArrowheads="1"/>
          </p:cNvSpPr>
          <p:nvPr>
            <p:ph type="title"/>
          </p:nvPr>
        </p:nvSpPr>
        <p:spPr>
          <a:xfrm>
            <a:off x="395288" y="3870325"/>
            <a:ext cx="8229600" cy="1143000"/>
          </a:xfrm>
        </p:spPr>
        <p:txBody>
          <a:bodyPr/>
          <a:lstStyle/>
          <a:p>
            <a:pPr eaLnBrk="1" hangingPunct="1"/>
            <a:r>
              <a:rPr lang="de-DE" altLang="de-DE" sz="5000" smtClean="0"/>
              <a:t>Vielen Dank für Ihre Aufmerksamkeit !</a:t>
            </a:r>
          </a:p>
        </p:txBody>
      </p:sp>
      <p:sp>
        <p:nvSpPr>
          <p:cNvPr id="30725" name="Text Box 8"/>
          <p:cNvSpPr txBox="1">
            <a:spLocks noChangeArrowheads="1"/>
          </p:cNvSpPr>
          <p:nvPr/>
        </p:nvSpPr>
        <p:spPr bwMode="auto">
          <a:xfrm>
            <a:off x="6948488" y="6237288"/>
            <a:ext cx="2122487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de-DE" sz="800"/>
              <a:t>© Franziska Schneider, Beauftragte für Menschen mit Behinderung, Bezirksamt Tempelhof-Schöneberg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843</Words>
  <Application>Microsoft Office PowerPoint</Application>
  <PresentationFormat>Bildschirmpräsentation (4:3)</PresentationFormat>
  <Paragraphs>206</Paragraphs>
  <Slides>25</Slides>
  <Notes>1</Notes>
  <HiddenSlides>0</HiddenSlides>
  <MMClips>0</MMClips>
  <ScaleCrop>false</ScaleCrop>
  <HeadingPairs>
    <vt:vector size="6" baseType="variant"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25</vt:i4>
      </vt:variant>
    </vt:vector>
  </HeadingPairs>
  <TitlesOfParts>
    <vt:vector size="27" baseType="lpstr">
      <vt:lpstr>Standarddesign</vt:lpstr>
      <vt:lpstr>Acrobat Document</vt:lpstr>
      <vt:lpstr>Runder Tisch Inklusion jetzt</vt:lpstr>
      <vt:lpstr>PowerPoint-Präsentation</vt:lpstr>
      <vt:lpstr> </vt:lpstr>
      <vt:lpstr>Am Runden Tisch  beteiligen sich: </vt:lpstr>
      <vt:lpstr>Bisherige Aktionen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Vielen Dank für Ihre Aufmerksamkeit !</vt:lpstr>
    </vt:vector>
  </TitlesOfParts>
  <Company>Bezirksamt Tempelhof-Schöneberg von Berlin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David Bratz</dc:creator>
  <cp:lastModifiedBy>rkoch</cp:lastModifiedBy>
  <cp:revision>95</cp:revision>
  <cp:lastPrinted>2015-09-22T07:06:23Z</cp:lastPrinted>
  <dcterms:created xsi:type="dcterms:W3CDTF">2012-10-12T09:20:47Z</dcterms:created>
  <dcterms:modified xsi:type="dcterms:W3CDTF">2016-09-27T12:16:54Z</dcterms:modified>
</cp:coreProperties>
</file>