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797675" cy="9926638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230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5513" y="750888"/>
            <a:ext cx="4946650" cy="370998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724400"/>
            <a:ext cx="4951413" cy="449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2144" tIns="45263" rIns="92144" bIns="452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Klicken Sie, um die Formate des Vorlagentextes zu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3884613" y="0"/>
            <a:ext cx="2895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3113" tIns="46557" rIns="93113" bIns="46557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de-DE" altLang="de-DE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3884613" y="9447213"/>
            <a:ext cx="28956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144" tIns="45263" rIns="92144" bIns="45263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de-DE" altLang="de-DE" sz="1200"/>
              <a:t>1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9447213"/>
            <a:ext cx="2970213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3113" tIns="46557" rIns="93113" bIns="46557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de-DE" altLang="de-DE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0"/>
            <a:ext cx="2970213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3113" tIns="46557" rIns="93113" bIns="46557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de-DE" altLang="de-DE"/>
          </a:p>
        </p:txBody>
      </p:sp>
      <p:sp>
        <p:nvSpPr>
          <p:cNvPr id="410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103" name="Rectangle 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17738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715170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30222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748648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534362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4272851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69100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099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2375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165673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500475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Rectangle 48"/>
          <p:cNvSpPr>
            <a:spLocks noChangeArrowheads="1"/>
          </p:cNvSpPr>
          <p:nvPr/>
        </p:nvSpPr>
        <p:spPr bwMode="auto">
          <a:xfrm>
            <a:off x="1611997" y="5214422"/>
            <a:ext cx="1139727" cy="37408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SzTx/>
              <a:buFontTx/>
              <a:buNone/>
            </a:pPr>
            <a:r>
              <a:rPr lang="de-DE" altLang="de-DE" sz="800" dirty="0"/>
              <a:t>         Teamleitung 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SzTx/>
              <a:buFontTx/>
              <a:buNone/>
            </a:pPr>
            <a:r>
              <a:rPr lang="de-DE" altLang="de-DE" sz="800" dirty="0"/>
              <a:t>        Elektrotechnik</a:t>
            </a:r>
          </a:p>
        </p:txBody>
      </p:sp>
      <p:sp>
        <p:nvSpPr>
          <p:cNvPr id="3074" name="Rectangle 13"/>
          <p:cNvSpPr>
            <a:spLocks noChangeArrowheads="1"/>
          </p:cNvSpPr>
          <p:nvPr/>
        </p:nvSpPr>
        <p:spPr bwMode="auto">
          <a:xfrm>
            <a:off x="626243" y="5186172"/>
            <a:ext cx="1295400" cy="38258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SzTx/>
              <a:buFontTx/>
              <a:buNone/>
            </a:pPr>
            <a:endParaRPr lang="de-DE" altLang="de-DE" sz="800" dirty="0"/>
          </a:p>
          <a:p>
            <a:pPr>
              <a:lnSpc>
                <a:spcPct val="90000"/>
              </a:lnSpc>
              <a:spcBef>
                <a:spcPct val="0"/>
              </a:spcBef>
              <a:buSzTx/>
              <a:buFontTx/>
              <a:buNone/>
            </a:pPr>
            <a:endParaRPr lang="de-DE" altLang="de-DE" sz="800" dirty="0"/>
          </a:p>
          <a:p>
            <a:pPr>
              <a:lnSpc>
                <a:spcPct val="90000"/>
              </a:lnSpc>
              <a:spcBef>
                <a:spcPct val="0"/>
              </a:spcBef>
              <a:buSzTx/>
              <a:buFontTx/>
              <a:buNone/>
            </a:pPr>
            <a:r>
              <a:rPr lang="de-DE" altLang="de-DE" sz="800" dirty="0"/>
              <a:t>FM B 3 L; Hr. Winkler</a:t>
            </a:r>
          </a:p>
        </p:txBody>
      </p:sp>
      <p:sp>
        <p:nvSpPr>
          <p:cNvPr id="3075" name="Oval 60"/>
          <p:cNvSpPr>
            <a:spLocks noChangeArrowheads="1"/>
          </p:cNvSpPr>
          <p:nvPr/>
        </p:nvSpPr>
        <p:spPr bwMode="auto">
          <a:xfrm>
            <a:off x="6540855" y="1791115"/>
            <a:ext cx="1290281" cy="433387"/>
          </a:xfrm>
          <a:prstGeom prst="ellipse">
            <a:avLst/>
          </a:prstGeom>
          <a:solidFill>
            <a:srgbClr val="FFFFCC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0"/>
              </a:spcBef>
              <a:buSzTx/>
              <a:buFontTx/>
              <a:buNone/>
            </a:pPr>
            <a:r>
              <a:rPr lang="de-DE" altLang="de-DE" sz="800" b="1" dirty="0"/>
              <a:t>FM IT </a:t>
            </a:r>
            <a:r>
              <a:rPr lang="de-DE" altLang="de-DE" sz="800" b="1" dirty="0" err="1"/>
              <a:t>SiB</a:t>
            </a:r>
            <a:r>
              <a:rPr lang="de-DE" altLang="de-DE" sz="800" b="1" dirty="0"/>
              <a:t>; N.N.</a:t>
            </a:r>
          </a:p>
        </p:txBody>
      </p:sp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7020272" y="2823382"/>
            <a:ext cx="1441450" cy="57626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endParaRPr lang="de-DE" altLang="de-DE" sz="800" dirty="0"/>
          </a:p>
          <a:p>
            <a:pPr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endParaRPr lang="de-DE" altLang="de-DE" sz="800" dirty="0"/>
          </a:p>
          <a:p>
            <a:pPr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r>
              <a:rPr lang="de-DE" altLang="de-DE" sz="800" dirty="0"/>
              <a:t>Fachbereichsleitung/ </a:t>
            </a:r>
          </a:p>
          <a:p>
            <a:pPr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r>
              <a:rPr lang="de-DE" altLang="de-DE" sz="800" dirty="0"/>
              <a:t>IT-Manager</a:t>
            </a:r>
          </a:p>
          <a:p>
            <a:pPr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r>
              <a:rPr lang="de-DE" altLang="de-DE" sz="800" dirty="0"/>
              <a:t>FM </a:t>
            </a:r>
            <a:r>
              <a:rPr lang="de-DE" altLang="de-DE" sz="800" dirty="0" err="1"/>
              <a:t>IuK</a:t>
            </a:r>
            <a:r>
              <a:rPr lang="de-DE" altLang="de-DE" sz="800" dirty="0"/>
              <a:t> FL ; Hr. Zentgraf</a:t>
            </a:r>
          </a:p>
        </p:txBody>
      </p:sp>
      <p:sp>
        <p:nvSpPr>
          <p:cNvPr id="3077" name="Rectangle 8"/>
          <p:cNvSpPr>
            <a:spLocks noChangeArrowheads="1"/>
          </p:cNvSpPr>
          <p:nvPr/>
        </p:nvSpPr>
        <p:spPr bwMode="auto">
          <a:xfrm>
            <a:off x="3144564" y="4400303"/>
            <a:ext cx="1387478" cy="41939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endParaRPr lang="de-DE" altLang="de-DE" sz="800" dirty="0"/>
          </a:p>
          <a:p>
            <a:pPr algn="ctr">
              <a:spcBef>
                <a:spcPct val="0"/>
              </a:spcBef>
              <a:buSzTx/>
              <a:buFontTx/>
              <a:buNone/>
            </a:pPr>
            <a:endParaRPr lang="de-DE" altLang="de-DE" sz="800" dirty="0"/>
          </a:p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de-DE" altLang="de-DE" sz="800" dirty="0"/>
              <a:t>FM OM 2 L; NN</a:t>
            </a:r>
          </a:p>
        </p:txBody>
      </p:sp>
      <p:sp>
        <p:nvSpPr>
          <p:cNvPr id="3078" name="Rectangle 9"/>
          <p:cNvSpPr>
            <a:spLocks noChangeArrowheads="1"/>
          </p:cNvSpPr>
          <p:nvPr/>
        </p:nvSpPr>
        <p:spPr bwMode="auto">
          <a:xfrm>
            <a:off x="3166053" y="3603885"/>
            <a:ext cx="1361864" cy="42018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de-DE" altLang="de-DE" sz="800" dirty="0"/>
          </a:p>
          <a:p>
            <a:pPr>
              <a:spcBef>
                <a:spcPct val="0"/>
              </a:spcBef>
              <a:buSzTx/>
              <a:buFontTx/>
              <a:buNone/>
            </a:pPr>
            <a:endParaRPr lang="de-DE" altLang="de-DE" sz="800" dirty="0"/>
          </a:p>
          <a:p>
            <a:pPr>
              <a:spcBef>
                <a:spcPct val="0"/>
              </a:spcBef>
              <a:buSzTx/>
              <a:buFontTx/>
              <a:buNone/>
            </a:pPr>
            <a:r>
              <a:rPr lang="de-DE" altLang="de-DE" sz="800" dirty="0"/>
              <a:t>FM OM 1 L; Fr. Kekert</a:t>
            </a:r>
          </a:p>
        </p:txBody>
      </p:sp>
      <p:sp>
        <p:nvSpPr>
          <p:cNvPr id="3079" name="Rectangle 14"/>
          <p:cNvSpPr>
            <a:spLocks noChangeArrowheads="1"/>
          </p:cNvSpPr>
          <p:nvPr/>
        </p:nvSpPr>
        <p:spPr bwMode="auto">
          <a:xfrm>
            <a:off x="640503" y="4071173"/>
            <a:ext cx="1295400" cy="27616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SzTx/>
              <a:buFontTx/>
              <a:buNone/>
            </a:pPr>
            <a:endParaRPr lang="de-DE" altLang="de-DE" sz="800" dirty="0"/>
          </a:p>
          <a:p>
            <a:pPr>
              <a:lnSpc>
                <a:spcPct val="90000"/>
              </a:lnSpc>
              <a:spcBef>
                <a:spcPct val="0"/>
              </a:spcBef>
              <a:buSzTx/>
              <a:buFontTx/>
              <a:buNone/>
            </a:pPr>
            <a:r>
              <a:rPr lang="de-DE" altLang="de-DE" sz="800" dirty="0"/>
              <a:t>FM B 1 L; NN</a:t>
            </a:r>
          </a:p>
          <a:p>
            <a:pPr>
              <a:lnSpc>
                <a:spcPct val="90000"/>
              </a:lnSpc>
              <a:spcBef>
                <a:spcPct val="0"/>
              </a:spcBef>
              <a:buSzTx/>
              <a:buFontTx/>
              <a:buNone/>
            </a:pPr>
            <a:r>
              <a:rPr lang="de-DE" altLang="de-DE" sz="800" dirty="0"/>
              <a:t>FM B 1 L (V); Hr. Müller</a:t>
            </a:r>
          </a:p>
          <a:p>
            <a:pPr>
              <a:lnSpc>
                <a:spcPct val="90000"/>
              </a:lnSpc>
              <a:spcBef>
                <a:spcPct val="0"/>
              </a:spcBef>
              <a:buSzTx/>
              <a:buFontTx/>
              <a:buNone/>
            </a:pPr>
            <a:endParaRPr lang="de-DE" altLang="de-DE" sz="800" dirty="0"/>
          </a:p>
        </p:txBody>
      </p:sp>
      <p:sp>
        <p:nvSpPr>
          <p:cNvPr id="3080" name="Rectangle 18"/>
          <p:cNvSpPr>
            <a:spLocks noChangeArrowheads="1"/>
          </p:cNvSpPr>
          <p:nvPr/>
        </p:nvSpPr>
        <p:spPr bwMode="auto">
          <a:xfrm>
            <a:off x="2888640" y="2739158"/>
            <a:ext cx="1446499" cy="53276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de-DE" altLang="de-DE" sz="800" dirty="0"/>
              <a:t>Fachbereichsleitung</a:t>
            </a:r>
          </a:p>
          <a:p>
            <a:pPr>
              <a:spcBef>
                <a:spcPct val="0"/>
              </a:spcBef>
              <a:buSzTx/>
              <a:buFontTx/>
              <a:buNone/>
            </a:pPr>
            <a:r>
              <a:rPr lang="de-DE" altLang="de-DE" sz="800" dirty="0"/>
              <a:t>FM OM FL; Fr. Rajewski</a:t>
            </a:r>
          </a:p>
        </p:txBody>
      </p:sp>
      <p:sp>
        <p:nvSpPr>
          <p:cNvPr id="3081" name="Rectangle 19"/>
          <p:cNvSpPr>
            <a:spLocks noChangeArrowheads="1"/>
          </p:cNvSpPr>
          <p:nvPr/>
        </p:nvSpPr>
        <p:spPr bwMode="auto">
          <a:xfrm>
            <a:off x="481831" y="2641857"/>
            <a:ext cx="1281113" cy="542461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de-DE" altLang="de-DE" sz="800" dirty="0"/>
          </a:p>
          <a:p>
            <a:pPr>
              <a:spcBef>
                <a:spcPct val="0"/>
              </a:spcBef>
              <a:buSzTx/>
              <a:buFontTx/>
              <a:buNone/>
            </a:pPr>
            <a:endParaRPr lang="de-DE" altLang="de-DE" sz="800" dirty="0"/>
          </a:p>
          <a:p>
            <a:pPr>
              <a:spcBef>
                <a:spcPct val="0"/>
              </a:spcBef>
              <a:buSzTx/>
              <a:buFontTx/>
              <a:buNone/>
            </a:pPr>
            <a:endParaRPr lang="de-DE" altLang="de-DE" sz="800" dirty="0"/>
          </a:p>
          <a:p>
            <a:pPr>
              <a:spcBef>
                <a:spcPct val="0"/>
              </a:spcBef>
              <a:buSzTx/>
              <a:buFontTx/>
              <a:buNone/>
            </a:pPr>
            <a:r>
              <a:rPr lang="de-DE" altLang="de-DE" sz="800" dirty="0"/>
              <a:t>Fachbereichsleitung</a:t>
            </a:r>
          </a:p>
          <a:p>
            <a:pPr>
              <a:spcBef>
                <a:spcPct val="0"/>
              </a:spcBef>
              <a:buSzTx/>
              <a:buFontTx/>
              <a:buNone/>
            </a:pPr>
            <a:r>
              <a:rPr lang="de-DE" altLang="de-DE" sz="800" dirty="0"/>
              <a:t>FM B FL; Hr. Müller</a:t>
            </a:r>
          </a:p>
          <a:p>
            <a:pPr>
              <a:spcBef>
                <a:spcPct val="0"/>
              </a:spcBef>
              <a:buSzTx/>
              <a:buFontTx/>
              <a:buNone/>
            </a:pPr>
            <a:endParaRPr lang="de-DE" altLang="de-DE" sz="800" dirty="0"/>
          </a:p>
        </p:txBody>
      </p:sp>
      <p:sp>
        <p:nvSpPr>
          <p:cNvPr id="3082" name="Oval 22"/>
          <p:cNvSpPr>
            <a:spLocks noChangeArrowheads="1"/>
          </p:cNvSpPr>
          <p:nvPr/>
        </p:nvSpPr>
        <p:spPr bwMode="auto">
          <a:xfrm>
            <a:off x="4699794" y="1720069"/>
            <a:ext cx="1185862" cy="504825"/>
          </a:xfrm>
          <a:prstGeom prst="ellipse">
            <a:avLst/>
          </a:prstGeom>
          <a:solidFill>
            <a:srgbClr val="FFFFCC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0"/>
              </a:spcBef>
              <a:buSzTx/>
              <a:buFontTx/>
              <a:buNone/>
            </a:pPr>
            <a:endParaRPr lang="de-DE" altLang="de-DE" sz="800" b="1" dirty="0"/>
          </a:p>
          <a:p>
            <a:pPr algn="ctr">
              <a:lnSpc>
                <a:spcPct val="70000"/>
              </a:lnSpc>
              <a:spcBef>
                <a:spcPct val="0"/>
              </a:spcBef>
              <a:buSzTx/>
              <a:buFontTx/>
              <a:buNone/>
            </a:pPr>
            <a:r>
              <a:rPr lang="de-DE" altLang="de-DE" sz="800" b="1" dirty="0"/>
              <a:t>FM Z L; Fr. Egert</a:t>
            </a:r>
          </a:p>
        </p:txBody>
      </p:sp>
      <p:sp>
        <p:nvSpPr>
          <p:cNvPr id="3084" name="Rectangle 25"/>
          <p:cNvSpPr>
            <a:spLocks noChangeArrowheads="1"/>
          </p:cNvSpPr>
          <p:nvPr/>
        </p:nvSpPr>
        <p:spPr bwMode="auto">
          <a:xfrm>
            <a:off x="2780154" y="1399308"/>
            <a:ext cx="1447800" cy="412056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de-DE" altLang="de-DE" sz="900" dirty="0"/>
              <a:t>Geschäftszimmer</a:t>
            </a:r>
          </a:p>
          <a:p>
            <a:pPr>
              <a:spcBef>
                <a:spcPct val="0"/>
              </a:spcBef>
              <a:buSzTx/>
              <a:buFontTx/>
              <a:buNone/>
            </a:pPr>
            <a:r>
              <a:rPr lang="de-DE" altLang="de-DE" sz="900" dirty="0"/>
              <a:t>FM AL 1; Fr. Melha</a:t>
            </a:r>
          </a:p>
        </p:txBody>
      </p:sp>
      <p:sp>
        <p:nvSpPr>
          <p:cNvPr id="3085" name="Rectangle 28"/>
          <p:cNvSpPr>
            <a:spLocks noChangeArrowheads="1"/>
          </p:cNvSpPr>
          <p:nvPr/>
        </p:nvSpPr>
        <p:spPr bwMode="auto">
          <a:xfrm>
            <a:off x="0" y="72358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de-DE" altLang="de-DE" sz="2400">
              <a:latin typeface="Times New Roman" panose="02020603050405020304" pitchFamily="18" charset="0"/>
            </a:endParaRPr>
          </a:p>
        </p:txBody>
      </p:sp>
      <p:sp>
        <p:nvSpPr>
          <p:cNvPr id="3086" name="Rectangle 29"/>
          <p:cNvSpPr>
            <a:spLocks noChangeArrowheads="1"/>
          </p:cNvSpPr>
          <p:nvPr/>
        </p:nvSpPr>
        <p:spPr bwMode="auto">
          <a:xfrm>
            <a:off x="2667000" y="7235825"/>
            <a:ext cx="2895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de-DE" altLang="de-DE" sz="2400">
              <a:latin typeface="Times New Roman" panose="02020603050405020304" pitchFamily="18" charset="0"/>
            </a:endParaRPr>
          </a:p>
        </p:txBody>
      </p:sp>
      <p:sp>
        <p:nvSpPr>
          <p:cNvPr id="3087" name="Rectangle 30"/>
          <p:cNvSpPr>
            <a:spLocks noChangeArrowheads="1"/>
          </p:cNvSpPr>
          <p:nvPr/>
        </p:nvSpPr>
        <p:spPr bwMode="auto">
          <a:xfrm>
            <a:off x="2182862" y="764704"/>
            <a:ext cx="1804169" cy="39715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de-DE" altLang="de-DE" sz="1200" b="1" dirty="0"/>
              <a:t>SE-Leitung</a:t>
            </a:r>
          </a:p>
          <a:p>
            <a:pPr>
              <a:spcBef>
                <a:spcPct val="0"/>
              </a:spcBef>
              <a:buSzTx/>
              <a:buFontTx/>
              <a:buNone/>
            </a:pPr>
            <a:r>
              <a:rPr lang="de-DE" altLang="de-DE" sz="1200" b="1" dirty="0"/>
              <a:t>Facility Management</a:t>
            </a:r>
            <a:endParaRPr lang="de-DE" altLang="de-DE" sz="1200" dirty="0"/>
          </a:p>
        </p:txBody>
      </p:sp>
      <p:sp>
        <p:nvSpPr>
          <p:cNvPr id="3088" name="Rectangle 32"/>
          <p:cNvSpPr>
            <a:spLocks noChangeArrowheads="1"/>
          </p:cNvSpPr>
          <p:nvPr/>
        </p:nvSpPr>
        <p:spPr bwMode="auto">
          <a:xfrm>
            <a:off x="7020272" y="2536045"/>
            <a:ext cx="1441450" cy="4603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r>
              <a:rPr lang="de-DE" altLang="de-DE" sz="1000" b="1"/>
              <a:t>IuK-Management</a:t>
            </a:r>
          </a:p>
        </p:txBody>
      </p:sp>
      <p:sp>
        <p:nvSpPr>
          <p:cNvPr id="3089" name="Oval 35"/>
          <p:cNvSpPr>
            <a:spLocks noChangeArrowheads="1"/>
          </p:cNvSpPr>
          <p:nvPr/>
        </p:nvSpPr>
        <p:spPr bwMode="auto">
          <a:xfrm>
            <a:off x="4699794" y="1391736"/>
            <a:ext cx="1185862" cy="409575"/>
          </a:xfrm>
          <a:prstGeom prst="ellipse">
            <a:avLst/>
          </a:prstGeom>
          <a:solidFill>
            <a:srgbClr val="FFFFCC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0"/>
              </a:spcBef>
              <a:buSzTx/>
              <a:buFontTx/>
              <a:buNone/>
            </a:pPr>
            <a:r>
              <a:rPr lang="de-DE" altLang="de-DE" sz="800" b="1"/>
              <a:t>Personal</a:t>
            </a:r>
          </a:p>
          <a:p>
            <a:pPr algn="ctr">
              <a:lnSpc>
                <a:spcPct val="70000"/>
              </a:lnSpc>
              <a:spcBef>
                <a:spcPct val="0"/>
              </a:spcBef>
              <a:buSzTx/>
              <a:buFontTx/>
              <a:buNone/>
            </a:pPr>
            <a:r>
              <a:rPr lang="de-DE" altLang="de-DE" sz="800" b="1"/>
              <a:t>Finanzen</a:t>
            </a:r>
          </a:p>
          <a:p>
            <a:pPr algn="ctr">
              <a:lnSpc>
                <a:spcPct val="70000"/>
              </a:lnSpc>
              <a:spcBef>
                <a:spcPct val="0"/>
              </a:spcBef>
              <a:buSzTx/>
              <a:buFontTx/>
              <a:buNone/>
            </a:pPr>
            <a:r>
              <a:rPr lang="de-DE" altLang="de-DE" sz="800" b="1"/>
              <a:t>KLR</a:t>
            </a:r>
          </a:p>
        </p:txBody>
      </p:sp>
      <p:sp>
        <p:nvSpPr>
          <p:cNvPr id="3090" name="Rectangle 36"/>
          <p:cNvSpPr>
            <a:spLocks noChangeArrowheads="1"/>
          </p:cNvSpPr>
          <p:nvPr/>
        </p:nvSpPr>
        <p:spPr bwMode="auto">
          <a:xfrm>
            <a:off x="2888641" y="2504231"/>
            <a:ext cx="1447800" cy="34622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0"/>
              </a:spcBef>
              <a:buSzTx/>
              <a:buFontTx/>
              <a:buNone/>
            </a:pPr>
            <a:r>
              <a:rPr lang="de-DE" altLang="de-DE" sz="1000" b="1" dirty="0"/>
              <a:t>Objekt-</a:t>
            </a:r>
          </a:p>
          <a:p>
            <a:pPr algn="ctr">
              <a:lnSpc>
                <a:spcPct val="70000"/>
              </a:lnSpc>
              <a:spcBef>
                <a:spcPct val="0"/>
              </a:spcBef>
              <a:buSzTx/>
              <a:buFontTx/>
              <a:buNone/>
            </a:pPr>
            <a:r>
              <a:rPr lang="de-DE" altLang="de-DE" sz="1000" b="1" dirty="0" err="1"/>
              <a:t>management</a:t>
            </a:r>
            <a:endParaRPr lang="de-DE" altLang="de-DE" sz="1000" b="1" dirty="0"/>
          </a:p>
        </p:txBody>
      </p:sp>
      <p:sp>
        <p:nvSpPr>
          <p:cNvPr id="3091" name="Rectangle 37"/>
          <p:cNvSpPr>
            <a:spLocks noChangeArrowheads="1"/>
          </p:cNvSpPr>
          <p:nvPr/>
        </p:nvSpPr>
        <p:spPr bwMode="auto">
          <a:xfrm>
            <a:off x="3168612" y="3357675"/>
            <a:ext cx="1359305" cy="37191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de-DE" altLang="de-DE" sz="800" dirty="0"/>
              <a:t>Bürodienstgebäude</a:t>
            </a:r>
          </a:p>
        </p:txBody>
      </p:sp>
      <p:sp>
        <p:nvSpPr>
          <p:cNvPr id="3092" name="Rectangle 38"/>
          <p:cNvSpPr>
            <a:spLocks noChangeArrowheads="1"/>
          </p:cNvSpPr>
          <p:nvPr/>
        </p:nvSpPr>
        <p:spPr bwMode="auto">
          <a:xfrm>
            <a:off x="481831" y="2490007"/>
            <a:ext cx="1281113" cy="37384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de-DE" altLang="de-DE" sz="1000" b="1" dirty="0"/>
              <a:t>Baumanagement</a:t>
            </a:r>
          </a:p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de-DE" altLang="de-DE" sz="1000" b="1" dirty="0"/>
              <a:t>(Hochbau)</a:t>
            </a:r>
          </a:p>
        </p:txBody>
      </p:sp>
      <p:sp>
        <p:nvSpPr>
          <p:cNvPr id="3093" name="Rectangle 40"/>
          <p:cNvSpPr>
            <a:spLocks noChangeArrowheads="1"/>
          </p:cNvSpPr>
          <p:nvPr/>
        </p:nvSpPr>
        <p:spPr bwMode="auto">
          <a:xfrm>
            <a:off x="642574" y="3384549"/>
            <a:ext cx="1295400" cy="38258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SzTx/>
              <a:buFontTx/>
              <a:buNone/>
            </a:pPr>
            <a:r>
              <a:rPr lang="de-DE" altLang="de-DE" sz="800" dirty="0"/>
              <a:t>Vertragsangelegenheiten</a:t>
            </a:r>
          </a:p>
        </p:txBody>
      </p:sp>
      <p:sp>
        <p:nvSpPr>
          <p:cNvPr id="3094" name="Rectangle 41"/>
          <p:cNvSpPr>
            <a:spLocks noChangeArrowheads="1"/>
          </p:cNvSpPr>
          <p:nvPr/>
        </p:nvSpPr>
        <p:spPr bwMode="auto">
          <a:xfrm>
            <a:off x="640503" y="3824332"/>
            <a:ext cx="1295400" cy="24684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SzTx/>
              <a:buFontTx/>
              <a:buNone/>
            </a:pPr>
            <a:r>
              <a:rPr lang="de-DE" altLang="de-DE" sz="800" dirty="0"/>
              <a:t>Investitionen</a:t>
            </a:r>
          </a:p>
        </p:txBody>
      </p:sp>
      <p:sp>
        <p:nvSpPr>
          <p:cNvPr id="3095" name="Rectangle 44"/>
          <p:cNvSpPr>
            <a:spLocks noChangeArrowheads="1"/>
          </p:cNvSpPr>
          <p:nvPr/>
        </p:nvSpPr>
        <p:spPr bwMode="auto">
          <a:xfrm>
            <a:off x="3144563" y="4233869"/>
            <a:ext cx="1383354" cy="38258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SzTx/>
              <a:buFontTx/>
              <a:buNone/>
            </a:pPr>
            <a:r>
              <a:rPr lang="de-DE" altLang="de-DE" sz="800" dirty="0"/>
              <a:t>Fach- und Finanzvermögen</a:t>
            </a:r>
          </a:p>
        </p:txBody>
      </p:sp>
      <p:sp>
        <p:nvSpPr>
          <p:cNvPr id="3097" name="Rectangle 47"/>
          <p:cNvSpPr>
            <a:spLocks noChangeArrowheads="1"/>
          </p:cNvSpPr>
          <p:nvPr/>
        </p:nvSpPr>
        <p:spPr bwMode="auto">
          <a:xfrm>
            <a:off x="7093297" y="3644825"/>
            <a:ext cx="1368425" cy="57626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SzTx/>
              <a:buFontTx/>
              <a:buNone/>
            </a:pPr>
            <a:r>
              <a:rPr lang="de-DE" altLang="de-DE" sz="800" dirty="0" err="1"/>
              <a:t>IuK</a:t>
            </a:r>
            <a:r>
              <a:rPr lang="de-DE" altLang="de-DE" sz="800" dirty="0"/>
              <a:t> 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SzTx/>
              <a:buFontTx/>
              <a:buNone/>
            </a:pPr>
            <a:r>
              <a:rPr lang="de-DE" altLang="de-DE" sz="800" dirty="0"/>
              <a:t>Administration</a:t>
            </a:r>
          </a:p>
        </p:txBody>
      </p:sp>
      <p:sp>
        <p:nvSpPr>
          <p:cNvPr id="3100" name="Freeform 51"/>
          <p:cNvSpPr>
            <a:spLocks/>
          </p:cNvSpPr>
          <p:nvPr/>
        </p:nvSpPr>
        <p:spPr bwMode="auto">
          <a:xfrm flipH="1">
            <a:off x="3505073" y="1827306"/>
            <a:ext cx="57100" cy="576000"/>
          </a:xfrm>
          <a:custGeom>
            <a:avLst/>
            <a:gdLst>
              <a:gd name="T0" fmla="*/ 0 w 1"/>
              <a:gd name="T1" fmla="*/ 0 h 433"/>
              <a:gd name="T2" fmla="*/ 0 w 1"/>
              <a:gd name="T3" fmla="*/ 2147483646 h 433"/>
              <a:gd name="T4" fmla="*/ 0 60000 65536"/>
              <a:gd name="T5" fmla="*/ 0 60000 65536"/>
              <a:gd name="T6" fmla="*/ 0 w 1"/>
              <a:gd name="T7" fmla="*/ 0 h 433"/>
              <a:gd name="T8" fmla="*/ 1 w 1"/>
              <a:gd name="T9" fmla="*/ 433 h 43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433">
                <a:moveTo>
                  <a:pt x="0" y="0"/>
                </a:moveTo>
                <a:lnTo>
                  <a:pt x="0" y="432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101" name="Line 52"/>
          <p:cNvSpPr>
            <a:spLocks noChangeShapeType="1"/>
          </p:cNvSpPr>
          <p:nvPr/>
        </p:nvSpPr>
        <p:spPr bwMode="auto">
          <a:xfrm flipH="1">
            <a:off x="1835695" y="2708920"/>
            <a:ext cx="944458" cy="0"/>
          </a:xfrm>
          <a:prstGeom prst="line">
            <a:avLst/>
          </a:prstGeom>
          <a:noFill/>
          <a:ln w="76200">
            <a:solidFill>
              <a:schemeClr val="accent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102" name="Line 53"/>
          <p:cNvSpPr>
            <a:spLocks noChangeShapeType="1"/>
          </p:cNvSpPr>
          <p:nvPr/>
        </p:nvSpPr>
        <p:spPr bwMode="auto">
          <a:xfrm flipV="1">
            <a:off x="4498294" y="2708334"/>
            <a:ext cx="2233946" cy="14775"/>
          </a:xfrm>
          <a:prstGeom prst="line">
            <a:avLst/>
          </a:prstGeom>
          <a:noFill/>
          <a:ln w="76200">
            <a:solidFill>
              <a:schemeClr val="accent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103" name="Rectangle 55"/>
          <p:cNvSpPr>
            <a:spLocks noChangeArrowheads="1"/>
          </p:cNvSpPr>
          <p:nvPr/>
        </p:nvSpPr>
        <p:spPr bwMode="auto">
          <a:xfrm>
            <a:off x="304800" y="216687"/>
            <a:ext cx="3657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de-DE" altLang="de-DE" sz="1200" dirty="0"/>
              <a:t>Organisationsstruktur der SE Facility Management ab 01.01.2026</a:t>
            </a:r>
          </a:p>
        </p:txBody>
      </p:sp>
      <p:sp>
        <p:nvSpPr>
          <p:cNvPr id="3104" name="Rectangle 56"/>
          <p:cNvSpPr>
            <a:spLocks noChangeArrowheads="1"/>
          </p:cNvSpPr>
          <p:nvPr/>
        </p:nvSpPr>
        <p:spPr bwMode="auto">
          <a:xfrm>
            <a:off x="7162800" y="0"/>
            <a:ext cx="1371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de-DE" altLang="de-DE" sz="2400">
              <a:latin typeface="Times New Roman" panose="02020603050405020304" pitchFamily="18" charset="0"/>
            </a:endParaRPr>
          </a:p>
        </p:txBody>
      </p:sp>
      <p:sp>
        <p:nvSpPr>
          <p:cNvPr id="3105" name="Line 57"/>
          <p:cNvSpPr>
            <a:spLocks noChangeShapeType="1"/>
          </p:cNvSpPr>
          <p:nvPr/>
        </p:nvSpPr>
        <p:spPr bwMode="auto">
          <a:xfrm>
            <a:off x="318943" y="620688"/>
            <a:ext cx="85883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106" name="Rectangle 59"/>
          <p:cNvSpPr>
            <a:spLocks noChangeArrowheads="1"/>
          </p:cNvSpPr>
          <p:nvPr/>
        </p:nvSpPr>
        <p:spPr bwMode="auto">
          <a:xfrm>
            <a:off x="6858000" y="304800"/>
            <a:ext cx="1447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de-DE" altLang="de-DE" sz="2400">
              <a:latin typeface="Times New Roman" panose="02020603050405020304" pitchFamily="18" charset="0"/>
            </a:endParaRPr>
          </a:p>
        </p:txBody>
      </p:sp>
      <p:sp>
        <p:nvSpPr>
          <p:cNvPr id="3108" name="Line 63"/>
          <p:cNvSpPr>
            <a:spLocks noChangeShapeType="1"/>
          </p:cNvSpPr>
          <p:nvPr/>
        </p:nvSpPr>
        <p:spPr bwMode="auto">
          <a:xfrm>
            <a:off x="1071936" y="2337607"/>
            <a:ext cx="659640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109" name="Line 66"/>
          <p:cNvSpPr>
            <a:spLocks noChangeShapeType="1"/>
          </p:cNvSpPr>
          <p:nvPr/>
        </p:nvSpPr>
        <p:spPr bwMode="auto">
          <a:xfrm flipH="1">
            <a:off x="2888639" y="3261564"/>
            <a:ext cx="0" cy="249315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112" name="Line 80"/>
          <p:cNvSpPr>
            <a:spLocks noChangeShapeType="1"/>
          </p:cNvSpPr>
          <p:nvPr/>
        </p:nvSpPr>
        <p:spPr bwMode="auto">
          <a:xfrm flipV="1">
            <a:off x="3995738" y="1137476"/>
            <a:ext cx="3130137" cy="12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113" name="Rectangle 98"/>
          <p:cNvSpPr>
            <a:spLocks noChangeArrowheads="1"/>
          </p:cNvSpPr>
          <p:nvPr/>
        </p:nvSpPr>
        <p:spPr bwMode="auto">
          <a:xfrm>
            <a:off x="4564236" y="2794807"/>
            <a:ext cx="18415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70000"/>
              </a:lnSpc>
              <a:spcBef>
                <a:spcPct val="0"/>
              </a:spcBef>
              <a:buSzTx/>
              <a:buFontTx/>
              <a:buNone/>
            </a:pPr>
            <a:endParaRPr lang="de-DE" altLang="de-DE" sz="800"/>
          </a:p>
        </p:txBody>
      </p:sp>
      <p:sp>
        <p:nvSpPr>
          <p:cNvPr id="3116" name="Rectangle 13"/>
          <p:cNvSpPr>
            <a:spLocks noChangeArrowheads="1"/>
          </p:cNvSpPr>
          <p:nvPr/>
        </p:nvSpPr>
        <p:spPr bwMode="auto">
          <a:xfrm>
            <a:off x="632643" y="4632087"/>
            <a:ext cx="1295400" cy="3045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SzTx/>
              <a:buFontTx/>
              <a:buNone/>
            </a:pPr>
            <a:endParaRPr lang="de-DE" altLang="de-DE" sz="800" dirty="0"/>
          </a:p>
          <a:p>
            <a:pPr>
              <a:lnSpc>
                <a:spcPct val="90000"/>
              </a:lnSpc>
              <a:spcBef>
                <a:spcPct val="0"/>
              </a:spcBef>
              <a:buSzTx/>
              <a:buFontTx/>
              <a:buNone/>
            </a:pPr>
            <a:r>
              <a:rPr lang="de-DE" altLang="de-DE" sz="800" dirty="0"/>
              <a:t>FM B 2 L; Fr. El Baz</a:t>
            </a:r>
          </a:p>
        </p:txBody>
      </p:sp>
      <p:sp>
        <p:nvSpPr>
          <p:cNvPr id="3117" name="Rectangle 42"/>
          <p:cNvSpPr>
            <a:spLocks noChangeArrowheads="1"/>
          </p:cNvSpPr>
          <p:nvPr/>
        </p:nvSpPr>
        <p:spPr bwMode="auto">
          <a:xfrm>
            <a:off x="633664" y="4420463"/>
            <a:ext cx="1295400" cy="25238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SzTx/>
              <a:buFontTx/>
              <a:buNone/>
            </a:pPr>
            <a:r>
              <a:rPr lang="de-DE" altLang="de-DE" sz="800" dirty="0"/>
              <a:t>Bauunterhaltung</a:t>
            </a:r>
          </a:p>
        </p:txBody>
      </p:sp>
      <p:sp>
        <p:nvSpPr>
          <p:cNvPr id="3118" name="Line 110"/>
          <p:cNvSpPr>
            <a:spLocks noChangeShapeType="1"/>
          </p:cNvSpPr>
          <p:nvPr/>
        </p:nvSpPr>
        <p:spPr bwMode="auto">
          <a:xfrm>
            <a:off x="1059036" y="2337607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119" name="Line 111"/>
          <p:cNvSpPr>
            <a:spLocks noChangeShapeType="1"/>
          </p:cNvSpPr>
          <p:nvPr/>
        </p:nvSpPr>
        <p:spPr bwMode="auto">
          <a:xfrm>
            <a:off x="7663209" y="2337607"/>
            <a:ext cx="6350" cy="1984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120" name="Line 115"/>
          <p:cNvSpPr>
            <a:spLocks noChangeShapeType="1"/>
          </p:cNvSpPr>
          <p:nvPr/>
        </p:nvSpPr>
        <p:spPr bwMode="auto">
          <a:xfrm flipH="1">
            <a:off x="467766" y="3176644"/>
            <a:ext cx="14287" cy="2740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121" name="Line 116"/>
          <p:cNvSpPr>
            <a:spLocks noChangeShapeType="1"/>
          </p:cNvSpPr>
          <p:nvPr/>
        </p:nvSpPr>
        <p:spPr bwMode="auto">
          <a:xfrm>
            <a:off x="481831" y="3556807"/>
            <a:ext cx="15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122" name="Line 117"/>
          <p:cNvSpPr>
            <a:spLocks noChangeShapeType="1"/>
          </p:cNvSpPr>
          <p:nvPr/>
        </p:nvSpPr>
        <p:spPr bwMode="auto">
          <a:xfrm>
            <a:off x="481831" y="4084651"/>
            <a:ext cx="15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123" name="Line 118"/>
          <p:cNvSpPr>
            <a:spLocks noChangeShapeType="1"/>
          </p:cNvSpPr>
          <p:nvPr/>
        </p:nvSpPr>
        <p:spPr bwMode="auto">
          <a:xfrm>
            <a:off x="474687" y="4665651"/>
            <a:ext cx="15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125" name="Line 130"/>
          <p:cNvSpPr>
            <a:spLocks noChangeShapeType="1"/>
          </p:cNvSpPr>
          <p:nvPr/>
        </p:nvSpPr>
        <p:spPr bwMode="auto">
          <a:xfrm flipH="1">
            <a:off x="5292080" y="1158822"/>
            <a:ext cx="6475" cy="24041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127" name="Line 137"/>
          <p:cNvSpPr>
            <a:spLocks noChangeShapeType="1"/>
          </p:cNvSpPr>
          <p:nvPr/>
        </p:nvSpPr>
        <p:spPr bwMode="auto">
          <a:xfrm>
            <a:off x="7020272" y="3399645"/>
            <a:ext cx="1587" cy="13700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128" name="Line 139"/>
          <p:cNvSpPr>
            <a:spLocks noChangeShapeType="1"/>
          </p:cNvSpPr>
          <p:nvPr/>
        </p:nvSpPr>
        <p:spPr bwMode="auto">
          <a:xfrm>
            <a:off x="7020272" y="3933056"/>
            <a:ext cx="730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131" name="Rectangle 41"/>
          <p:cNvSpPr>
            <a:spLocks noChangeArrowheads="1"/>
          </p:cNvSpPr>
          <p:nvPr/>
        </p:nvSpPr>
        <p:spPr bwMode="auto">
          <a:xfrm>
            <a:off x="7093297" y="4437112"/>
            <a:ext cx="1368425" cy="38258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SzTx/>
              <a:buFontTx/>
              <a:buNone/>
            </a:pPr>
            <a:r>
              <a:rPr lang="de-DE" altLang="de-DE" sz="800"/>
              <a:t>IuK Organisation</a:t>
            </a:r>
          </a:p>
        </p:txBody>
      </p:sp>
      <p:cxnSp>
        <p:nvCxnSpPr>
          <p:cNvPr id="3133" name="Gerade Verbindung 77"/>
          <p:cNvCxnSpPr>
            <a:cxnSpLocks noChangeShapeType="1"/>
          </p:cNvCxnSpPr>
          <p:nvPr/>
        </p:nvCxnSpPr>
        <p:spPr bwMode="auto">
          <a:xfrm>
            <a:off x="7020272" y="4768070"/>
            <a:ext cx="73025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38" name="Oval 60"/>
          <p:cNvSpPr>
            <a:spLocks noChangeArrowheads="1"/>
          </p:cNvSpPr>
          <p:nvPr/>
        </p:nvSpPr>
        <p:spPr bwMode="auto">
          <a:xfrm>
            <a:off x="6534149" y="1370819"/>
            <a:ext cx="1296987" cy="504825"/>
          </a:xfrm>
          <a:prstGeom prst="ellipse">
            <a:avLst/>
          </a:prstGeom>
          <a:solidFill>
            <a:srgbClr val="FFFFCC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0"/>
              </a:spcBef>
              <a:buSzTx/>
              <a:buFontTx/>
              <a:buNone/>
            </a:pPr>
            <a:r>
              <a:rPr lang="de-DE" altLang="de-DE" sz="800" b="1" dirty="0"/>
              <a:t>Bezirkliche</a:t>
            </a:r>
          </a:p>
          <a:p>
            <a:pPr algn="ctr">
              <a:lnSpc>
                <a:spcPct val="70000"/>
              </a:lnSpc>
              <a:spcBef>
                <a:spcPct val="0"/>
              </a:spcBef>
              <a:buSzTx/>
              <a:buFontTx/>
              <a:buNone/>
            </a:pPr>
            <a:r>
              <a:rPr lang="de-DE" altLang="de-DE" sz="800" b="1" dirty="0"/>
              <a:t> Beauftragte</a:t>
            </a:r>
          </a:p>
          <a:p>
            <a:pPr algn="ctr">
              <a:lnSpc>
                <a:spcPct val="70000"/>
              </a:lnSpc>
              <a:spcBef>
                <a:spcPct val="0"/>
              </a:spcBef>
              <a:buSzTx/>
              <a:buFontTx/>
              <a:buNone/>
            </a:pPr>
            <a:r>
              <a:rPr lang="de-DE" altLang="de-DE" sz="800" b="1" dirty="0"/>
              <a:t> für IT-Sicherheit</a:t>
            </a:r>
          </a:p>
        </p:txBody>
      </p:sp>
      <p:sp>
        <p:nvSpPr>
          <p:cNvPr id="3140" name="Rectangle 13"/>
          <p:cNvSpPr>
            <a:spLocks noChangeArrowheads="1"/>
          </p:cNvSpPr>
          <p:nvPr/>
        </p:nvSpPr>
        <p:spPr bwMode="auto">
          <a:xfrm>
            <a:off x="626244" y="4999642"/>
            <a:ext cx="1295400" cy="3265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SzTx/>
              <a:buFontTx/>
              <a:buNone/>
            </a:pPr>
            <a:r>
              <a:rPr lang="de-DE" altLang="de-DE" sz="800" dirty="0"/>
              <a:t>Technische 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SzTx/>
              <a:buFontTx/>
              <a:buNone/>
            </a:pPr>
            <a:r>
              <a:rPr lang="de-DE" altLang="de-DE" sz="800" dirty="0"/>
              <a:t>Gebäudeausrüstung (TGA)</a:t>
            </a:r>
          </a:p>
        </p:txBody>
      </p:sp>
      <p:cxnSp>
        <p:nvCxnSpPr>
          <p:cNvPr id="3141" name="Gerade Verbindung 78"/>
          <p:cNvCxnSpPr>
            <a:cxnSpLocks noChangeShapeType="1"/>
          </p:cNvCxnSpPr>
          <p:nvPr/>
        </p:nvCxnSpPr>
        <p:spPr bwMode="auto">
          <a:xfrm>
            <a:off x="467766" y="5915225"/>
            <a:ext cx="142875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3" name="Rectangle 48"/>
          <p:cNvSpPr>
            <a:spLocks noChangeArrowheads="1"/>
          </p:cNvSpPr>
          <p:nvPr/>
        </p:nvSpPr>
        <p:spPr bwMode="auto">
          <a:xfrm>
            <a:off x="1599344" y="5571368"/>
            <a:ext cx="1152380" cy="26401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SzTx/>
              <a:buFontTx/>
              <a:buNone/>
            </a:pPr>
            <a:r>
              <a:rPr lang="de-DE" altLang="de-DE" sz="800" dirty="0"/>
              <a:t>FM B 31; Hr. Goldbach</a:t>
            </a:r>
          </a:p>
        </p:txBody>
      </p:sp>
      <p:sp>
        <p:nvSpPr>
          <p:cNvPr id="92" name="Rectangle 30"/>
          <p:cNvSpPr>
            <a:spLocks noChangeArrowheads="1"/>
          </p:cNvSpPr>
          <p:nvPr/>
        </p:nvSpPr>
        <p:spPr bwMode="auto">
          <a:xfrm flipH="1">
            <a:off x="2182861" y="1158822"/>
            <a:ext cx="1804169" cy="2404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de-DE" altLang="de-DE" sz="1100" dirty="0"/>
              <a:t>FM AL; Hr. Lelickens</a:t>
            </a:r>
          </a:p>
        </p:txBody>
      </p:sp>
      <p:sp>
        <p:nvSpPr>
          <p:cNvPr id="84" name="Rectangle 42"/>
          <p:cNvSpPr>
            <a:spLocks noChangeArrowheads="1"/>
          </p:cNvSpPr>
          <p:nvPr/>
        </p:nvSpPr>
        <p:spPr bwMode="auto">
          <a:xfrm>
            <a:off x="617560" y="5853103"/>
            <a:ext cx="1285847" cy="30205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SzTx/>
              <a:buFontTx/>
              <a:buNone/>
            </a:pPr>
            <a:r>
              <a:rPr lang="de-DE" altLang="de-DE" sz="800" dirty="0"/>
              <a:t> Entwurf</a:t>
            </a:r>
          </a:p>
        </p:txBody>
      </p:sp>
      <p:sp>
        <p:nvSpPr>
          <p:cNvPr id="85" name="Rectangle 13"/>
          <p:cNvSpPr>
            <a:spLocks noChangeArrowheads="1"/>
          </p:cNvSpPr>
          <p:nvPr/>
        </p:nvSpPr>
        <p:spPr bwMode="auto">
          <a:xfrm>
            <a:off x="617560" y="6120138"/>
            <a:ext cx="1287625" cy="2916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SzTx/>
              <a:buFontTx/>
              <a:buNone/>
            </a:pPr>
            <a:r>
              <a:rPr lang="de-DE" altLang="de-DE" sz="800" dirty="0"/>
              <a:t>FM B 4 L; Fr. Dettner </a:t>
            </a:r>
          </a:p>
        </p:txBody>
      </p:sp>
      <p:sp>
        <p:nvSpPr>
          <p:cNvPr id="86" name="Line 118"/>
          <p:cNvSpPr>
            <a:spLocks noChangeShapeType="1"/>
          </p:cNvSpPr>
          <p:nvPr/>
        </p:nvSpPr>
        <p:spPr bwMode="auto">
          <a:xfrm flipV="1">
            <a:off x="481831" y="5320110"/>
            <a:ext cx="158671" cy="142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93" name="Rectangle 13"/>
          <p:cNvSpPr>
            <a:spLocks noChangeArrowheads="1"/>
          </p:cNvSpPr>
          <p:nvPr/>
        </p:nvSpPr>
        <p:spPr bwMode="auto">
          <a:xfrm>
            <a:off x="3144563" y="4811429"/>
            <a:ext cx="1387479" cy="3764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SzTx/>
              <a:buFontTx/>
              <a:buNone/>
            </a:pPr>
            <a:r>
              <a:rPr lang="de-DE" altLang="de-DE" sz="800" dirty="0"/>
              <a:t>FM OM 2 L (V); Fr. Rajewski</a:t>
            </a:r>
          </a:p>
        </p:txBody>
      </p:sp>
      <p:sp>
        <p:nvSpPr>
          <p:cNvPr id="80" name="Rectangle 9"/>
          <p:cNvSpPr>
            <a:spLocks noChangeArrowheads="1"/>
          </p:cNvSpPr>
          <p:nvPr/>
        </p:nvSpPr>
        <p:spPr bwMode="auto">
          <a:xfrm>
            <a:off x="3144563" y="5643013"/>
            <a:ext cx="1361864" cy="42018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de-DE" altLang="de-DE" sz="800" dirty="0"/>
          </a:p>
          <a:p>
            <a:pPr>
              <a:spcBef>
                <a:spcPct val="0"/>
              </a:spcBef>
              <a:buSzTx/>
              <a:buFontTx/>
              <a:buNone/>
            </a:pPr>
            <a:endParaRPr lang="de-DE" altLang="de-DE" sz="800" dirty="0"/>
          </a:p>
          <a:p>
            <a:pPr>
              <a:spcBef>
                <a:spcPct val="0"/>
              </a:spcBef>
              <a:buSzTx/>
              <a:buFontTx/>
              <a:buNone/>
            </a:pPr>
            <a:r>
              <a:rPr lang="de-DE" altLang="de-DE" sz="800" dirty="0"/>
              <a:t>FM OM 3 L; Fr. Herlemann</a:t>
            </a:r>
          </a:p>
        </p:txBody>
      </p:sp>
      <p:sp>
        <p:nvSpPr>
          <p:cNvPr id="81" name="Rectangle 37"/>
          <p:cNvSpPr>
            <a:spLocks noChangeArrowheads="1"/>
          </p:cNvSpPr>
          <p:nvPr/>
        </p:nvSpPr>
        <p:spPr bwMode="auto">
          <a:xfrm>
            <a:off x="3145842" y="5382804"/>
            <a:ext cx="1359305" cy="37191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de-DE" altLang="de-DE" sz="800" dirty="0"/>
              <a:t>Innere Dienste</a:t>
            </a:r>
          </a:p>
        </p:txBody>
      </p:sp>
      <p:sp>
        <p:nvSpPr>
          <p:cNvPr id="88" name="Line 116"/>
          <p:cNvSpPr>
            <a:spLocks noChangeShapeType="1"/>
          </p:cNvSpPr>
          <p:nvPr/>
        </p:nvSpPr>
        <p:spPr bwMode="auto">
          <a:xfrm>
            <a:off x="2880457" y="3738048"/>
            <a:ext cx="285596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89" name="Line 116"/>
          <p:cNvSpPr>
            <a:spLocks noChangeShapeType="1"/>
          </p:cNvSpPr>
          <p:nvPr/>
        </p:nvSpPr>
        <p:spPr bwMode="auto">
          <a:xfrm>
            <a:off x="2888640" y="4616457"/>
            <a:ext cx="285596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90" name="Line 116"/>
          <p:cNvSpPr>
            <a:spLocks noChangeShapeType="1"/>
          </p:cNvSpPr>
          <p:nvPr/>
        </p:nvSpPr>
        <p:spPr bwMode="auto">
          <a:xfrm>
            <a:off x="2880457" y="5754715"/>
            <a:ext cx="285596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91" name="Rectangle 37"/>
          <p:cNvSpPr>
            <a:spLocks noChangeArrowheads="1"/>
          </p:cNvSpPr>
          <p:nvPr/>
        </p:nvSpPr>
        <p:spPr bwMode="auto">
          <a:xfrm>
            <a:off x="4835240" y="3150473"/>
            <a:ext cx="1334152" cy="8943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de-DE" altLang="de-DE" sz="800" dirty="0"/>
              <a:t>Raumvergabe</a:t>
            </a:r>
          </a:p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de-DE" altLang="de-DE" sz="800" dirty="0"/>
              <a:t>Hausverwaltung</a:t>
            </a:r>
          </a:p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de-DE" altLang="de-DE" sz="800" dirty="0"/>
              <a:t>Arbeitsschutz</a:t>
            </a:r>
          </a:p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de-DE" altLang="de-DE" sz="800" dirty="0"/>
              <a:t>Ergonomie</a:t>
            </a:r>
          </a:p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de-DE" altLang="de-DE" sz="800" dirty="0"/>
              <a:t>Brandschutz</a:t>
            </a:r>
          </a:p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de-DE" altLang="de-DE" sz="800" dirty="0"/>
              <a:t>Hausmeisterei</a:t>
            </a:r>
          </a:p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de-DE" altLang="de-DE" sz="800" dirty="0"/>
              <a:t>Haustechnik</a:t>
            </a:r>
          </a:p>
        </p:txBody>
      </p:sp>
      <p:sp>
        <p:nvSpPr>
          <p:cNvPr id="95" name="Line 116"/>
          <p:cNvSpPr>
            <a:spLocks noChangeShapeType="1"/>
          </p:cNvSpPr>
          <p:nvPr/>
        </p:nvSpPr>
        <p:spPr bwMode="auto">
          <a:xfrm>
            <a:off x="4527916" y="3729585"/>
            <a:ext cx="307324" cy="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96" name="Rectangle 37"/>
          <p:cNvSpPr>
            <a:spLocks noChangeArrowheads="1"/>
          </p:cNvSpPr>
          <p:nvPr/>
        </p:nvSpPr>
        <p:spPr bwMode="auto">
          <a:xfrm>
            <a:off x="4839800" y="4240479"/>
            <a:ext cx="1334152" cy="8943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de-DE" altLang="de-DE" sz="800" dirty="0"/>
              <a:t>Grundstücksverwaltung</a:t>
            </a:r>
          </a:p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de-DE" altLang="de-DE" sz="800" dirty="0"/>
              <a:t>Objektbewirtschaftung</a:t>
            </a:r>
          </a:p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de-DE" altLang="de-DE" sz="800"/>
              <a:t>Vergaben FB OM</a:t>
            </a:r>
            <a:endParaRPr lang="de-DE" altLang="de-DE" sz="800" dirty="0"/>
          </a:p>
        </p:txBody>
      </p:sp>
      <p:sp>
        <p:nvSpPr>
          <p:cNvPr id="97" name="Rectangle 37"/>
          <p:cNvSpPr>
            <a:spLocks noChangeArrowheads="1"/>
          </p:cNvSpPr>
          <p:nvPr/>
        </p:nvSpPr>
        <p:spPr bwMode="auto">
          <a:xfrm>
            <a:off x="4835240" y="5388232"/>
            <a:ext cx="1334152" cy="8943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de-DE" altLang="de-DE" sz="800" dirty="0"/>
              <a:t>Poststelle</a:t>
            </a:r>
          </a:p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de-DE" altLang="de-DE" sz="800" dirty="0"/>
              <a:t>Vervielfältigung</a:t>
            </a:r>
          </a:p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de-DE" altLang="de-DE" sz="800" dirty="0"/>
              <a:t>Materialverwaltung</a:t>
            </a:r>
          </a:p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de-DE" altLang="de-DE" sz="800" dirty="0" err="1"/>
              <a:t>Pförtnerei</a:t>
            </a:r>
            <a:endParaRPr lang="de-DE" altLang="de-DE" sz="800" dirty="0"/>
          </a:p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de-DE" altLang="de-DE" sz="800" dirty="0"/>
              <a:t>Fuhrpark</a:t>
            </a:r>
          </a:p>
        </p:txBody>
      </p:sp>
      <p:sp>
        <p:nvSpPr>
          <p:cNvPr id="98" name="Line 116"/>
          <p:cNvSpPr>
            <a:spLocks noChangeShapeType="1"/>
          </p:cNvSpPr>
          <p:nvPr/>
        </p:nvSpPr>
        <p:spPr bwMode="auto">
          <a:xfrm>
            <a:off x="4527916" y="4604595"/>
            <a:ext cx="307324" cy="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99" name="Line 116"/>
          <p:cNvSpPr>
            <a:spLocks noChangeShapeType="1"/>
          </p:cNvSpPr>
          <p:nvPr/>
        </p:nvSpPr>
        <p:spPr bwMode="auto">
          <a:xfrm flipV="1">
            <a:off x="4498294" y="5775743"/>
            <a:ext cx="343800" cy="230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0" name="Line 130"/>
          <p:cNvSpPr>
            <a:spLocks noChangeShapeType="1"/>
          </p:cNvSpPr>
          <p:nvPr/>
        </p:nvSpPr>
        <p:spPr bwMode="auto">
          <a:xfrm flipH="1">
            <a:off x="7123681" y="1130989"/>
            <a:ext cx="2194" cy="23982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Standard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203</Words>
  <Application>Microsoft Office PowerPoint</Application>
  <PresentationFormat>Bildschirmpräsentation (4:3)</PresentationFormat>
  <Paragraphs>82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Standarddesign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Peter Rulle</dc:creator>
  <cp:lastModifiedBy>Egert, Heike</cp:lastModifiedBy>
  <cp:revision>143</cp:revision>
  <cp:lastPrinted>2022-11-22T10:09:14Z</cp:lastPrinted>
  <dcterms:created xsi:type="dcterms:W3CDTF">2005-10-04T15:10:23Z</dcterms:created>
  <dcterms:modified xsi:type="dcterms:W3CDTF">2026-01-16T13:32:53Z</dcterms:modified>
</cp:coreProperties>
</file>