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24" r:id="rId4"/>
    <p:sldId id="309" r:id="rId5"/>
    <p:sldId id="325" r:id="rId6"/>
    <p:sldId id="310" r:id="rId7"/>
    <p:sldId id="321" r:id="rId8"/>
    <p:sldId id="320" r:id="rId9"/>
    <p:sldId id="311" r:id="rId10"/>
    <p:sldId id="322" r:id="rId11"/>
    <p:sldId id="313" r:id="rId12"/>
    <p:sldId id="312" r:id="rId13"/>
    <p:sldId id="318" r:id="rId14"/>
    <p:sldId id="314" r:id="rId15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101"/>
    <a:srgbClr val="FE0808"/>
    <a:srgbClr val="D6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E78C-C8E2-4583-8E6E-771C3B02F07A}" type="datetimeFigureOut">
              <a:rPr lang="de-DE" smtClean="0"/>
              <a:t>13.03.2019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6224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62241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CF58-9350-4738-A1BD-C42AE0EC96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42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72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9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CF58-9350-4738-A1BD-C42AE0EC960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2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83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84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7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98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79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BzBm 7 - marcel.mattick@ba-sz.berlin.de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62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BzBm 7 - marcel.mattick@ba-sz.berlin.de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4044-2F60-4401-B1E7-7BB439E65B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07504" y="850647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atin typeface="BMFChange" pitchFamily="2" charset="0"/>
              </a:rPr>
              <a:t>Ausbau Hildburghauser Straße</a:t>
            </a:r>
            <a:endParaRPr lang="de-DE" sz="4800" dirty="0">
              <a:latin typeface="BMFChange" pitchFamily="2" charset="0"/>
            </a:endParaRPr>
          </a:p>
          <a:p>
            <a:pPr algn="ctr"/>
            <a:r>
              <a:rPr lang="de-DE" sz="2800" dirty="0">
                <a:latin typeface="BMFChange" pitchFamily="2" charset="0"/>
              </a:rPr>
              <a:t>- Bürgerinformationsveranstaltung - </a:t>
            </a:r>
          </a:p>
        </p:txBody>
      </p:sp>
      <p:pic>
        <p:nvPicPr>
          <p:cNvPr id="5" name="Picture 2" descr="K:\BzBm\BzBm 2\FotoTransfer\Hildburghauser\IMG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204864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2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5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 </a:t>
            </a:r>
            <a:r>
              <a:rPr lang="de-DE" sz="2000" b="1" dirty="0" err="1">
                <a:latin typeface="BMFChange" pitchFamily="2" charset="0"/>
              </a:rPr>
              <a:t>Zerbster</a:t>
            </a:r>
            <a:r>
              <a:rPr lang="de-DE" sz="2000" b="1" dirty="0">
                <a:latin typeface="BMFChange" pitchFamily="2" charset="0"/>
              </a:rPr>
              <a:t> – </a:t>
            </a:r>
            <a:r>
              <a:rPr lang="de-DE" sz="2000" b="1" dirty="0" err="1">
                <a:latin typeface="BMFChange" pitchFamily="2" charset="0"/>
              </a:rPr>
              <a:t>Sondershauser</a:t>
            </a:r>
            <a:r>
              <a:rPr lang="de-DE" sz="2000" b="1" dirty="0">
                <a:latin typeface="BMFChange" pitchFamily="2" charset="0"/>
              </a:rPr>
              <a:t> Straße</a:t>
            </a:r>
            <a:endParaRPr lang="de-DE" sz="2000" dirty="0">
              <a:latin typeface="BMFChang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2806"/>
            <a:ext cx="8784976" cy="52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157888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Entschädigung für Gewerbetreibende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23208" y="1975480"/>
            <a:ext cx="7665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MFChange" pitchFamily="2" charset="0"/>
              </a:rPr>
              <a:t>Bei nachgewiesenem </a:t>
            </a:r>
            <a:r>
              <a:rPr lang="de-DE" sz="2400" b="1" dirty="0">
                <a:latin typeface="BMFChange" pitchFamily="2" charset="0"/>
              </a:rPr>
              <a:t>existenzbedrohenden</a:t>
            </a:r>
            <a:r>
              <a:rPr lang="de-DE" sz="2400" dirty="0">
                <a:latin typeface="BMFChange" pitchFamily="2" charset="0"/>
              </a:rPr>
              <a:t> </a:t>
            </a:r>
            <a:r>
              <a:rPr lang="de-DE" sz="2400" b="1" dirty="0">
                <a:latin typeface="BMFChange" pitchFamily="2" charset="0"/>
              </a:rPr>
              <a:t>Umsatz-rückgang</a:t>
            </a:r>
            <a:r>
              <a:rPr lang="de-DE" sz="2400" dirty="0">
                <a:latin typeface="BMFChange" pitchFamily="2" charset="0"/>
              </a:rPr>
              <a:t> aufgrund langanhaltender </a:t>
            </a:r>
            <a:r>
              <a:rPr lang="de-DE" sz="2400" dirty="0" smtClean="0">
                <a:latin typeface="BMFChange" pitchFamily="2" charset="0"/>
              </a:rPr>
              <a:t>Straßenbauarbeiten </a:t>
            </a:r>
            <a:r>
              <a:rPr lang="de-DE" sz="2400" dirty="0">
                <a:latin typeface="BMFChange" pitchFamily="2" charset="0"/>
              </a:rPr>
              <a:t>gibt es eine Stelle bei der </a:t>
            </a:r>
            <a:r>
              <a:rPr lang="de-DE" sz="2400" b="1" dirty="0">
                <a:latin typeface="BMFChange" pitchFamily="2" charset="0"/>
              </a:rPr>
              <a:t>Senatsverwaltung für Wirtschaft, Energie und Betriebe</a:t>
            </a:r>
            <a:r>
              <a:rPr lang="de-DE" sz="2400" dirty="0">
                <a:latin typeface="BMFChange" pitchFamily="2" charset="0"/>
              </a:rPr>
              <a:t>, die auf Antrag eine </a:t>
            </a:r>
            <a:r>
              <a:rPr lang="de-DE" sz="2400" b="1" dirty="0">
                <a:latin typeface="BMFChange" pitchFamily="2" charset="0"/>
              </a:rPr>
              <a:t>Überbrückungshilfe</a:t>
            </a:r>
            <a:r>
              <a:rPr lang="de-DE" sz="2400" dirty="0">
                <a:latin typeface="BMFChange" pitchFamily="2" charset="0"/>
              </a:rPr>
              <a:t> als freiwillige Leistung des Landes Berlin gewähren kann. </a:t>
            </a:r>
            <a:r>
              <a:rPr lang="de-DE" sz="2400" dirty="0" smtClean="0">
                <a:latin typeface="BMFChange" pitchFamily="2" charset="0"/>
              </a:rPr>
              <a:t>Die Kontaktdaten liegen dem Handout bei.</a:t>
            </a:r>
            <a:endParaRPr lang="de-DE" sz="2400" dirty="0">
              <a:latin typeface="BMFChange" pitchFamily="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24778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6840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Häufig gestellte Fragen (1)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26840" y="1760313"/>
            <a:ext cx="7445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BMFChange" pitchFamily="2" charset="0"/>
              </a:rPr>
              <a:t>Wird es Kollisionen der Straßenbaumaßnahmen mit der Errichtung der Sporthalle für die Grundschule am Karpfenteich geben?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5576" y="3284984"/>
            <a:ext cx="7445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BMFChange" pitchFamily="2" charset="0"/>
              </a:rPr>
              <a:t>Wie sieht die neuerliche Umleitung für die Zeit der Sperrung aus? Wird der Lichterfelder Ring wieder angeordnet?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Tiefbauamt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073CD0DB-9B96-4665-94D1-84FB4891DDFB}"/>
              </a:ext>
            </a:extLst>
          </p:cNvPr>
          <p:cNvSpPr txBox="1"/>
          <p:nvPr/>
        </p:nvSpPr>
        <p:spPr>
          <a:xfrm>
            <a:off x="777134" y="4819799"/>
            <a:ext cx="7539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BMFChange" pitchFamily="2" charset="0"/>
              </a:rPr>
              <a:t>Wie </a:t>
            </a:r>
            <a:r>
              <a:rPr lang="de-DE" sz="2200" dirty="0">
                <a:solidFill>
                  <a:prstClr val="black"/>
                </a:solidFill>
                <a:latin typeface="BMFChange" pitchFamily="2" charset="0"/>
              </a:rPr>
              <a:t>werden die Buslinien X11 und 112 für die Bauzeit geführt?</a:t>
            </a:r>
          </a:p>
        </p:txBody>
      </p:sp>
    </p:spTree>
    <p:extLst>
      <p:ext uri="{BB962C8B-B14F-4D97-AF65-F5344CB8AC3E}">
        <p14:creationId xmlns:p14="http://schemas.microsoft.com/office/powerpoint/2010/main" val="228535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Häufig gestellte Fragen (2)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55576" y="168102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BMFChange" pitchFamily="2" charset="0"/>
              </a:rPr>
              <a:t>Werden die Mülltonnen weiterhin am Grundstück abgeholt?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Tiefbauamt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0220BC54-3747-4B34-8F08-49392ACCDF23}"/>
              </a:ext>
            </a:extLst>
          </p:cNvPr>
          <p:cNvSpPr/>
          <p:nvPr/>
        </p:nvSpPr>
        <p:spPr>
          <a:xfrm>
            <a:off x="755576" y="2828836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BMFChange" pitchFamily="2" charset="0"/>
              </a:rPr>
              <a:t>Wird nach Fertigstellung weiterhin der Schwerverkehr durch die Hildburghauser Straße geführt?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F21E857-DAE3-4D30-BB91-C4FCA6ED1BEF}"/>
              </a:ext>
            </a:extLst>
          </p:cNvPr>
          <p:cNvSpPr txBox="1"/>
          <p:nvPr/>
        </p:nvSpPr>
        <p:spPr>
          <a:xfrm>
            <a:off x="755576" y="4149080"/>
            <a:ext cx="7750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BMFChange"/>
              </a:rPr>
              <a:t>Können bei der Überarbeitung der Straßenplanung überall separate Radverkehrsanlagen in der Hildburghauser Straße vorgesehen werden?</a:t>
            </a:r>
          </a:p>
        </p:txBody>
      </p:sp>
    </p:spTree>
    <p:extLst>
      <p:ext uri="{BB962C8B-B14F-4D97-AF65-F5344CB8AC3E}">
        <p14:creationId xmlns:p14="http://schemas.microsoft.com/office/powerpoint/2010/main" val="417014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Kontakt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83568" y="4607103"/>
            <a:ext cx="6957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u="sng" dirty="0">
                <a:latin typeface="BMFChange"/>
              </a:rPr>
              <a:t>Bitte per E-Mail an:</a:t>
            </a:r>
          </a:p>
          <a:p>
            <a:endParaRPr lang="de-DE" sz="400" dirty="0">
              <a:latin typeface="BMFChange"/>
            </a:endParaRPr>
          </a:p>
          <a:p>
            <a:r>
              <a:rPr lang="de-DE" sz="2200" dirty="0">
                <a:latin typeface="Wingdings 3" panose="05040102010807070707" pitchFamily="18" charset="2"/>
              </a:rPr>
              <a:t>9</a:t>
            </a:r>
            <a:r>
              <a:rPr lang="de-DE" sz="2200" dirty="0">
                <a:latin typeface="BMFChange" pitchFamily="2" charset="0"/>
              </a:rPr>
              <a:t>   tiefbauamt@ba-sz.berlin.de   oder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1568" y="2564904"/>
            <a:ext cx="7556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BMFChange" pitchFamily="2" charset="0"/>
              </a:rPr>
              <a:t>Fragen, Anregungen und Verbesserungsvorschläge sind </a:t>
            </a:r>
            <a:r>
              <a:rPr lang="de-DE" sz="2200" u="sng" dirty="0">
                <a:latin typeface="BMFChange" pitchFamily="2" charset="0"/>
              </a:rPr>
              <a:t>erwünscht</a:t>
            </a:r>
            <a:r>
              <a:rPr lang="de-DE" sz="2200" dirty="0">
                <a:latin typeface="BMFChange" pitchFamily="2" charset="0"/>
              </a:rPr>
              <a:t> und werden vom Straßen- und Grünflächenamt, FB Tiefbau (Straßenplanung) und der Wirtschaftsförderung Steglitz-Zehlendorf (Gewerbebetriebe) geprüft und beantwortet!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Tiefbauamt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45AD7DD-809E-45A6-9143-3D6E8D6A94C3}"/>
              </a:ext>
            </a:extLst>
          </p:cNvPr>
          <p:cNvSpPr txBox="1"/>
          <p:nvPr/>
        </p:nvSpPr>
        <p:spPr>
          <a:xfrm>
            <a:off x="687383" y="5518393"/>
            <a:ext cx="73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Wingdings 3" panose="05040102010807070707" pitchFamily="18" charset="2"/>
              </a:rPr>
              <a:t>9</a:t>
            </a:r>
            <a:r>
              <a:rPr lang="de-DE" sz="2200" dirty="0"/>
              <a:t>   </a:t>
            </a:r>
            <a:r>
              <a:rPr lang="de-DE" sz="2200" dirty="0">
                <a:latin typeface="BMFChange" pitchFamily="2" charset="0"/>
              </a:rPr>
              <a:t>wirtschaftsfoerderung@ba-sz.berlin.de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C173739-4454-4F6A-9863-4617A1FBF7DA}"/>
              </a:ext>
            </a:extLst>
          </p:cNvPr>
          <p:cNvSpPr txBox="1"/>
          <p:nvPr/>
        </p:nvSpPr>
        <p:spPr>
          <a:xfrm>
            <a:off x="721568" y="1196752"/>
            <a:ext cx="778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BMFChange"/>
              </a:rPr>
              <a:t>Die noch aktuelle Straßenplanung ist im Internet </a:t>
            </a:r>
            <a:r>
              <a:rPr lang="de-DE" sz="2200" dirty="0" smtClean="0">
                <a:latin typeface="BMFChange"/>
              </a:rPr>
              <a:t>über die Startseite des Bezirksamts einzusehen</a:t>
            </a:r>
            <a:r>
              <a:rPr lang="de-DE" sz="2200" dirty="0">
                <a:latin typeface="BMFChange"/>
              </a:rPr>
              <a:t>:</a:t>
            </a:r>
          </a:p>
          <a:p>
            <a:r>
              <a:rPr lang="de-DE" sz="2200" i="1" dirty="0" smtClean="0">
                <a:latin typeface="BMFChange"/>
              </a:rPr>
              <a:t>https</a:t>
            </a:r>
            <a:r>
              <a:rPr lang="de-DE" sz="2200" i="1" dirty="0">
                <a:latin typeface="BMFChange"/>
              </a:rPr>
              <a:t>://www.berlin.de/ba-steglitz-zehlendorf</a:t>
            </a:r>
            <a:r>
              <a:rPr lang="de-DE" sz="2200" i="1" dirty="0" smtClean="0">
                <a:latin typeface="BMFChange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6776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Zeitlicher Überblick - Historie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37629" y="1156682"/>
            <a:ext cx="750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Bauvorhaben Straßenzug </a:t>
            </a:r>
            <a:r>
              <a:rPr lang="de-DE" sz="2000" b="1" dirty="0" err="1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Blanckertzweg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 – Hildburghauser Straße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BMFChange" pitchFamily="2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755576" y="2060848"/>
            <a:ext cx="77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endParaRPr lang="de-DE" sz="2000" dirty="0">
              <a:latin typeface="BMFChange" pitchFamily="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55AB8B83-952E-4719-AD7B-7CDC569AF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39860"/>
              </p:ext>
            </p:extLst>
          </p:nvPr>
        </p:nvGraphicFramePr>
        <p:xfrm>
          <a:off x="867043" y="1756700"/>
          <a:ext cx="6433169" cy="41925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15382">
                  <a:extLst>
                    <a:ext uri="{9D8B030D-6E8A-4147-A177-3AD203B41FA5}">
                      <a16:colId xmlns:a16="http://schemas.microsoft.com/office/drawing/2014/main" xmlns="" val="17194590"/>
                    </a:ext>
                  </a:extLst>
                </a:gridCol>
                <a:gridCol w="5617787">
                  <a:extLst>
                    <a:ext uri="{9D8B030D-6E8A-4147-A177-3AD203B41FA5}">
                      <a16:colId xmlns:a16="http://schemas.microsoft.com/office/drawing/2014/main" xmlns="" val="2193416252"/>
                    </a:ext>
                  </a:extLst>
                </a:gridCol>
              </a:tblGrid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1953/54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Provisorischer Straßenausbau im Rahmen des Notstandsprogramms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80729946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~ 2000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Beschluss, den Neubau des Straßenzuges zur I-Planung anzumelden [~15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Mio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DM]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44943560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~ 2002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Aufnahme in die Investitionsplanung des Landes Berlin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89972288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~ 2004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Planung der Straßenbaumaßnahme einschl. Straßenregenentwässerungsanlagen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3061640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~ 2005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Prüfung und Anerkennung der Bauplanungsunterlagen durch Senat [mit 5,2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Mio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€]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4900100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2006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Das Berliner Abgeordnetenhaus erlässt das Straßenausbaubeitragsgesetz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StrABG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229581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ab 2006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Das SGA informiert die Anlieger über die Baumaßnahme in der Karpfenteich-GS.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9455683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ab 2007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Das BA </a:t>
                      </a:r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versucht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die Zustimmung der BVV zu der Vorzugsvariante zu erhalten.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2852935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09/2012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Das Berliner Abgeordnetenhaus schafft das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StrABG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wieder ab.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3911647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2012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Die alte Planung der Straßenbaumaßnahme wird überarbeitet.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8772806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2014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Die Baumaßnahme wird in 2 Losen (Straßenbau + Leitungsbau) </a:t>
                      </a:r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öffentlich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ausgeschrieben.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3702454"/>
                  </a:ext>
                </a:extLst>
              </a:tr>
              <a:tr h="276470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Die Auftragsvergabe wird von einer </a:t>
                      </a:r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Bietergemeinschaft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vor der Vergabekammer gerügt.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23494056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2015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Die Vergabekammer beschließt, dass die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BieGe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zu berücksichtigen ist.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496071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11/2015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Beide Aufträge (Straßenbau + Leitungsbau) werden an die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BieGe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erteilt.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84897701"/>
                  </a:ext>
                </a:extLst>
              </a:tr>
              <a:tr h="2712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03/2016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 Die Arbeiten der ARGE beginnen mit dem Leitungsbau, der Straßenbau folgt nach.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374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17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Bauabschnitte </a:t>
            </a:r>
            <a:endParaRPr lang="de-DE" sz="2000" dirty="0">
              <a:latin typeface="BMFChange" pitchFamily="2" charset="0"/>
            </a:endParaRPr>
          </a:p>
        </p:txBody>
      </p:sp>
      <p:cxnSp>
        <p:nvCxnSpPr>
          <p:cNvPr id="39" name="Gerade Verbindung 38"/>
          <p:cNvCxnSpPr/>
          <p:nvPr/>
        </p:nvCxnSpPr>
        <p:spPr>
          <a:xfrm>
            <a:off x="2195736" y="1628800"/>
            <a:ext cx="0" cy="45528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2627784" y="1628800"/>
            <a:ext cx="0" cy="455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4" name="Textfeld 43"/>
          <p:cNvSpPr txBox="1"/>
          <p:nvPr/>
        </p:nvSpPr>
        <p:spPr>
          <a:xfrm>
            <a:off x="737629" y="1156682"/>
            <a:ext cx="678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Straßenzug </a:t>
            </a:r>
            <a:r>
              <a:rPr lang="de-DE" sz="2000" b="1" dirty="0" err="1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Blanckertzweg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 – Hildburghauser Straße</a:t>
            </a:r>
            <a:endParaRPr lang="de-DE" sz="2000" dirty="0">
              <a:solidFill>
                <a:schemeClr val="bg1">
                  <a:lumMod val="50000"/>
                </a:schemeClr>
              </a:solidFill>
              <a:latin typeface="BMFChange" pitchFamily="2" charset="0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2411760" y="1628800"/>
            <a:ext cx="0" cy="4554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1" name="Textfeld 10"/>
          <p:cNvSpPr txBox="1"/>
          <p:nvPr/>
        </p:nvSpPr>
        <p:spPr>
          <a:xfrm>
            <a:off x="1054884" y="2833772"/>
            <a:ext cx="273630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BMFChange" pitchFamily="2" charset="0"/>
              </a:rPr>
              <a:t>Am Pfarracker - Steilheilpfad</a:t>
            </a:r>
          </a:p>
          <a:p>
            <a:pPr algn="ctr"/>
            <a:endParaRPr lang="de-DE" sz="1400" dirty="0">
              <a:latin typeface="BMFChange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46720" y="3625860"/>
            <a:ext cx="2736304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BMFChange" pitchFamily="2" charset="0"/>
              </a:rPr>
              <a:t>Steilheilpfad – Oberhofer Weg</a:t>
            </a:r>
          </a:p>
          <a:p>
            <a:pPr algn="ctr"/>
            <a:endParaRPr lang="de-DE" sz="1400" dirty="0">
              <a:latin typeface="BMFChange" pitchFamily="2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046720" y="4489956"/>
            <a:ext cx="2736304" cy="5216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390" b="1" dirty="0">
                <a:latin typeface="BMFChange" pitchFamily="2" charset="0"/>
              </a:rPr>
              <a:t>Oberhofer Weg - Mariannenstraße</a:t>
            </a:r>
          </a:p>
          <a:p>
            <a:pPr algn="ctr"/>
            <a:endParaRPr lang="de-DE" sz="1400" dirty="0">
              <a:latin typeface="BMFChange" pitchFamily="2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43608" y="5354052"/>
            <a:ext cx="273630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BMFChange" pitchFamily="2" charset="0"/>
              </a:rPr>
              <a:t>Mariannenstraße - Bezirksgrenze</a:t>
            </a:r>
          </a:p>
          <a:p>
            <a:pPr algn="ctr"/>
            <a:endParaRPr lang="de-DE" sz="1400" dirty="0">
              <a:latin typeface="BMFChange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54884" y="1969676"/>
            <a:ext cx="273630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b="1" dirty="0">
                <a:latin typeface="BMFChange" pitchFamily="2" charset="0"/>
              </a:rPr>
              <a:t>Osdorfer Straße – Am Pfarracker</a:t>
            </a:r>
          </a:p>
          <a:p>
            <a:pPr algn="ctr"/>
            <a:r>
              <a:rPr lang="de-DE" sz="1400" b="1" dirty="0">
                <a:latin typeface="BMFChange" pitchFamily="2" charset="0"/>
              </a:rPr>
              <a:t>(</a:t>
            </a:r>
            <a:r>
              <a:rPr lang="de-DE" sz="1400" b="1" dirty="0" err="1">
                <a:latin typeface="BMFChange" pitchFamily="2" charset="0"/>
              </a:rPr>
              <a:t>Blanckertzweg</a:t>
            </a:r>
            <a:r>
              <a:rPr lang="de-DE" sz="1400" b="1" dirty="0">
                <a:latin typeface="BMFChange" pitchFamily="2" charset="0"/>
              </a:rPr>
              <a:t>)</a:t>
            </a:r>
            <a:endParaRPr lang="de-DE" sz="1400" dirty="0">
              <a:latin typeface="BMFChange" pitchFamily="2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791188" y="2060848"/>
            <a:ext cx="466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r>
              <a:rPr lang="de-DE" sz="2000" dirty="0">
                <a:latin typeface="BMFChange" pitchFamily="2" charset="0"/>
              </a:rPr>
              <a:t>ca. 550 m     fertiggestellt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3791188" y="2924944"/>
            <a:ext cx="340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r>
              <a:rPr lang="de-DE" sz="2000" dirty="0">
                <a:latin typeface="BMFChange" pitchFamily="2" charset="0"/>
              </a:rPr>
              <a:t>ca. 700 m     fertiggestellt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791188" y="3717032"/>
            <a:ext cx="4885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r>
              <a:rPr lang="de-DE" sz="2000" dirty="0">
                <a:latin typeface="BMFChange" pitchFamily="2" charset="0"/>
              </a:rPr>
              <a:t>ca. 150 m     nahezu fertig, Restarbeiten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3791188" y="4581128"/>
            <a:ext cx="452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r>
              <a:rPr lang="de-DE" sz="2000" dirty="0">
                <a:latin typeface="BMFChange" pitchFamily="2" charset="0"/>
              </a:rPr>
              <a:t>ca. 400 m     noch nicht fertiggestellt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791188" y="5445224"/>
            <a:ext cx="477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MFChange" pitchFamily="2" charset="0"/>
              </a:rPr>
              <a:t>  </a:t>
            </a:r>
            <a:r>
              <a:rPr lang="de-DE" sz="2000" dirty="0">
                <a:latin typeface="BMFChange" pitchFamily="2" charset="0"/>
              </a:rPr>
              <a:t>ca. 500 m     noch nicht fertiggestellt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237333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573454" y="4249463"/>
            <a:ext cx="3744416" cy="191584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Gründe der Verzögerung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31640" y="1412776"/>
            <a:ext cx="6480720" cy="461665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BMFChange" pitchFamily="2" charset="0"/>
              </a:rPr>
              <a:t>Unterbrechung Ausbau Hildburghauser Straße</a:t>
            </a:r>
          </a:p>
        </p:txBody>
      </p:sp>
      <p:sp>
        <p:nvSpPr>
          <p:cNvPr id="20" name="Ellipse 19"/>
          <p:cNvSpPr/>
          <p:nvPr/>
        </p:nvSpPr>
        <p:spPr>
          <a:xfrm>
            <a:off x="573454" y="2089223"/>
            <a:ext cx="3744416" cy="191584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4788024" y="2089223"/>
            <a:ext cx="3744416" cy="191584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17470" y="4783290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BMFChange" pitchFamily="2" charset="0"/>
              </a:rPr>
              <a:t>Sporthalle GS am </a:t>
            </a:r>
            <a:r>
              <a:rPr lang="de-DE" b="1" dirty="0" smtClean="0">
                <a:latin typeface="BMFChange" pitchFamily="2" charset="0"/>
              </a:rPr>
              <a:t>Karpfenteich</a:t>
            </a:r>
          </a:p>
          <a:p>
            <a:pPr algn="ctr"/>
            <a:r>
              <a:rPr lang="de-DE" sz="1600" dirty="0" smtClean="0">
                <a:latin typeface="BMFChange" pitchFamily="2" charset="0"/>
              </a:rPr>
              <a:t>Kann jetzt ohne Behinderungen durch den Straßenbau gebaut werden</a:t>
            </a:r>
            <a:endParaRPr lang="de-DE" sz="1600" dirty="0">
              <a:latin typeface="BMFChange" pitchFamily="2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39160" y="2616256"/>
            <a:ext cx="28951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BMFChange" pitchFamily="2" charset="0"/>
              </a:rPr>
              <a:t>Straßenbauunternehmen</a:t>
            </a:r>
          </a:p>
          <a:p>
            <a:pPr algn="ctr"/>
            <a:r>
              <a:rPr lang="de-DE" sz="1600" dirty="0">
                <a:latin typeface="BMFChange" pitchFamily="2" charset="0"/>
              </a:rPr>
              <a:t>Hat nicht die Erwartungen des SGA erfüllt (Baufortschritt)</a:t>
            </a:r>
          </a:p>
        </p:txBody>
      </p:sp>
      <p:sp>
        <p:nvSpPr>
          <p:cNvPr id="23" name="Ellipse 22"/>
          <p:cNvSpPr/>
          <p:nvPr/>
        </p:nvSpPr>
        <p:spPr>
          <a:xfrm>
            <a:off x="4788024" y="4249462"/>
            <a:ext cx="3744416" cy="191584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1005502" y="2604506"/>
            <a:ext cx="2880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BMFChange" pitchFamily="2" charset="0"/>
              </a:rPr>
              <a:t>Berliner Wasserbetriebe</a:t>
            </a:r>
          </a:p>
          <a:p>
            <a:pPr algn="ctr"/>
            <a:r>
              <a:rPr lang="de-DE" sz="1600" dirty="0">
                <a:latin typeface="BMFChange" pitchFamily="2" charset="0"/>
              </a:rPr>
              <a:t>Müssen dringend Leitungen sanieren </a:t>
            </a:r>
            <a:r>
              <a:rPr lang="de-DE" sz="1600" dirty="0" smtClean="0">
                <a:latin typeface="BMFChange" pitchFamily="2" charset="0"/>
              </a:rPr>
              <a:t>(</a:t>
            </a:r>
            <a:r>
              <a:rPr lang="de-DE" sz="1600" dirty="0">
                <a:latin typeface="BMFChange" pitchFamily="2" charset="0"/>
              </a:rPr>
              <a:t>ab 1. </a:t>
            </a:r>
            <a:r>
              <a:rPr lang="de-DE" sz="1600" dirty="0" err="1">
                <a:latin typeface="BMFChange" pitchFamily="2" charset="0"/>
              </a:rPr>
              <a:t>Hj</a:t>
            </a:r>
            <a:r>
              <a:rPr lang="de-DE" sz="1600" dirty="0">
                <a:latin typeface="BMFChange" pitchFamily="2" charset="0"/>
              </a:rPr>
              <a:t>. 2020)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C0BC88C-9002-4DEE-84F3-91CF0E9A188C}"/>
              </a:ext>
            </a:extLst>
          </p:cNvPr>
          <p:cNvSpPr txBox="1"/>
          <p:nvPr/>
        </p:nvSpPr>
        <p:spPr>
          <a:xfrm>
            <a:off x="5239160" y="4783290"/>
            <a:ext cx="2895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BMFChange"/>
              </a:rPr>
              <a:t>Personalsituation</a:t>
            </a:r>
          </a:p>
          <a:p>
            <a:pPr algn="ctr"/>
            <a:r>
              <a:rPr lang="de-DE" sz="1600" dirty="0">
                <a:latin typeface="BMFChange"/>
              </a:rPr>
              <a:t>Wichtige Mitarbeiter haben das SGA verlassen</a:t>
            </a:r>
          </a:p>
        </p:txBody>
      </p:sp>
    </p:spTree>
    <p:extLst>
      <p:ext uri="{BB962C8B-B14F-4D97-AF65-F5344CB8AC3E}">
        <p14:creationId xmlns:p14="http://schemas.microsoft.com/office/powerpoint/2010/main" val="10786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438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Weitere zeitliche Planung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3568" y="1241643"/>
            <a:ext cx="4302477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Wann geht es voraussichtlich weiter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BMFChange" pitchFamily="2" charset="0"/>
              </a:rPr>
              <a:t>?*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BMFChange" pitchFamily="2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051F6DD-6C38-4881-91F4-90A0C818570D}"/>
              </a:ext>
            </a:extLst>
          </p:cNvPr>
          <p:cNvSpPr txBox="1"/>
          <p:nvPr/>
        </p:nvSpPr>
        <p:spPr>
          <a:xfrm>
            <a:off x="827584" y="2132856"/>
            <a:ext cx="7704856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31AEF4E5-46F5-4583-8CD4-2347E2C75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61"/>
              </p:ext>
            </p:extLst>
          </p:nvPr>
        </p:nvGraphicFramePr>
        <p:xfrm>
          <a:off x="827584" y="1916832"/>
          <a:ext cx="7416824" cy="3144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84535">
                  <a:extLst>
                    <a:ext uri="{9D8B030D-6E8A-4147-A177-3AD203B41FA5}">
                      <a16:colId xmlns:a16="http://schemas.microsoft.com/office/drawing/2014/main" xmlns="" val="3367816334"/>
                    </a:ext>
                  </a:extLst>
                </a:gridCol>
                <a:gridCol w="6432289">
                  <a:extLst>
                    <a:ext uri="{9D8B030D-6E8A-4147-A177-3AD203B41FA5}">
                      <a16:colId xmlns:a16="http://schemas.microsoft.com/office/drawing/2014/main" xmlns="" val="179596349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04/2019</a:t>
                      </a:r>
                      <a:endParaRPr lang="de-DE" sz="1100" u="none" strike="noStrike" dirty="0"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gravierendsten Straßenschäden werden provisorisch </a:t>
                      </a:r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ausgebessert</a:t>
                      </a:r>
                      <a:r>
                        <a:rPr lang="de-DE" sz="1100" u="none" strike="noStrike" baseline="0" dirty="0" smtClean="0">
                          <a:effectLst/>
                          <a:latin typeface="BMFChange" pitchFamily="2" charset="0"/>
                        </a:rPr>
                        <a:t> </a:t>
                      </a:r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(auch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Lorenz-/Mariannenstraße)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123679"/>
                  </a:ext>
                </a:extLst>
              </a:tr>
              <a:tr h="27783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2019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Bauunterbrechung wird genutzt: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3709629"/>
                  </a:ext>
                </a:extLst>
              </a:tr>
              <a:tr h="277831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BMFChang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Turnhalle der Karpfenteich-GS kann unbehindert gebaut werden.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40737878"/>
                  </a:ext>
                </a:extLst>
              </a:tr>
              <a:tr h="277831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BMFChang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Planung der noch nicht fertiggestellten Straßenabschnitte wird überprüft.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31343588"/>
                  </a:ext>
                </a:extLst>
              </a:tr>
              <a:tr h="277831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BMFChang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Falls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Sie Hinweise haben, bitte an das Tiefbauamt senden.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685728"/>
                  </a:ext>
                </a:extLst>
              </a:tr>
              <a:tr h="2778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1. </a:t>
                      </a:r>
                      <a:r>
                        <a:rPr lang="de-DE" sz="1100" u="none" strike="noStrike" dirty="0" err="1">
                          <a:effectLst/>
                          <a:latin typeface="BMFChange" pitchFamily="2" charset="0"/>
                        </a:rPr>
                        <a:t>Hj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. 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Berliner Wasserbetriebe müssen unaufschiebbare Arbeiten an Leitungen u.a. im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45747028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BMFChang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Lichterfelder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Ring (= Umleitungsstrecke für die Hildburghauser Straße) durchführen.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19143483"/>
                  </a:ext>
                </a:extLst>
              </a:tr>
              <a:tr h="277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05/2020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restlichen Straßen- und Leitungsbauarbeiten werden erneut ausgeschrieben.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44835480"/>
                  </a:ext>
                </a:extLst>
              </a:tr>
              <a:tr h="277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08/2020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restlichen Straßen- und Leitungsbauarbeiten werden beauftragt.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85741730"/>
                  </a:ext>
                </a:extLst>
              </a:tr>
              <a:tr h="277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09/2020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Umleitungsstrecken werden wieder eingerichtet.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1934139"/>
                  </a:ext>
                </a:extLst>
              </a:tr>
              <a:tr h="277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10/2020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  <a:latin typeface="BMFChange" pitchFamily="2" charset="0"/>
                        </a:rPr>
                        <a:t>Die </a:t>
                      </a:r>
                      <a:r>
                        <a:rPr lang="de-DE" sz="1100" u="none" strike="noStrike" dirty="0">
                          <a:effectLst/>
                          <a:latin typeface="BMFChange" pitchFamily="2" charset="0"/>
                        </a:rPr>
                        <a:t>restlichen Straßen- und Leitungsbauarbeiten werden beginnen.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BMFChange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0155914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4339163" y="5142384"/>
            <a:ext cx="4193277" cy="23083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"/>
            <a:r>
              <a:rPr lang="de-DE" sz="900" dirty="0" smtClean="0">
                <a:latin typeface="BMFChange" pitchFamily="2" charset="0"/>
              </a:rPr>
              <a:t>*Angaben </a:t>
            </a:r>
            <a:r>
              <a:rPr lang="de-DE" sz="900" dirty="0">
                <a:latin typeface="BMFChange" pitchFamily="2" charset="0"/>
              </a:rPr>
              <a:t>gelten, wenn </a:t>
            </a:r>
            <a:r>
              <a:rPr lang="de-DE" sz="900" dirty="0" smtClean="0">
                <a:latin typeface="BMFChange" pitchFamily="2" charset="0"/>
              </a:rPr>
              <a:t>keine unvorhersehbaren Ereignisse dazwischen kommen</a:t>
            </a:r>
            <a:endParaRPr lang="de-DE" sz="900" dirty="0">
              <a:solidFill>
                <a:srgbClr val="000000"/>
              </a:solidFill>
              <a:latin typeface="BMFChang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1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5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 Grundschule am Karpfenteich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pic>
        <p:nvPicPr>
          <p:cNvPr id="2050" name="Picture 2" descr="C:\Users\marcel\Desktop\Hildburghauser Straße\253fba8d-2d15-4fe8-b002-da894d5c9f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55463" cy="48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234356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5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 Grundschule am Karpfenteich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pic>
        <p:nvPicPr>
          <p:cNvPr id="3074" name="Picture 2" descr="C:\Users\marcel\Desktop\Hildburghauser Straße\c74d5dde-40e6-4341-827e-d6b6973b1a2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52800" cy="48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10877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5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 Grundschule am Karpfenteich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pic>
        <p:nvPicPr>
          <p:cNvPr id="2" name="Picture 2" descr="C:\Users\marcel\Desktop\Alle Dateien(2)\Planung_Entwurfsskizze_Schulwegsicheru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2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425655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54" y="6381328"/>
            <a:ext cx="264248" cy="391479"/>
          </a:xfrm>
          <a:prstGeom prst="rect">
            <a:avLst/>
          </a:prstGeom>
        </p:spPr>
      </p:pic>
      <p:pic>
        <p:nvPicPr>
          <p:cNvPr id="1026" name="Picture 2" descr="M:\Bilder\BA_STZE_deutsch\BA_STZE_deutsch\BA_STZE_jpeg\BA_STZE_flac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89" y="260648"/>
            <a:ext cx="23542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winkelte Verbindung 6"/>
          <p:cNvCxnSpPr/>
          <p:nvPr/>
        </p:nvCxnSpPr>
        <p:spPr>
          <a:xfrm>
            <a:off x="827584" y="476672"/>
            <a:ext cx="7740860" cy="288032"/>
          </a:xfrm>
          <a:prstGeom prst="bentConnector3">
            <a:avLst>
              <a:gd name="adj1" fmla="val 65523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/>
          <p:nvPr/>
        </p:nvCxnSpPr>
        <p:spPr>
          <a:xfrm flipV="1">
            <a:off x="755576" y="6292109"/>
            <a:ext cx="7812970" cy="302856"/>
          </a:xfrm>
          <a:prstGeom prst="bentConnector3">
            <a:avLst>
              <a:gd name="adj1" fmla="val 81628"/>
            </a:avLst>
          </a:prstGeom>
          <a:ln>
            <a:solidFill>
              <a:srgbClr val="DD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21788" y="476672"/>
            <a:ext cx="51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MFChange" pitchFamily="2" charset="0"/>
              </a:rPr>
              <a:t>Bauabschnitt </a:t>
            </a:r>
            <a:r>
              <a:rPr lang="de-DE" sz="2000" b="1" dirty="0" err="1">
                <a:latin typeface="BMFChange" pitchFamily="2" charset="0"/>
              </a:rPr>
              <a:t>Zerbster</a:t>
            </a:r>
            <a:r>
              <a:rPr lang="de-DE" sz="2000" b="1" dirty="0">
                <a:latin typeface="BMFChange" pitchFamily="2" charset="0"/>
              </a:rPr>
              <a:t> – </a:t>
            </a:r>
            <a:r>
              <a:rPr lang="de-DE" sz="2000" b="1" dirty="0" err="1">
                <a:latin typeface="BMFChange" pitchFamily="2" charset="0"/>
              </a:rPr>
              <a:t>Sondershauser</a:t>
            </a:r>
            <a:r>
              <a:rPr lang="de-DE" sz="2000" b="1" dirty="0">
                <a:latin typeface="BMFChange" pitchFamily="2" charset="0"/>
              </a:rPr>
              <a:t> Straße</a:t>
            </a:r>
            <a:r>
              <a:rPr lang="de-DE" sz="2000" dirty="0">
                <a:latin typeface="BMFChange" pitchFamily="2" charset="0"/>
              </a:rPr>
              <a:t> </a:t>
            </a:r>
          </a:p>
        </p:txBody>
      </p:sp>
      <p:pic>
        <p:nvPicPr>
          <p:cNvPr id="4098" name="Picture 2" descr="C:\Users\marcel\Desktop\Hildburghauser Straße\f6cdb520-a4ac-4c64-9841-e072802e1a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52801" cy="48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60896" y="6431245"/>
            <a:ext cx="3119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/>
              </a:rPr>
              <a:t>Straßen- und Grünflächenamt Steglitz-Zehlendorf </a:t>
            </a:r>
            <a:r>
              <a:rPr lang="de-DE" sz="800" dirty="0">
                <a:latin typeface="BMFChange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80373" y="64539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MFChange" pitchFamily="2" charset="0"/>
              </a:rPr>
              <a:t>13.03.2019</a:t>
            </a:r>
          </a:p>
        </p:txBody>
      </p:sp>
    </p:spTree>
    <p:extLst>
      <p:ext uri="{BB962C8B-B14F-4D97-AF65-F5344CB8AC3E}">
        <p14:creationId xmlns:p14="http://schemas.microsoft.com/office/powerpoint/2010/main" val="38653605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Bildschirmpräsentation (4:3)</PresentationFormat>
  <Paragraphs>143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 Steglitz-Zehlendorf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Mattick</dc:creator>
  <cp:lastModifiedBy>Marcel Mattick</cp:lastModifiedBy>
  <cp:revision>200</cp:revision>
  <cp:lastPrinted>2019-03-13T09:56:55Z</cp:lastPrinted>
  <dcterms:created xsi:type="dcterms:W3CDTF">2018-04-25T07:49:42Z</dcterms:created>
  <dcterms:modified xsi:type="dcterms:W3CDTF">2019-03-13T10:02:15Z</dcterms:modified>
</cp:coreProperties>
</file>