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327" r:id="rId3"/>
    <p:sldId id="328" r:id="rId4"/>
    <p:sldId id="369" r:id="rId5"/>
    <p:sldId id="367" r:id="rId6"/>
    <p:sldId id="358" r:id="rId7"/>
    <p:sldId id="310" r:id="rId8"/>
    <p:sldId id="363" r:id="rId9"/>
    <p:sldId id="364" r:id="rId10"/>
    <p:sldId id="361" r:id="rId11"/>
    <p:sldId id="366" r:id="rId12"/>
    <p:sldId id="365" r:id="rId13"/>
    <p:sldId id="370" r:id="rId14"/>
    <p:sldId id="368" r:id="rId15"/>
    <p:sldId id="354" r:id="rId16"/>
    <p:sldId id="31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BEA"/>
    <a:srgbClr val="007156"/>
    <a:srgbClr val="C6E1CE"/>
    <a:srgbClr val="55A16B"/>
    <a:srgbClr val="59B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67445" autoAdjust="0"/>
  </p:normalViewPr>
  <p:slideViewPr>
    <p:cSldViewPr snapToGrid="0">
      <p:cViewPr varScale="1">
        <p:scale>
          <a:sx n="88" d="100"/>
          <a:sy n="88" d="100"/>
        </p:scale>
        <p:origin x="4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0EC68-F644-42E6-825C-722BD4BACA4F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1DA8-636E-4A77-A7A9-C219155061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1DA8-636E-4A77-A7A9-C219155061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63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1DA8-636E-4A77-A7A9-C219155061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8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44037"/>
            <a:ext cx="12192000" cy="1513964"/>
          </a:xfrm>
          <a:prstGeom prst="rect">
            <a:avLst/>
          </a:prstGeom>
        </p:spPr>
      </p:pic>
      <p:cxnSp>
        <p:nvCxnSpPr>
          <p:cNvPr id="9" name="Gerader Verbinder 8"/>
          <p:cNvCxnSpPr/>
          <p:nvPr userDrawn="1"/>
        </p:nvCxnSpPr>
        <p:spPr>
          <a:xfrm>
            <a:off x="0" y="5344037"/>
            <a:ext cx="121920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0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5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2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1475" y="6242050"/>
            <a:ext cx="3905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9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4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49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4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4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4A2F2-A41E-4F7A-9AC0-3630A9AF0FA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253D4E-4691-443E-AEF2-49AC682C62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7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58025" y="6220480"/>
            <a:ext cx="5133975" cy="637520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 flipH="1">
            <a:off x="1" y="6220480"/>
            <a:ext cx="1219199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5A16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4427D1FD-3D95-8B06-F98F-BB984F9AD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16887"/>
          <a:stretch/>
        </p:blipFill>
        <p:spPr>
          <a:xfrm>
            <a:off x="-126220" y="-184727"/>
            <a:ext cx="12444439" cy="70427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979418-3A70-B8F6-85F0-8D8228170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95270"/>
            <a:ext cx="2711564" cy="55475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3F168C-3DC3-3CC9-F56E-06FD85F8F278}"/>
              </a:ext>
            </a:extLst>
          </p:cNvPr>
          <p:cNvSpPr txBox="1">
            <a:spLocks/>
          </p:cNvSpPr>
          <p:nvPr/>
        </p:nvSpPr>
        <p:spPr>
          <a:xfrm>
            <a:off x="2563427" y="249383"/>
            <a:ext cx="7596573" cy="25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5A16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5900" b="1" dirty="0">
                <a:solidFill>
                  <a:schemeClr val="tx1"/>
                </a:solidFill>
              </a:rPr>
              <a:t>  </a:t>
            </a:r>
            <a:r>
              <a:rPr lang="de-DE" sz="6400" b="1" dirty="0">
                <a:solidFill>
                  <a:schemeClr val="tx1"/>
                </a:solidFill>
              </a:rPr>
              <a:t>SPANDAU ISST GUT </a:t>
            </a:r>
            <a:br>
              <a:rPr lang="de-DE" sz="6400" b="1" dirty="0">
                <a:solidFill>
                  <a:schemeClr val="tx1"/>
                </a:solidFill>
              </a:rPr>
            </a:br>
            <a:r>
              <a:rPr lang="de-DE" sz="6400" b="1" dirty="0">
                <a:solidFill>
                  <a:schemeClr val="tx1"/>
                </a:solidFill>
              </a:rPr>
              <a:t>  UND GESUND!</a:t>
            </a:r>
            <a:r>
              <a:rPr lang="de-DE" sz="5900" b="1" dirty="0">
                <a:solidFill>
                  <a:schemeClr val="tx1"/>
                </a:solidFill>
              </a:rPr>
              <a:t/>
            </a:r>
            <a:br>
              <a:rPr lang="de-DE" sz="5900" b="1" dirty="0">
                <a:solidFill>
                  <a:schemeClr val="tx1"/>
                </a:solidFill>
              </a:rPr>
            </a:br>
            <a:r>
              <a:rPr lang="de-DE" sz="5300" b="1" dirty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de-DE" sz="4400" b="1" dirty="0">
                <a:solidFill>
                  <a:schemeClr val="tx1"/>
                </a:solidFill>
              </a:rPr>
              <a:t> 	       </a:t>
            </a:r>
            <a:r>
              <a:rPr lang="de-DE" sz="4400" dirty="0">
                <a:solidFill>
                  <a:schemeClr val="tx1"/>
                </a:solidFill>
              </a:rPr>
              <a:t>Bezirkliche Ernährungsstrategie </a:t>
            </a:r>
            <a:br>
              <a:rPr lang="de-DE" sz="4400" dirty="0">
                <a:solidFill>
                  <a:schemeClr val="tx1"/>
                </a:solidFill>
              </a:rPr>
            </a:br>
            <a:r>
              <a:rPr lang="de-DE" sz="4400" dirty="0">
                <a:solidFill>
                  <a:schemeClr val="tx1"/>
                </a:solidFill>
              </a:rPr>
              <a:t>	      </a:t>
            </a:r>
            <a:r>
              <a:rPr lang="de-DE" sz="2200" dirty="0" smtClean="0">
                <a:solidFill>
                  <a:schemeClr val="tx1"/>
                </a:solidFill>
              </a:rPr>
              <a:t>Vorstellung am </a:t>
            </a:r>
            <a:r>
              <a:rPr lang="de-DE" sz="2300" dirty="0" smtClean="0">
                <a:solidFill>
                  <a:schemeClr val="tx1"/>
                </a:solidFill>
              </a:rPr>
              <a:t>Donnerstag</a:t>
            </a:r>
            <a:r>
              <a:rPr lang="de-DE" sz="2300" dirty="0">
                <a:solidFill>
                  <a:schemeClr val="tx1"/>
                </a:solidFill>
              </a:rPr>
              <a:t>, </a:t>
            </a:r>
            <a:r>
              <a:rPr lang="de-DE" sz="2300" dirty="0" smtClean="0">
                <a:solidFill>
                  <a:schemeClr val="tx1"/>
                </a:solidFill>
              </a:rPr>
              <a:t>10.10.2024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BF9F211-E6FF-CF1F-3AD5-419695387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834" y="5282188"/>
            <a:ext cx="1507060" cy="15070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D0EB58-5485-49AF-AA32-F74D5933C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0" y="1629415"/>
            <a:ext cx="1016000" cy="10101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4296BC5-B6D4-49BC-BBC6-937CBC1ADE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3" y="6136681"/>
            <a:ext cx="4723335" cy="4719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596" y="5915344"/>
            <a:ext cx="873904" cy="8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8" y="199266"/>
            <a:ext cx="11963383" cy="6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700" cy="77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" y="24241"/>
            <a:ext cx="11942446" cy="74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0"/>
            <a:ext cx="11791015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0" y="-508000"/>
            <a:ext cx="11389268" cy="66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5925"/>
            <a:ext cx="3200400" cy="1325563"/>
          </a:xfrm>
        </p:spPr>
        <p:txBody>
          <a:bodyPr/>
          <a:lstStyle/>
          <a:p>
            <a:r>
              <a:rPr lang="de-DE" b="1" dirty="0" smtClean="0"/>
              <a:t>Vielen Dank!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1824"/>
            <a:ext cx="3915173" cy="3336925"/>
          </a:xfrm>
          <a:prstGeom prst="rect">
            <a:avLst/>
          </a:prstGeom>
        </p:spPr>
      </p:pic>
      <p:pic>
        <p:nvPicPr>
          <p:cNvPr id="5" name="Ernährungsstrategie_Logos_alle3.png" descr="Ernährungsstrategie_Logos_all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1983">
            <a:off x="5939820" y="2642953"/>
            <a:ext cx="4852498" cy="2041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16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DFD9B-C3F2-371F-CC39-3CE01688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007156"/>
                </a:solidFill>
              </a:rPr>
              <a:t>Die Umsetzung der Spandauer Ernährungsstrategie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C822AFC-C748-7EA2-DF12-5D4190680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5" y="1225910"/>
            <a:ext cx="7449070" cy="526696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63B26E-B166-9896-9BE1-1BD419312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3" y="6231731"/>
            <a:ext cx="2730138" cy="91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4427D1FD-3D95-8B06-F98F-BB984F9AD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 b="16887"/>
          <a:stretch/>
        </p:blipFill>
        <p:spPr>
          <a:xfrm>
            <a:off x="-126220" y="-184727"/>
            <a:ext cx="12444439" cy="704272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53F168C-3DC3-3CC9-F56E-06FD85F8F278}"/>
              </a:ext>
            </a:extLst>
          </p:cNvPr>
          <p:cNvSpPr txBox="1">
            <a:spLocks/>
          </p:cNvSpPr>
          <p:nvPr/>
        </p:nvSpPr>
        <p:spPr>
          <a:xfrm>
            <a:off x="2561872" y="444137"/>
            <a:ext cx="7068253" cy="24035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5A16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e-DE" sz="5900" b="1" dirty="0">
                <a:solidFill>
                  <a:schemeClr val="tx1"/>
                </a:solidFill>
              </a:rPr>
              <a:t>  </a:t>
            </a:r>
            <a:r>
              <a:rPr lang="de-DE" sz="8900" b="1" dirty="0">
                <a:solidFill>
                  <a:schemeClr val="tx1"/>
                </a:solidFill>
              </a:rPr>
              <a:t>SPANDAU ISST GUT </a:t>
            </a:r>
            <a:r>
              <a:rPr lang="de-DE" sz="8900" b="1" dirty="0" smtClean="0">
                <a:solidFill>
                  <a:schemeClr val="tx1"/>
                </a:solidFill>
              </a:rPr>
              <a:t> </a:t>
            </a:r>
            <a:r>
              <a:rPr lang="de-DE" sz="8900" b="1" dirty="0">
                <a:solidFill>
                  <a:schemeClr val="tx1"/>
                </a:solidFill>
              </a:rPr>
              <a:t>UND GESUND!</a:t>
            </a:r>
            <a:r>
              <a:rPr lang="de-DE" sz="5900" b="1" dirty="0">
                <a:solidFill>
                  <a:schemeClr val="tx1"/>
                </a:solidFill>
              </a:rPr>
              <a:t/>
            </a:r>
            <a:br>
              <a:rPr lang="de-DE" sz="5900" b="1" dirty="0">
                <a:solidFill>
                  <a:schemeClr val="tx1"/>
                </a:solidFill>
              </a:rPr>
            </a:br>
            <a:r>
              <a:rPr lang="de-DE" sz="3200" b="1" dirty="0">
                <a:solidFill>
                  <a:schemeClr val="tx1"/>
                </a:solidFill>
              </a:rPr>
              <a:t>     </a:t>
            </a:r>
            <a:endParaRPr lang="de-DE" sz="3200" b="1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</a:pPr>
            <a:r>
              <a:rPr lang="de-DE" sz="4400" b="1" dirty="0" smtClean="0">
                <a:solidFill>
                  <a:schemeClr val="tx1"/>
                </a:solidFill>
              </a:rPr>
              <a:t> 	            </a:t>
            </a:r>
            <a:r>
              <a:rPr lang="de-DE" sz="5300" dirty="0" smtClean="0">
                <a:solidFill>
                  <a:schemeClr val="tx1"/>
                </a:solidFill>
              </a:rPr>
              <a:t>Die bezirkliche Ernährungsstrategie </a:t>
            </a:r>
            <a:r>
              <a:rPr lang="de-DE" sz="4400" dirty="0" smtClean="0">
                <a:solidFill>
                  <a:schemeClr val="tx1"/>
                </a:solidFill>
              </a:rPr>
              <a:t/>
            </a:r>
            <a:br>
              <a:rPr lang="de-DE" sz="4400" dirty="0" smtClean="0">
                <a:solidFill>
                  <a:schemeClr val="tx1"/>
                </a:solidFill>
              </a:rPr>
            </a:br>
            <a:r>
              <a:rPr lang="de-DE" sz="4400" dirty="0" smtClean="0">
                <a:solidFill>
                  <a:schemeClr val="tx1"/>
                </a:solidFill>
              </a:rPr>
              <a:t>	          </a:t>
            </a:r>
            <a:r>
              <a:rPr lang="de-DE" sz="3600" dirty="0" smtClean="0">
                <a:solidFill>
                  <a:prstClr val="black"/>
                </a:solidFill>
                <a:ea typeface="+mn-ea"/>
                <a:cs typeface="+mn-cs"/>
              </a:rPr>
              <a:t>Tanja Götz-</a:t>
            </a:r>
            <a:r>
              <a:rPr lang="de-DE" sz="3600" dirty="0" err="1" smtClean="0">
                <a:solidFill>
                  <a:prstClr val="black"/>
                </a:solidFill>
                <a:ea typeface="+mn-ea"/>
                <a:cs typeface="+mn-cs"/>
              </a:rPr>
              <a:t>Arsenijevic</a:t>
            </a:r>
            <a:r>
              <a:rPr lang="de-DE" sz="3600" dirty="0" smtClean="0">
                <a:solidFill>
                  <a:prstClr val="black"/>
                </a:solidFill>
                <a:ea typeface="+mn-ea"/>
                <a:cs typeface="+mn-cs"/>
              </a:rPr>
              <a:t> – BA Spandau OE QPK 		         </a:t>
            </a:r>
          </a:p>
          <a:p>
            <a:pPr algn="l">
              <a:lnSpc>
                <a:spcPct val="170000"/>
              </a:lnSpc>
            </a:pPr>
            <a:r>
              <a:rPr lang="de-DE" sz="3600" dirty="0">
                <a:solidFill>
                  <a:prstClr val="black"/>
                </a:solidFill>
                <a:ea typeface="+mn-ea"/>
                <a:cs typeface="+mn-cs"/>
              </a:rPr>
              <a:t>	 </a:t>
            </a:r>
            <a:r>
              <a:rPr lang="de-DE" sz="3600" dirty="0" smtClean="0">
                <a:solidFill>
                  <a:prstClr val="black"/>
                </a:solidFill>
                <a:ea typeface="+mn-ea"/>
                <a:cs typeface="+mn-cs"/>
              </a:rPr>
              <a:t>            Lorena Unger – AG URBAN</a:t>
            </a:r>
          </a:p>
          <a:p>
            <a:pPr algn="l"/>
            <a:r>
              <a:rPr lang="de-DE" sz="2800" dirty="0">
                <a:solidFill>
                  <a:prstClr val="black"/>
                </a:solidFill>
                <a:ea typeface="+mn-ea"/>
                <a:cs typeface="+mn-cs"/>
              </a:rPr>
              <a:t>	</a:t>
            </a:r>
            <a:r>
              <a:rPr lang="de-DE" sz="2800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BF9F211-E6FF-CF1F-3AD5-419695387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89" y="5893540"/>
            <a:ext cx="871131" cy="8711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D0EB58-5485-49AF-AA32-F74D5933C0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62" y="1489165"/>
            <a:ext cx="1165813" cy="11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F967A1D-BD20-CFDA-C593-876BB8DE75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399503" cy="570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5A1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7156"/>
                </a:solidFill>
              </a:rPr>
              <a:t>Team der Spandauer Ernährungs-strategie</a:t>
            </a:r>
            <a:endParaRPr lang="de-DE" dirty="0">
              <a:solidFill>
                <a:srgbClr val="007156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96" y="24783"/>
            <a:ext cx="7713904" cy="60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" y="5369719"/>
            <a:ext cx="12192000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6099" y="1865314"/>
            <a:ext cx="5271559" cy="1532466"/>
          </a:xfrm>
        </p:spPr>
        <p:txBody>
          <a:bodyPr/>
          <a:lstStyle/>
          <a:p>
            <a:pPr algn="ctr"/>
            <a:r>
              <a:rPr lang="de-DE" dirty="0" smtClean="0"/>
              <a:t>Prozessbeschreibung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64155"/>
            <a:ext cx="547602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0" y="-508000"/>
            <a:ext cx="11389268" cy="66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5476029" cy="4667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Leitbild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48325" y="1690688"/>
            <a:ext cx="5972174" cy="45751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b="1" dirty="0"/>
              <a:t>Alle Menschen in Spandau </a:t>
            </a:r>
            <a:r>
              <a:rPr lang="de-DE" b="1" dirty="0" smtClean="0"/>
              <a:t>sind befähigt</a:t>
            </a:r>
            <a:r>
              <a:rPr lang="de-DE" b="1" dirty="0"/>
              <a:t>, sich gesund, nachhaltig </a:t>
            </a:r>
            <a:r>
              <a:rPr lang="de-DE" b="1" dirty="0" smtClean="0"/>
              <a:t>und sozial </a:t>
            </a:r>
            <a:r>
              <a:rPr lang="de-DE" b="1" dirty="0"/>
              <a:t>fair zu ernähren. Die </a:t>
            </a:r>
            <a:r>
              <a:rPr lang="de-DE" b="1" dirty="0" smtClean="0"/>
              <a:t>Spandauer Ernährungsumgebung </a:t>
            </a:r>
            <a:r>
              <a:rPr lang="de-DE" b="1" dirty="0"/>
              <a:t>fördert ein </a:t>
            </a:r>
            <a:r>
              <a:rPr lang="de-DE" b="1" dirty="0" smtClean="0"/>
              <a:t>solches Essverhalten</a:t>
            </a:r>
            <a:r>
              <a:rPr lang="de-D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3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" y="5369719"/>
            <a:ext cx="12192000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6099" y="1865314"/>
            <a:ext cx="5271559" cy="1532466"/>
          </a:xfrm>
        </p:spPr>
        <p:txBody>
          <a:bodyPr/>
          <a:lstStyle/>
          <a:p>
            <a:pPr algn="ctr"/>
            <a:r>
              <a:rPr lang="de-DE" dirty="0" smtClean="0"/>
              <a:t>Zielematrizen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64155"/>
            <a:ext cx="547602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8" y="0"/>
            <a:ext cx="11796052" cy="70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369719"/>
            <a:ext cx="12192001" cy="148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9575" y="117475"/>
            <a:ext cx="10515600" cy="1325563"/>
          </a:xfrm>
        </p:spPr>
        <p:txBody>
          <a:bodyPr/>
          <a:lstStyle/>
          <a:p>
            <a:r>
              <a:rPr lang="de-DE" dirty="0" smtClean="0"/>
              <a:t>Zielematrix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9" y="117474"/>
            <a:ext cx="11928730" cy="65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21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Berlin Type Office</vt:lpstr>
      <vt:lpstr>Calibri</vt:lpstr>
      <vt:lpstr>Office</vt:lpstr>
      <vt:lpstr>PowerPoint-Präsentation</vt:lpstr>
      <vt:lpstr>PowerPoint-Präsentation</vt:lpstr>
      <vt:lpstr>PowerPoint-Präsentation</vt:lpstr>
      <vt:lpstr>Prozessbeschreibung</vt:lpstr>
      <vt:lpstr>PowerPoint-Präsentation</vt:lpstr>
      <vt:lpstr>Leitbild</vt:lpstr>
      <vt:lpstr>Zielematrizen</vt:lpstr>
      <vt:lpstr>Zielematrix</vt:lpstr>
      <vt:lpstr>Zielematrix</vt:lpstr>
      <vt:lpstr>Zielematrix</vt:lpstr>
      <vt:lpstr>Zielematrix</vt:lpstr>
      <vt:lpstr>Zielematrix</vt:lpstr>
      <vt:lpstr>Zielematrix</vt:lpstr>
      <vt:lpstr>PowerPoint-Präsentation</vt:lpstr>
      <vt:lpstr>Vielen Dank!</vt:lpstr>
      <vt:lpstr>Die Umsetzung der Spandauer Ernährungsstrategie</vt:lpstr>
    </vt:vector>
  </TitlesOfParts>
  <Company>Bezirksamt Spandau von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Spandau isst fair und gesund! Ämter- und Abteilungsübergreifende Zusammenarbeit</dc:title>
  <dc:creator>Tanja Goetz-Arsenijevic</dc:creator>
  <cp:lastModifiedBy>Caroline Ströhlein</cp:lastModifiedBy>
  <cp:revision>146</cp:revision>
  <dcterms:created xsi:type="dcterms:W3CDTF">2023-02-08T09:45:42Z</dcterms:created>
  <dcterms:modified xsi:type="dcterms:W3CDTF">2024-11-12T14:00:12Z</dcterms:modified>
</cp:coreProperties>
</file>