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319" r:id="rId2"/>
    <p:sldId id="399" r:id="rId3"/>
    <p:sldId id="665" r:id="rId4"/>
    <p:sldId id="384" r:id="rId5"/>
    <p:sldId id="401" r:id="rId6"/>
    <p:sldId id="387" r:id="rId7"/>
    <p:sldId id="676" r:id="rId8"/>
    <p:sldId id="400" r:id="rId9"/>
    <p:sldId id="674" r:id="rId10"/>
    <p:sldId id="666" r:id="rId11"/>
    <p:sldId id="669" r:id="rId12"/>
    <p:sldId id="675" r:id="rId13"/>
    <p:sldId id="681" r:id="rId14"/>
    <p:sldId id="667" r:id="rId15"/>
    <p:sldId id="679" r:id="rId16"/>
    <p:sldId id="680" r:id="rId17"/>
    <p:sldId id="402" r:id="rId18"/>
    <p:sldId id="677" r:id="rId19"/>
    <p:sldId id="678" r:id="rId20"/>
    <p:sldId id="3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49" autoAdjust="0"/>
    <p:restoredTop sz="80308" autoAdjust="0"/>
  </p:normalViewPr>
  <p:slideViewPr>
    <p:cSldViewPr snapToGrid="0" showGuides="1">
      <p:cViewPr varScale="1">
        <p:scale>
          <a:sx n="90" d="100"/>
          <a:sy n="90" d="100"/>
        </p:scale>
        <p:origin x="996" y="96"/>
      </p:cViewPr>
      <p:guideLst/>
    </p:cSldViewPr>
  </p:slideViewPr>
  <p:outlineViewPr>
    <p:cViewPr>
      <p:scale>
        <a:sx n="33" d="100"/>
        <a:sy n="33" d="100"/>
      </p:scale>
      <p:origin x="0" y="-257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4570E8-C860-4A96-973F-07B8B562666B}" type="doc">
      <dgm:prSet loTypeId="urn:microsoft.com/office/officeart/2005/8/layout/arrow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de-DE"/>
        </a:p>
      </dgm:t>
    </dgm:pt>
    <dgm:pt modelId="{D2FF26E3-CC0F-41C1-90BD-29B7AE50EAF5}">
      <dgm:prSet phldrT="[Text]" custT="1"/>
      <dgm:spPr/>
      <dgm:t>
        <a:bodyPr/>
        <a:lstStyle/>
        <a:p>
          <a:r>
            <a:rPr lang="de-DE" sz="2000" b="1" dirty="0"/>
            <a:t>Erneuerbare und Abwärme</a:t>
          </a:r>
          <a:br>
            <a:rPr lang="de-DE" sz="2000" b="0" dirty="0"/>
          </a:br>
          <a:r>
            <a:rPr lang="de-DE" sz="2000" b="0" dirty="0"/>
            <a:t>(Konsistenz)</a:t>
          </a:r>
        </a:p>
      </dgm:t>
    </dgm:pt>
    <dgm:pt modelId="{207F8D72-03A1-4AA4-84CB-82557D041D32}" type="parTrans" cxnId="{CFAB3545-BF52-40F5-9D23-D56905A4F9B3}">
      <dgm:prSet/>
      <dgm:spPr/>
      <dgm:t>
        <a:bodyPr/>
        <a:lstStyle/>
        <a:p>
          <a:endParaRPr lang="de-DE"/>
        </a:p>
      </dgm:t>
    </dgm:pt>
    <dgm:pt modelId="{7C845151-BD90-4A30-957D-F4815B0C46D1}" type="sibTrans" cxnId="{CFAB3545-BF52-40F5-9D23-D56905A4F9B3}">
      <dgm:prSet/>
      <dgm:spPr/>
      <dgm:t>
        <a:bodyPr/>
        <a:lstStyle/>
        <a:p>
          <a:endParaRPr lang="de-DE"/>
        </a:p>
      </dgm:t>
    </dgm:pt>
    <dgm:pt modelId="{6A83CED9-3137-45F1-8805-6D77F1897707}">
      <dgm:prSet phldrT="[Text]" custT="1"/>
      <dgm:spPr/>
      <dgm:t>
        <a:bodyPr/>
        <a:lstStyle/>
        <a:p>
          <a:r>
            <a:rPr lang="de-DE" sz="2000" b="1" dirty="0"/>
            <a:t>Wärmeverbrauch</a:t>
          </a:r>
          <a:br>
            <a:rPr lang="de-DE" sz="2000" b="1" dirty="0"/>
          </a:br>
          <a:r>
            <a:rPr lang="de-DE" sz="2000" b="0" dirty="0"/>
            <a:t>(Effizienz)</a:t>
          </a:r>
        </a:p>
      </dgm:t>
    </dgm:pt>
    <dgm:pt modelId="{2AAAA419-2FDA-4329-9864-820779E9D118}" type="parTrans" cxnId="{DBBC2473-10C7-4214-A62D-EB15B402D96F}">
      <dgm:prSet/>
      <dgm:spPr/>
      <dgm:t>
        <a:bodyPr/>
        <a:lstStyle/>
        <a:p>
          <a:endParaRPr lang="de-DE"/>
        </a:p>
      </dgm:t>
    </dgm:pt>
    <dgm:pt modelId="{25269206-0357-4452-9E38-7EC69B3FD037}" type="sibTrans" cxnId="{DBBC2473-10C7-4214-A62D-EB15B402D96F}">
      <dgm:prSet/>
      <dgm:spPr/>
      <dgm:t>
        <a:bodyPr/>
        <a:lstStyle/>
        <a:p>
          <a:endParaRPr lang="de-DE"/>
        </a:p>
      </dgm:t>
    </dgm:pt>
    <dgm:pt modelId="{F3DBBC02-78A2-4764-A1BC-81A13F04AD89}" type="pres">
      <dgm:prSet presAssocID="{544570E8-C860-4A96-973F-07B8B562666B}" presName="compositeShape" presStyleCnt="0">
        <dgm:presLayoutVars>
          <dgm:chMax val="2"/>
          <dgm:dir/>
          <dgm:resizeHandles val="exact"/>
        </dgm:presLayoutVars>
      </dgm:prSet>
      <dgm:spPr/>
    </dgm:pt>
    <dgm:pt modelId="{A1938BCB-8CA5-4B51-B99C-0F84CE5752E5}" type="pres">
      <dgm:prSet presAssocID="{D2FF26E3-CC0F-41C1-90BD-29B7AE50EAF5}" presName="upArrow" presStyleLbl="node1" presStyleIdx="0" presStyleCnt="2"/>
      <dgm:spPr/>
    </dgm:pt>
    <dgm:pt modelId="{7FEEC2A7-8176-4921-8303-79397E853093}" type="pres">
      <dgm:prSet presAssocID="{D2FF26E3-CC0F-41C1-90BD-29B7AE50EAF5}" presName="upArrowText" presStyleLbl="revTx" presStyleIdx="0" presStyleCnt="2" custScaleX="119592" custLinFactNeighborX="11326" custLinFactNeighborY="-255">
        <dgm:presLayoutVars>
          <dgm:chMax val="0"/>
          <dgm:bulletEnabled val="1"/>
        </dgm:presLayoutVars>
      </dgm:prSet>
      <dgm:spPr/>
    </dgm:pt>
    <dgm:pt modelId="{65142666-7BB7-4FD1-B9C8-FA8DCD6145C2}" type="pres">
      <dgm:prSet presAssocID="{6A83CED9-3137-45F1-8805-6D77F1897707}" presName="downArrow" presStyleLbl="node1" presStyleIdx="1" presStyleCnt="2"/>
      <dgm:spPr>
        <a:solidFill>
          <a:schemeClr val="tx2">
            <a:lumMod val="40000"/>
            <a:lumOff val="60000"/>
          </a:schemeClr>
        </a:solidFill>
      </dgm:spPr>
    </dgm:pt>
    <dgm:pt modelId="{EE5257BD-C299-433C-A3A7-A4D647798753}" type="pres">
      <dgm:prSet presAssocID="{6A83CED9-3137-45F1-8805-6D77F1897707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4C032D35-1FAD-4ADE-BE8B-03A563FC7205}" type="presOf" srcId="{6A83CED9-3137-45F1-8805-6D77F1897707}" destId="{EE5257BD-C299-433C-A3A7-A4D647798753}" srcOrd="0" destOrd="0" presId="urn:microsoft.com/office/officeart/2005/8/layout/arrow4"/>
    <dgm:cxn modelId="{CFAB3545-BF52-40F5-9D23-D56905A4F9B3}" srcId="{544570E8-C860-4A96-973F-07B8B562666B}" destId="{D2FF26E3-CC0F-41C1-90BD-29B7AE50EAF5}" srcOrd="0" destOrd="0" parTransId="{207F8D72-03A1-4AA4-84CB-82557D041D32}" sibTransId="{7C845151-BD90-4A30-957D-F4815B0C46D1}"/>
    <dgm:cxn modelId="{6187976D-9B74-40F9-882E-144245D684A0}" type="presOf" srcId="{544570E8-C860-4A96-973F-07B8B562666B}" destId="{F3DBBC02-78A2-4764-A1BC-81A13F04AD89}" srcOrd="0" destOrd="0" presId="urn:microsoft.com/office/officeart/2005/8/layout/arrow4"/>
    <dgm:cxn modelId="{DBBC2473-10C7-4214-A62D-EB15B402D96F}" srcId="{544570E8-C860-4A96-973F-07B8B562666B}" destId="{6A83CED9-3137-45F1-8805-6D77F1897707}" srcOrd="1" destOrd="0" parTransId="{2AAAA419-2FDA-4329-9864-820779E9D118}" sibTransId="{25269206-0357-4452-9E38-7EC69B3FD037}"/>
    <dgm:cxn modelId="{701FBB55-EDBD-4829-9BD7-5DFFD0F3DE27}" type="presOf" srcId="{D2FF26E3-CC0F-41C1-90BD-29B7AE50EAF5}" destId="{7FEEC2A7-8176-4921-8303-79397E853093}" srcOrd="0" destOrd="0" presId="urn:microsoft.com/office/officeart/2005/8/layout/arrow4"/>
    <dgm:cxn modelId="{65F62962-0AD4-405F-AD45-ABBE774F1949}" type="presParOf" srcId="{F3DBBC02-78A2-4764-A1BC-81A13F04AD89}" destId="{A1938BCB-8CA5-4B51-B99C-0F84CE5752E5}" srcOrd="0" destOrd="0" presId="urn:microsoft.com/office/officeart/2005/8/layout/arrow4"/>
    <dgm:cxn modelId="{AE6F79C7-1CF3-44DA-89A6-F3E9430E4950}" type="presParOf" srcId="{F3DBBC02-78A2-4764-A1BC-81A13F04AD89}" destId="{7FEEC2A7-8176-4921-8303-79397E853093}" srcOrd="1" destOrd="0" presId="urn:microsoft.com/office/officeart/2005/8/layout/arrow4"/>
    <dgm:cxn modelId="{56553F68-6AD9-4E22-B1F5-2EABE8118E87}" type="presParOf" srcId="{F3DBBC02-78A2-4764-A1BC-81A13F04AD89}" destId="{65142666-7BB7-4FD1-B9C8-FA8DCD6145C2}" srcOrd="2" destOrd="0" presId="urn:microsoft.com/office/officeart/2005/8/layout/arrow4"/>
    <dgm:cxn modelId="{17070C18-DC0A-4CDC-A86C-48DC97A62037}" type="presParOf" srcId="{F3DBBC02-78A2-4764-A1BC-81A13F04AD89}" destId="{EE5257BD-C299-433C-A3A7-A4D64779875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90630C-F38A-483E-80B9-D3A9E139B41C}" type="doc">
      <dgm:prSet loTypeId="urn:microsoft.com/office/officeart/2005/8/layout/radial3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37577063-CB05-4489-B337-B68EA2162ED2}">
      <dgm:prSet phldrT="[Text]" custT="1"/>
      <dgm:spPr/>
      <dgm:t>
        <a:bodyPr/>
        <a:lstStyle/>
        <a:p>
          <a:r>
            <a:rPr lang="de-DE" sz="2500" b="0" dirty="0"/>
            <a:t>Wärmeplanung</a:t>
          </a:r>
          <a:br>
            <a:rPr lang="de-DE" sz="2500" b="0" dirty="0"/>
          </a:br>
          <a:r>
            <a:rPr lang="de-DE" sz="1800" b="0" dirty="0"/>
            <a:t>iterativ und zyklisch</a:t>
          </a:r>
          <a:endParaRPr lang="de-DE" sz="2500" b="0" dirty="0"/>
        </a:p>
      </dgm:t>
    </dgm:pt>
    <dgm:pt modelId="{59799524-61A4-4DA7-9FC4-6E4D650285AA}" type="parTrans" cxnId="{6496B60C-ACB3-4970-91CF-3EA5E77FAFE5}">
      <dgm:prSet/>
      <dgm:spPr/>
      <dgm:t>
        <a:bodyPr/>
        <a:lstStyle/>
        <a:p>
          <a:endParaRPr lang="de-DE"/>
        </a:p>
      </dgm:t>
    </dgm:pt>
    <dgm:pt modelId="{382EE832-3944-430F-BC2A-F81BB6E3DDF9}" type="sibTrans" cxnId="{6496B60C-ACB3-4970-91CF-3EA5E77FAFE5}">
      <dgm:prSet/>
      <dgm:spPr/>
      <dgm:t>
        <a:bodyPr/>
        <a:lstStyle/>
        <a:p>
          <a:endParaRPr lang="de-DE"/>
        </a:p>
      </dgm:t>
    </dgm:pt>
    <dgm:pt modelId="{00F0E013-8E92-495C-94BE-6448CE12DC67}">
      <dgm:prSet/>
      <dgm:spPr/>
      <dgm:t>
        <a:bodyPr/>
        <a:lstStyle/>
        <a:p>
          <a:r>
            <a:rPr lang="de-DE" dirty="0"/>
            <a:t>Bestands-Analysen</a:t>
          </a:r>
        </a:p>
      </dgm:t>
    </dgm:pt>
    <dgm:pt modelId="{B36A6CB4-1389-4A88-8AC7-3EBCB76E8C48}" type="parTrans" cxnId="{228345F7-51A5-4BB8-A41C-55878E96F03A}">
      <dgm:prSet/>
      <dgm:spPr/>
      <dgm:t>
        <a:bodyPr/>
        <a:lstStyle/>
        <a:p>
          <a:endParaRPr lang="de-DE"/>
        </a:p>
      </dgm:t>
    </dgm:pt>
    <dgm:pt modelId="{4868F4F6-8EB9-4155-BCD3-100BF0400075}" type="sibTrans" cxnId="{228345F7-51A5-4BB8-A41C-55878E96F03A}">
      <dgm:prSet/>
      <dgm:spPr/>
      <dgm:t>
        <a:bodyPr/>
        <a:lstStyle/>
        <a:p>
          <a:endParaRPr lang="de-DE"/>
        </a:p>
      </dgm:t>
    </dgm:pt>
    <dgm:pt modelId="{76CF5A4F-D696-4171-A153-0CBEAE689188}">
      <dgm:prSet/>
      <dgm:spPr/>
      <dgm:t>
        <a:bodyPr/>
        <a:lstStyle/>
        <a:p>
          <a:r>
            <a:rPr lang="de-DE" dirty="0"/>
            <a:t>Potenzial-Analysen</a:t>
          </a:r>
        </a:p>
      </dgm:t>
    </dgm:pt>
    <dgm:pt modelId="{D74ACB7F-287D-4691-AC19-18B60B4E6212}" type="parTrans" cxnId="{3C0E21EE-7502-46AA-90CB-932C4A8F2242}">
      <dgm:prSet/>
      <dgm:spPr/>
      <dgm:t>
        <a:bodyPr/>
        <a:lstStyle/>
        <a:p>
          <a:endParaRPr lang="de-DE"/>
        </a:p>
      </dgm:t>
    </dgm:pt>
    <dgm:pt modelId="{2710565B-61BE-4535-B879-D45CCE41E0B0}" type="sibTrans" cxnId="{3C0E21EE-7502-46AA-90CB-932C4A8F2242}">
      <dgm:prSet/>
      <dgm:spPr/>
      <dgm:t>
        <a:bodyPr/>
        <a:lstStyle/>
        <a:p>
          <a:endParaRPr lang="de-DE"/>
        </a:p>
      </dgm:t>
    </dgm:pt>
    <dgm:pt modelId="{2D1B395D-BDF5-414A-AD58-1C5A9034C27A}">
      <dgm:prSet/>
      <dgm:spPr/>
      <dgm:t>
        <a:bodyPr/>
        <a:lstStyle/>
        <a:p>
          <a:r>
            <a:rPr lang="de-DE" dirty="0"/>
            <a:t>Wärme-versorgungs-gebiete</a:t>
          </a:r>
        </a:p>
      </dgm:t>
    </dgm:pt>
    <dgm:pt modelId="{841DB0A1-D7C2-4DB0-ADAE-5A61CB704256}" type="parTrans" cxnId="{63C55BB6-E684-4672-95EE-B1A31E54E68A}">
      <dgm:prSet/>
      <dgm:spPr/>
      <dgm:t>
        <a:bodyPr/>
        <a:lstStyle/>
        <a:p>
          <a:endParaRPr lang="de-DE"/>
        </a:p>
      </dgm:t>
    </dgm:pt>
    <dgm:pt modelId="{FA730DD3-9B81-4974-ABA4-C69355F11D5F}" type="sibTrans" cxnId="{63C55BB6-E684-4672-95EE-B1A31E54E68A}">
      <dgm:prSet/>
      <dgm:spPr/>
      <dgm:t>
        <a:bodyPr/>
        <a:lstStyle/>
        <a:p>
          <a:endParaRPr lang="de-DE"/>
        </a:p>
      </dgm:t>
    </dgm:pt>
    <dgm:pt modelId="{50FBA28B-DD37-44E1-8239-77669FDC2FA4}">
      <dgm:prSet/>
      <dgm:spPr/>
      <dgm:t>
        <a:bodyPr/>
        <a:lstStyle/>
        <a:p>
          <a:r>
            <a:rPr lang="de-DE" dirty="0"/>
            <a:t>Ziel-Szenarien</a:t>
          </a:r>
        </a:p>
      </dgm:t>
    </dgm:pt>
    <dgm:pt modelId="{B5543460-2865-4205-B5E3-A074BCAD2E70}" type="parTrans" cxnId="{8B5ADC61-17B3-465D-AEF6-70A5DDA0BF18}">
      <dgm:prSet/>
      <dgm:spPr/>
      <dgm:t>
        <a:bodyPr/>
        <a:lstStyle/>
        <a:p>
          <a:endParaRPr lang="de-DE"/>
        </a:p>
      </dgm:t>
    </dgm:pt>
    <dgm:pt modelId="{2A388E07-60AF-4DE9-BCBA-0E71436452A0}" type="sibTrans" cxnId="{8B5ADC61-17B3-465D-AEF6-70A5DDA0BF18}">
      <dgm:prSet/>
      <dgm:spPr/>
      <dgm:t>
        <a:bodyPr/>
        <a:lstStyle/>
        <a:p>
          <a:endParaRPr lang="de-DE"/>
        </a:p>
      </dgm:t>
    </dgm:pt>
    <dgm:pt modelId="{6B0F5327-330F-40B4-97CD-41BBF3D985E2}">
      <dgm:prSet/>
      <dgm:spPr/>
      <dgm:t>
        <a:bodyPr/>
        <a:lstStyle/>
        <a:p>
          <a:r>
            <a:rPr lang="de-DE" dirty="0"/>
            <a:t>Umsetzung u. Monitoring</a:t>
          </a:r>
        </a:p>
      </dgm:t>
    </dgm:pt>
    <dgm:pt modelId="{51223BD4-9AD8-4B63-AFF0-516202D34192}" type="parTrans" cxnId="{62C68642-4A97-41E3-B3FC-36ECF73B4C0E}">
      <dgm:prSet/>
      <dgm:spPr/>
      <dgm:t>
        <a:bodyPr/>
        <a:lstStyle/>
        <a:p>
          <a:endParaRPr lang="de-DE"/>
        </a:p>
      </dgm:t>
    </dgm:pt>
    <dgm:pt modelId="{6650427A-D7AF-45D5-9A78-1D89A23029E3}" type="sibTrans" cxnId="{62C68642-4A97-41E3-B3FC-36ECF73B4C0E}">
      <dgm:prSet/>
      <dgm:spPr/>
      <dgm:t>
        <a:bodyPr/>
        <a:lstStyle/>
        <a:p>
          <a:endParaRPr lang="de-DE"/>
        </a:p>
      </dgm:t>
    </dgm:pt>
    <dgm:pt modelId="{63AA2DAC-1424-4F5C-ABDF-2F64324FC202}">
      <dgm:prSet/>
      <dgm:spPr/>
      <dgm:t>
        <a:bodyPr/>
        <a:lstStyle/>
        <a:p>
          <a:r>
            <a:rPr lang="de-DE" dirty="0"/>
            <a:t>Kooperation u. Beteiligung</a:t>
          </a:r>
        </a:p>
      </dgm:t>
    </dgm:pt>
    <dgm:pt modelId="{06697E7D-EAC6-42D5-B4CB-A631624B836C}" type="parTrans" cxnId="{7D6EA61A-0B9F-4E6F-9F1C-56810F64C3B5}">
      <dgm:prSet/>
      <dgm:spPr/>
      <dgm:t>
        <a:bodyPr/>
        <a:lstStyle/>
        <a:p>
          <a:endParaRPr lang="de-DE"/>
        </a:p>
      </dgm:t>
    </dgm:pt>
    <dgm:pt modelId="{709C5CC8-326B-43F6-A7B5-9FA42E56F1CE}" type="sibTrans" cxnId="{7D6EA61A-0B9F-4E6F-9F1C-56810F64C3B5}">
      <dgm:prSet/>
      <dgm:spPr/>
      <dgm:t>
        <a:bodyPr/>
        <a:lstStyle/>
        <a:p>
          <a:endParaRPr lang="de-DE"/>
        </a:p>
      </dgm:t>
    </dgm:pt>
    <dgm:pt modelId="{CA77E197-7005-42E5-8B4D-8556A8843523}" type="pres">
      <dgm:prSet presAssocID="{F190630C-F38A-483E-80B9-D3A9E139B41C}" presName="composite" presStyleCnt="0">
        <dgm:presLayoutVars>
          <dgm:chMax val="1"/>
          <dgm:dir/>
          <dgm:resizeHandles val="exact"/>
        </dgm:presLayoutVars>
      </dgm:prSet>
      <dgm:spPr/>
    </dgm:pt>
    <dgm:pt modelId="{522E9A06-246D-47DA-87D3-65A7F97EFEE0}" type="pres">
      <dgm:prSet presAssocID="{F190630C-F38A-483E-80B9-D3A9E139B41C}" presName="radial" presStyleCnt="0">
        <dgm:presLayoutVars>
          <dgm:animLvl val="ctr"/>
        </dgm:presLayoutVars>
      </dgm:prSet>
      <dgm:spPr/>
    </dgm:pt>
    <dgm:pt modelId="{1DB579FB-C34A-4971-8CAA-209AEFF1D285}" type="pres">
      <dgm:prSet presAssocID="{37577063-CB05-4489-B337-B68EA2162ED2}" presName="centerShape" presStyleLbl="vennNode1" presStyleIdx="0" presStyleCnt="7"/>
      <dgm:spPr/>
    </dgm:pt>
    <dgm:pt modelId="{ED9DA72B-93E7-4631-970E-8BB4DC3F376F}" type="pres">
      <dgm:prSet presAssocID="{00F0E013-8E92-495C-94BE-6448CE12DC67}" presName="node" presStyleLbl="vennNode1" presStyleIdx="1" presStyleCnt="7" custScaleX="124075" custScaleY="117244" custRadScaleRad="106340" custRadScaleInc="0">
        <dgm:presLayoutVars>
          <dgm:bulletEnabled val="1"/>
        </dgm:presLayoutVars>
      </dgm:prSet>
      <dgm:spPr/>
    </dgm:pt>
    <dgm:pt modelId="{6F2C6777-2B1B-4749-BD60-5DDFB12F8446}" type="pres">
      <dgm:prSet presAssocID="{76CF5A4F-D696-4171-A153-0CBEAE689188}" presName="node" presStyleLbl="vennNode1" presStyleIdx="2" presStyleCnt="7" custScaleX="124075" custScaleY="117244" custRadScaleRad="115422" custRadScaleInc="4178">
        <dgm:presLayoutVars>
          <dgm:bulletEnabled val="1"/>
        </dgm:presLayoutVars>
      </dgm:prSet>
      <dgm:spPr/>
    </dgm:pt>
    <dgm:pt modelId="{C5B79799-C68A-4AFE-9CBE-A7A2681972ED}" type="pres">
      <dgm:prSet presAssocID="{2D1B395D-BDF5-414A-AD58-1C5A9034C27A}" presName="node" presStyleLbl="vennNode1" presStyleIdx="3" presStyleCnt="7" custScaleX="124075" custScaleY="117244" custRadScaleRad="114800" custRadScaleInc="-2367">
        <dgm:presLayoutVars>
          <dgm:bulletEnabled val="1"/>
        </dgm:presLayoutVars>
      </dgm:prSet>
      <dgm:spPr/>
    </dgm:pt>
    <dgm:pt modelId="{B6F1FAC8-4939-4022-94C9-D7FA704CCFCF}" type="pres">
      <dgm:prSet presAssocID="{50FBA28B-DD37-44E1-8239-77669FDC2FA4}" presName="node" presStyleLbl="vennNode1" presStyleIdx="4" presStyleCnt="7" custScaleX="124075" custScaleY="117244" custRadScaleRad="116661" custRadScaleInc="-1141">
        <dgm:presLayoutVars>
          <dgm:bulletEnabled val="1"/>
        </dgm:presLayoutVars>
      </dgm:prSet>
      <dgm:spPr/>
    </dgm:pt>
    <dgm:pt modelId="{67E24E5D-A437-4567-98AD-6CF01D007F58}" type="pres">
      <dgm:prSet presAssocID="{6B0F5327-330F-40B4-97CD-41BBF3D985E2}" presName="node" presStyleLbl="vennNode1" presStyleIdx="5" presStyleCnt="7" custScaleX="124075" custScaleY="117244" custRadScaleRad="115420" custRadScaleInc="7600">
        <dgm:presLayoutVars>
          <dgm:bulletEnabled val="1"/>
        </dgm:presLayoutVars>
      </dgm:prSet>
      <dgm:spPr/>
    </dgm:pt>
    <dgm:pt modelId="{3BF1F6FD-36AF-41E6-B272-78CC45C62614}" type="pres">
      <dgm:prSet presAssocID="{63AA2DAC-1424-4F5C-ABDF-2F64324FC202}" presName="node" presStyleLbl="vennNode1" presStyleIdx="6" presStyleCnt="7" custScaleX="124075" custScaleY="117244" custRadScaleRad="114821" custRadScaleInc="-4152">
        <dgm:presLayoutVars>
          <dgm:bulletEnabled val="1"/>
        </dgm:presLayoutVars>
      </dgm:prSet>
      <dgm:spPr/>
    </dgm:pt>
  </dgm:ptLst>
  <dgm:cxnLst>
    <dgm:cxn modelId="{236CBD01-17A5-40E0-810A-90F789D3FD31}" type="presOf" srcId="{2D1B395D-BDF5-414A-AD58-1C5A9034C27A}" destId="{C5B79799-C68A-4AFE-9CBE-A7A2681972ED}" srcOrd="0" destOrd="0" presId="urn:microsoft.com/office/officeart/2005/8/layout/radial3"/>
    <dgm:cxn modelId="{6496B60C-ACB3-4970-91CF-3EA5E77FAFE5}" srcId="{F190630C-F38A-483E-80B9-D3A9E139B41C}" destId="{37577063-CB05-4489-B337-B68EA2162ED2}" srcOrd="0" destOrd="0" parTransId="{59799524-61A4-4DA7-9FC4-6E4D650285AA}" sibTransId="{382EE832-3944-430F-BC2A-F81BB6E3DDF9}"/>
    <dgm:cxn modelId="{7D6EA61A-0B9F-4E6F-9F1C-56810F64C3B5}" srcId="{37577063-CB05-4489-B337-B68EA2162ED2}" destId="{63AA2DAC-1424-4F5C-ABDF-2F64324FC202}" srcOrd="5" destOrd="0" parTransId="{06697E7D-EAC6-42D5-B4CB-A631624B836C}" sibTransId="{709C5CC8-326B-43F6-A7B5-9FA42E56F1CE}"/>
    <dgm:cxn modelId="{20D0A41C-CA5C-479C-A27E-70B285CA1F6C}" type="presOf" srcId="{6B0F5327-330F-40B4-97CD-41BBF3D985E2}" destId="{67E24E5D-A437-4567-98AD-6CF01D007F58}" srcOrd="0" destOrd="0" presId="urn:microsoft.com/office/officeart/2005/8/layout/radial3"/>
    <dgm:cxn modelId="{851BC023-5CC8-4CEE-8BBE-104858803F53}" type="presOf" srcId="{37577063-CB05-4489-B337-B68EA2162ED2}" destId="{1DB579FB-C34A-4971-8CAA-209AEFF1D285}" srcOrd="0" destOrd="0" presId="urn:microsoft.com/office/officeart/2005/8/layout/radial3"/>
    <dgm:cxn modelId="{E39EC835-8D4F-45C8-9C43-06D61966CE24}" type="presOf" srcId="{76CF5A4F-D696-4171-A153-0CBEAE689188}" destId="{6F2C6777-2B1B-4749-BD60-5DDFB12F8446}" srcOrd="0" destOrd="0" presId="urn:microsoft.com/office/officeart/2005/8/layout/radial3"/>
    <dgm:cxn modelId="{37A0985C-057D-4F2C-AF17-1DBC72401778}" type="presOf" srcId="{50FBA28B-DD37-44E1-8239-77669FDC2FA4}" destId="{B6F1FAC8-4939-4022-94C9-D7FA704CCFCF}" srcOrd="0" destOrd="0" presId="urn:microsoft.com/office/officeart/2005/8/layout/radial3"/>
    <dgm:cxn modelId="{8B5ADC61-17B3-465D-AEF6-70A5DDA0BF18}" srcId="{37577063-CB05-4489-B337-B68EA2162ED2}" destId="{50FBA28B-DD37-44E1-8239-77669FDC2FA4}" srcOrd="3" destOrd="0" parTransId="{B5543460-2865-4205-B5E3-A074BCAD2E70}" sibTransId="{2A388E07-60AF-4DE9-BCBA-0E71436452A0}"/>
    <dgm:cxn modelId="{62C68642-4A97-41E3-B3FC-36ECF73B4C0E}" srcId="{37577063-CB05-4489-B337-B68EA2162ED2}" destId="{6B0F5327-330F-40B4-97CD-41BBF3D985E2}" srcOrd="4" destOrd="0" parTransId="{51223BD4-9AD8-4B63-AFF0-516202D34192}" sibTransId="{6650427A-D7AF-45D5-9A78-1D89A23029E3}"/>
    <dgm:cxn modelId="{59D83F63-AD13-4884-BF60-A4583EF712E4}" type="presOf" srcId="{F190630C-F38A-483E-80B9-D3A9E139B41C}" destId="{CA77E197-7005-42E5-8B4D-8556A8843523}" srcOrd="0" destOrd="0" presId="urn:microsoft.com/office/officeart/2005/8/layout/radial3"/>
    <dgm:cxn modelId="{662DBA46-7412-40ED-ADB3-16831F588552}" type="presOf" srcId="{63AA2DAC-1424-4F5C-ABDF-2F64324FC202}" destId="{3BF1F6FD-36AF-41E6-B272-78CC45C62614}" srcOrd="0" destOrd="0" presId="urn:microsoft.com/office/officeart/2005/8/layout/radial3"/>
    <dgm:cxn modelId="{168AC66F-90C0-40B6-9A87-E193AE5D0B34}" type="presOf" srcId="{00F0E013-8E92-495C-94BE-6448CE12DC67}" destId="{ED9DA72B-93E7-4631-970E-8BB4DC3F376F}" srcOrd="0" destOrd="0" presId="urn:microsoft.com/office/officeart/2005/8/layout/radial3"/>
    <dgm:cxn modelId="{63C55BB6-E684-4672-95EE-B1A31E54E68A}" srcId="{37577063-CB05-4489-B337-B68EA2162ED2}" destId="{2D1B395D-BDF5-414A-AD58-1C5A9034C27A}" srcOrd="2" destOrd="0" parTransId="{841DB0A1-D7C2-4DB0-ADAE-5A61CB704256}" sibTransId="{FA730DD3-9B81-4974-ABA4-C69355F11D5F}"/>
    <dgm:cxn modelId="{3C0E21EE-7502-46AA-90CB-932C4A8F2242}" srcId="{37577063-CB05-4489-B337-B68EA2162ED2}" destId="{76CF5A4F-D696-4171-A153-0CBEAE689188}" srcOrd="1" destOrd="0" parTransId="{D74ACB7F-287D-4691-AC19-18B60B4E6212}" sibTransId="{2710565B-61BE-4535-B879-D45CCE41E0B0}"/>
    <dgm:cxn modelId="{228345F7-51A5-4BB8-A41C-55878E96F03A}" srcId="{37577063-CB05-4489-B337-B68EA2162ED2}" destId="{00F0E013-8E92-495C-94BE-6448CE12DC67}" srcOrd="0" destOrd="0" parTransId="{B36A6CB4-1389-4A88-8AC7-3EBCB76E8C48}" sibTransId="{4868F4F6-8EB9-4155-BCD3-100BF0400075}"/>
    <dgm:cxn modelId="{1DC3307E-0159-4D51-8F5A-A7D250E2B84F}" type="presParOf" srcId="{CA77E197-7005-42E5-8B4D-8556A8843523}" destId="{522E9A06-246D-47DA-87D3-65A7F97EFEE0}" srcOrd="0" destOrd="0" presId="urn:microsoft.com/office/officeart/2005/8/layout/radial3"/>
    <dgm:cxn modelId="{11CCFEE8-EA11-45EC-9CE6-6EE3FE944036}" type="presParOf" srcId="{522E9A06-246D-47DA-87D3-65A7F97EFEE0}" destId="{1DB579FB-C34A-4971-8CAA-209AEFF1D285}" srcOrd="0" destOrd="0" presId="urn:microsoft.com/office/officeart/2005/8/layout/radial3"/>
    <dgm:cxn modelId="{522031B0-440F-4EE8-9EAD-A993AEC9FA8C}" type="presParOf" srcId="{522E9A06-246D-47DA-87D3-65A7F97EFEE0}" destId="{ED9DA72B-93E7-4631-970E-8BB4DC3F376F}" srcOrd="1" destOrd="0" presId="urn:microsoft.com/office/officeart/2005/8/layout/radial3"/>
    <dgm:cxn modelId="{E8C6737F-59E1-4B6C-BDA2-358A6B295D0C}" type="presParOf" srcId="{522E9A06-246D-47DA-87D3-65A7F97EFEE0}" destId="{6F2C6777-2B1B-4749-BD60-5DDFB12F8446}" srcOrd="2" destOrd="0" presId="urn:microsoft.com/office/officeart/2005/8/layout/radial3"/>
    <dgm:cxn modelId="{B70021A2-1449-4961-A47E-881C6A93A087}" type="presParOf" srcId="{522E9A06-246D-47DA-87D3-65A7F97EFEE0}" destId="{C5B79799-C68A-4AFE-9CBE-A7A2681972ED}" srcOrd="3" destOrd="0" presId="urn:microsoft.com/office/officeart/2005/8/layout/radial3"/>
    <dgm:cxn modelId="{5CF7E53F-3E6A-4B28-A3E3-FAE1048DC141}" type="presParOf" srcId="{522E9A06-246D-47DA-87D3-65A7F97EFEE0}" destId="{B6F1FAC8-4939-4022-94C9-D7FA704CCFCF}" srcOrd="4" destOrd="0" presId="urn:microsoft.com/office/officeart/2005/8/layout/radial3"/>
    <dgm:cxn modelId="{9F488F5F-B279-4C1B-9D97-674DD24CAA09}" type="presParOf" srcId="{522E9A06-246D-47DA-87D3-65A7F97EFEE0}" destId="{67E24E5D-A437-4567-98AD-6CF01D007F58}" srcOrd="5" destOrd="0" presId="urn:microsoft.com/office/officeart/2005/8/layout/radial3"/>
    <dgm:cxn modelId="{F31966C6-F1BC-4A50-B3DB-989527B77C9C}" type="presParOf" srcId="{522E9A06-246D-47DA-87D3-65A7F97EFEE0}" destId="{3BF1F6FD-36AF-41E6-B272-78CC45C62614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A5CEBF-62FD-459F-BAA9-0ADF9CE99405}" type="doc">
      <dgm:prSet loTypeId="urn:microsoft.com/office/officeart/2008/layout/LinedList" loCatId="list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de-DE"/>
        </a:p>
      </dgm:t>
    </dgm:pt>
    <dgm:pt modelId="{F8CEB2EC-EA3F-4BF6-8115-CAD6CB58F50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de-DE" sz="1800" b="1" dirty="0"/>
            <a:t>Beteiligte Akteure</a:t>
          </a:r>
          <a:endParaRPr lang="de-DE" sz="1800" dirty="0"/>
        </a:p>
      </dgm:t>
    </dgm:pt>
    <dgm:pt modelId="{351F921F-D87C-46EE-A24E-794ACEE0BAB4}" type="parTrans" cxnId="{95232210-F2BE-4C11-AFA6-13FA76C2CAFA}">
      <dgm:prSet/>
      <dgm:spPr/>
      <dgm:t>
        <a:bodyPr/>
        <a:lstStyle/>
        <a:p>
          <a:endParaRPr lang="de-DE" sz="1800"/>
        </a:p>
      </dgm:t>
    </dgm:pt>
    <dgm:pt modelId="{C1AAB9F1-BB01-46F2-976C-7603033734FD}" type="sibTrans" cxnId="{95232210-F2BE-4C11-AFA6-13FA76C2CAFA}">
      <dgm:prSet/>
      <dgm:spPr/>
      <dgm:t>
        <a:bodyPr/>
        <a:lstStyle/>
        <a:p>
          <a:endParaRPr lang="de-DE" sz="1800"/>
        </a:p>
      </dgm:t>
    </dgm:pt>
    <dgm:pt modelId="{4AA0338C-1A64-4EBA-B1AD-4B61316A6063}">
      <dgm:prSet phldrT="[Text]" custT="1"/>
      <dgm:spPr/>
      <dgm:t>
        <a:bodyPr/>
        <a:lstStyle/>
        <a:p>
          <a:r>
            <a:rPr lang="de-DE" sz="1800" b="1" dirty="0"/>
            <a:t>Bezirksverwaltungen</a:t>
          </a:r>
          <a:endParaRPr lang="de-DE" sz="1800" dirty="0"/>
        </a:p>
      </dgm:t>
    </dgm:pt>
    <dgm:pt modelId="{AE3B2238-6C45-4690-AD93-33AD70AB7A20}" type="parTrans" cxnId="{62BF8A21-3C5B-45A4-B0F2-0ECC988A1924}">
      <dgm:prSet/>
      <dgm:spPr/>
      <dgm:t>
        <a:bodyPr/>
        <a:lstStyle/>
        <a:p>
          <a:endParaRPr lang="de-DE" sz="1800"/>
        </a:p>
      </dgm:t>
    </dgm:pt>
    <dgm:pt modelId="{DFF21CB5-F38F-4A75-916D-9402C3BFE970}" type="sibTrans" cxnId="{62BF8A21-3C5B-45A4-B0F2-0ECC988A1924}">
      <dgm:prSet/>
      <dgm:spPr/>
      <dgm:t>
        <a:bodyPr/>
        <a:lstStyle/>
        <a:p>
          <a:endParaRPr lang="de-DE" sz="1800"/>
        </a:p>
      </dgm:t>
    </dgm:pt>
    <dgm:pt modelId="{2FA11706-72DD-4908-AC69-96628E8C6BF2}">
      <dgm:prSet phldrT="[Text]" custT="1"/>
      <dgm:spPr/>
      <dgm:t>
        <a:bodyPr/>
        <a:lstStyle/>
        <a:p>
          <a:r>
            <a:rPr lang="de-DE" sz="1800" b="1" dirty="0"/>
            <a:t>landeseigene Unternehmen</a:t>
          </a:r>
        </a:p>
      </dgm:t>
    </dgm:pt>
    <dgm:pt modelId="{B6BAF50D-C51C-410B-BBC7-3EC956567353}" type="parTrans" cxnId="{A53E655A-49B2-4DAB-84E6-660D44B171AD}">
      <dgm:prSet/>
      <dgm:spPr/>
      <dgm:t>
        <a:bodyPr/>
        <a:lstStyle/>
        <a:p>
          <a:endParaRPr lang="de-DE" sz="1800"/>
        </a:p>
      </dgm:t>
    </dgm:pt>
    <dgm:pt modelId="{780BECC4-842E-4861-BFB2-62C27BC73504}" type="sibTrans" cxnId="{A53E655A-49B2-4DAB-84E6-660D44B171AD}">
      <dgm:prSet/>
      <dgm:spPr/>
      <dgm:t>
        <a:bodyPr/>
        <a:lstStyle/>
        <a:p>
          <a:endParaRPr lang="de-DE" sz="1800"/>
        </a:p>
      </dgm:t>
    </dgm:pt>
    <dgm:pt modelId="{535B1049-EDFC-4B0A-876F-86C04070189A}">
      <dgm:prSet custT="1"/>
      <dgm:spPr/>
      <dgm:t>
        <a:bodyPr/>
        <a:lstStyle/>
        <a:p>
          <a:r>
            <a:rPr lang="de-DE" sz="1800" b="1" dirty="0"/>
            <a:t>Schornsteinfeger / Energieberater</a:t>
          </a:r>
          <a:endParaRPr lang="de-DE" sz="1800" dirty="0"/>
        </a:p>
      </dgm:t>
    </dgm:pt>
    <dgm:pt modelId="{37D3E07B-5219-43BD-A4CB-602D702103BB}" type="parTrans" cxnId="{0D88FD5F-3052-48C0-B211-9A59C6FAB00B}">
      <dgm:prSet/>
      <dgm:spPr/>
      <dgm:t>
        <a:bodyPr/>
        <a:lstStyle/>
        <a:p>
          <a:endParaRPr lang="de-DE" sz="1800"/>
        </a:p>
      </dgm:t>
    </dgm:pt>
    <dgm:pt modelId="{89FC6F7A-C6E0-41CB-934B-C900739AA29C}" type="sibTrans" cxnId="{0D88FD5F-3052-48C0-B211-9A59C6FAB00B}">
      <dgm:prSet/>
      <dgm:spPr/>
      <dgm:t>
        <a:bodyPr/>
        <a:lstStyle/>
        <a:p>
          <a:endParaRPr lang="de-DE" sz="1800"/>
        </a:p>
      </dgm:t>
    </dgm:pt>
    <dgm:pt modelId="{0E183B09-6B00-4726-AE71-7251549ADDA7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800" b="1" dirty="0"/>
            <a:t>Energieversorger / Infrastrukturbetreibende</a:t>
          </a:r>
          <a:endParaRPr lang="de-DE" sz="1800" dirty="0"/>
        </a:p>
      </dgm:t>
    </dgm:pt>
    <dgm:pt modelId="{CA095D25-417D-4FF0-A9B4-044F658BC49E}" type="parTrans" cxnId="{C01093A3-6BE1-4AA9-A276-265599AA3AFF}">
      <dgm:prSet/>
      <dgm:spPr/>
      <dgm:t>
        <a:bodyPr/>
        <a:lstStyle/>
        <a:p>
          <a:endParaRPr lang="de-DE" sz="1800"/>
        </a:p>
      </dgm:t>
    </dgm:pt>
    <dgm:pt modelId="{507EE69A-A038-4876-9F1A-3CA01FB10F20}" type="sibTrans" cxnId="{C01093A3-6BE1-4AA9-A276-265599AA3AFF}">
      <dgm:prSet/>
      <dgm:spPr/>
      <dgm:t>
        <a:bodyPr/>
        <a:lstStyle/>
        <a:p>
          <a:endParaRPr lang="de-DE" sz="1800"/>
        </a:p>
      </dgm:t>
    </dgm:pt>
    <dgm:pt modelId="{65976F99-2D0A-49A8-A3AE-03D767DB524B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800" b="1" dirty="0"/>
            <a:t>Senatsverwaltungen (SenWEB, SenStadt)</a:t>
          </a:r>
        </a:p>
      </dgm:t>
    </dgm:pt>
    <dgm:pt modelId="{DAF4F820-C36F-48A1-876E-7FDB68EB1D2F}" type="parTrans" cxnId="{8AFD1F04-9687-4AC5-8A83-E1C697E71F2A}">
      <dgm:prSet/>
      <dgm:spPr/>
      <dgm:t>
        <a:bodyPr/>
        <a:lstStyle/>
        <a:p>
          <a:endParaRPr lang="de-DE" sz="1800"/>
        </a:p>
      </dgm:t>
    </dgm:pt>
    <dgm:pt modelId="{DF40CB02-A847-4F91-B0A9-2546296618C9}" type="sibTrans" cxnId="{8AFD1F04-9687-4AC5-8A83-E1C697E71F2A}">
      <dgm:prSet/>
      <dgm:spPr/>
      <dgm:t>
        <a:bodyPr/>
        <a:lstStyle/>
        <a:p>
          <a:endParaRPr lang="de-DE" sz="1800"/>
        </a:p>
      </dgm:t>
    </dgm:pt>
    <dgm:pt modelId="{A7281022-C942-4CD9-8036-93DFF0150935}">
      <dgm:prSet custT="1"/>
      <dgm:spPr/>
      <dgm:t>
        <a:bodyPr/>
        <a:lstStyle/>
        <a:p>
          <a:r>
            <a:rPr lang="de-DE" sz="1800" b="1" dirty="0"/>
            <a:t>Bürgerenergie-Genossenschaften</a:t>
          </a:r>
        </a:p>
      </dgm:t>
    </dgm:pt>
    <dgm:pt modelId="{0E79D49F-4696-411E-9F90-F9B3E2F3C388}" type="parTrans" cxnId="{92D8A040-5899-47ED-BB56-26A6FF4B189E}">
      <dgm:prSet/>
      <dgm:spPr/>
      <dgm:t>
        <a:bodyPr/>
        <a:lstStyle/>
        <a:p>
          <a:endParaRPr lang="de-DE" sz="1800"/>
        </a:p>
      </dgm:t>
    </dgm:pt>
    <dgm:pt modelId="{C906ED9C-AC56-4881-B59A-5FC0118581EB}" type="sibTrans" cxnId="{92D8A040-5899-47ED-BB56-26A6FF4B189E}">
      <dgm:prSet/>
      <dgm:spPr/>
      <dgm:t>
        <a:bodyPr/>
        <a:lstStyle/>
        <a:p>
          <a:endParaRPr lang="de-DE" sz="1800"/>
        </a:p>
      </dgm:t>
    </dgm:pt>
    <dgm:pt modelId="{AC316F57-1E19-4FBA-AB83-17B4929B4A7E}">
      <dgm:prSet phldrT="[Text]" custT="1"/>
      <dgm:spPr/>
      <dgm:t>
        <a:bodyPr/>
        <a:lstStyle/>
        <a:p>
          <a:r>
            <a:rPr lang="de-DE" sz="1800" b="1" dirty="0"/>
            <a:t>Brandenburger Kommunen</a:t>
          </a:r>
        </a:p>
      </dgm:t>
    </dgm:pt>
    <dgm:pt modelId="{D8C4F934-1EFA-4ECB-8B3F-E3EC3B8C734A}" type="parTrans" cxnId="{111BECBF-F1C7-451C-814D-9C77E0E9F58D}">
      <dgm:prSet/>
      <dgm:spPr/>
      <dgm:t>
        <a:bodyPr/>
        <a:lstStyle/>
        <a:p>
          <a:endParaRPr lang="de-DE" sz="1800"/>
        </a:p>
      </dgm:t>
    </dgm:pt>
    <dgm:pt modelId="{8486F82D-1C74-41F0-ACC1-5307C30AC1EB}" type="sibTrans" cxnId="{111BECBF-F1C7-451C-814D-9C77E0E9F58D}">
      <dgm:prSet/>
      <dgm:spPr/>
      <dgm:t>
        <a:bodyPr/>
        <a:lstStyle/>
        <a:p>
          <a:endParaRPr lang="de-DE" sz="1800"/>
        </a:p>
      </dgm:t>
    </dgm:pt>
    <dgm:pt modelId="{537FA9FA-EE43-4F25-A609-87AA7E75D61D}">
      <dgm:prSet phldrT="[Text]" custT="1"/>
      <dgm:spPr/>
      <dgm:t>
        <a:bodyPr/>
        <a:lstStyle/>
        <a:p>
          <a:r>
            <a:rPr lang="de-DE" sz="1800" b="1" dirty="0"/>
            <a:t>Wohnungswirtschaft</a:t>
          </a:r>
        </a:p>
      </dgm:t>
    </dgm:pt>
    <dgm:pt modelId="{68C62B9F-9E20-4FDE-B218-62A9A88C6000}" type="sibTrans" cxnId="{F43B0438-4A7B-4C94-80DC-BA9ABC284ED8}">
      <dgm:prSet/>
      <dgm:spPr/>
      <dgm:t>
        <a:bodyPr/>
        <a:lstStyle/>
        <a:p>
          <a:endParaRPr lang="de-DE" sz="1800"/>
        </a:p>
      </dgm:t>
    </dgm:pt>
    <dgm:pt modelId="{BF714422-7215-412E-B0F1-1AEB01DC3A29}" type="parTrans" cxnId="{F43B0438-4A7B-4C94-80DC-BA9ABC284ED8}">
      <dgm:prSet/>
      <dgm:spPr/>
      <dgm:t>
        <a:bodyPr/>
        <a:lstStyle/>
        <a:p>
          <a:endParaRPr lang="de-DE" sz="1800"/>
        </a:p>
      </dgm:t>
    </dgm:pt>
    <dgm:pt modelId="{18D71E92-C9BA-4340-9176-1C2FE70B1785}" type="pres">
      <dgm:prSet presAssocID="{5BA5CEBF-62FD-459F-BAA9-0ADF9CE99405}" presName="vert0" presStyleCnt="0">
        <dgm:presLayoutVars>
          <dgm:dir/>
          <dgm:animOne val="branch"/>
          <dgm:animLvl val="lvl"/>
        </dgm:presLayoutVars>
      </dgm:prSet>
      <dgm:spPr/>
    </dgm:pt>
    <dgm:pt modelId="{8F421D9E-209E-4DC1-807D-1C25EC7FE4FB}" type="pres">
      <dgm:prSet presAssocID="{F8CEB2EC-EA3F-4BF6-8115-CAD6CB58F50F}" presName="thickLine" presStyleLbl="alignNode1" presStyleIdx="0" presStyleCnt="1"/>
      <dgm:spPr/>
    </dgm:pt>
    <dgm:pt modelId="{42D09F12-8DA4-4AFC-B2F1-BCC22F73BE83}" type="pres">
      <dgm:prSet presAssocID="{F8CEB2EC-EA3F-4BF6-8115-CAD6CB58F50F}" presName="horz1" presStyleCnt="0"/>
      <dgm:spPr/>
    </dgm:pt>
    <dgm:pt modelId="{9B090C01-8CF0-4616-ADE1-9F8B86D9144E}" type="pres">
      <dgm:prSet presAssocID="{F8CEB2EC-EA3F-4BF6-8115-CAD6CB58F50F}" presName="tx1" presStyleLbl="revTx" presStyleIdx="0" presStyleCnt="9"/>
      <dgm:spPr/>
    </dgm:pt>
    <dgm:pt modelId="{5D06B06D-0FE4-488C-AAF6-75FAF870BBF7}" type="pres">
      <dgm:prSet presAssocID="{F8CEB2EC-EA3F-4BF6-8115-CAD6CB58F50F}" presName="vert1" presStyleCnt="0"/>
      <dgm:spPr/>
    </dgm:pt>
    <dgm:pt modelId="{9540D484-1C3D-4D15-95DE-CC2ACA7C2B26}" type="pres">
      <dgm:prSet presAssocID="{65976F99-2D0A-49A8-A3AE-03D767DB524B}" presName="vertSpace2a" presStyleCnt="0"/>
      <dgm:spPr/>
    </dgm:pt>
    <dgm:pt modelId="{00662D0B-B3A7-4CFF-BF9D-FEF79E492317}" type="pres">
      <dgm:prSet presAssocID="{65976F99-2D0A-49A8-A3AE-03D767DB524B}" presName="horz2" presStyleCnt="0"/>
      <dgm:spPr/>
    </dgm:pt>
    <dgm:pt modelId="{9F48E0EE-297D-4B88-89ED-2D92F698F389}" type="pres">
      <dgm:prSet presAssocID="{65976F99-2D0A-49A8-A3AE-03D767DB524B}" presName="horzSpace2" presStyleCnt="0"/>
      <dgm:spPr/>
    </dgm:pt>
    <dgm:pt modelId="{12F5CAC5-DC2D-4343-ACEC-568E62547F86}" type="pres">
      <dgm:prSet presAssocID="{65976F99-2D0A-49A8-A3AE-03D767DB524B}" presName="tx2" presStyleLbl="revTx" presStyleIdx="1" presStyleCnt="9"/>
      <dgm:spPr/>
    </dgm:pt>
    <dgm:pt modelId="{9380DDF6-6340-4F52-9B38-8D2D48097233}" type="pres">
      <dgm:prSet presAssocID="{65976F99-2D0A-49A8-A3AE-03D767DB524B}" presName="vert2" presStyleCnt="0"/>
      <dgm:spPr/>
    </dgm:pt>
    <dgm:pt modelId="{35CB5861-F622-4AA5-9FCC-4012D097E53C}" type="pres">
      <dgm:prSet presAssocID="{65976F99-2D0A-49A8-A3AE-03D767DB524B}" presName="thinLine2b" presStyleLbl="callout" presStyleIdx="0" presStyleCnt="8"/>
      <dgm:spPr/>
    </dgm:pt>
    <dgm:pt modelId="{6D253F22-BACD-476F-9434-4A3B9EE142F1}" type="pres">
      <dgm:prSet presAssocID="{65976F99-2D0A-49A8-A3AE-03D767DB524B}" presName="vertSpace2b" presStyleCnt="0"/>
      <dgm:spPr/>
    </dgm:pt>
    <dgm:pt modelId="{37A406E3-A323-4996-A0A8-C9AB45722455}" type="pres">
      <dgm:prSet presAssocID="{0E183B09-6B00-4726-AE71-7251549ADDA7}" presName="horz2" presStyleCnt="0"/>
      <dgm:spPr/>
    </dgm:pt>
    <dgm:pt modelId="{F0B93922-C1AF-4EBD-8F9B-9BF4E06E8A4E}" type="pres">
      <dgm:prSet presAssocID="{0E183B09-6B00-4726-AE71-7251549ADDA7}" presName="horzSpace2" presStyleCnt="0"/>
      <dgm:spPr/>
    </dgm:pt>
    <dgm:pt modelId="{D34DE514-182B-4431-B8A2-931D5518C237}" type="pres">
      <dgm:prSet presAssocID="{0E183B09-6B00-4726-AE71-7251549ADDA7}" presName="tx2" presStyleLbl="revTx" presStyleIdx="2" presStyleCnt="9"/>
      <dgm:spPr/>
    </dgm:pt>
    <dgm:pt modelId="{F5B667D6-7B0F-469C-80C5-ECED4A8D20C8}" type="pres">
      <dgm:prSet presAssocID="{0E183B09-6B00-4726-AE71-7251549ADDA7}" presName="vert2" presStyleCnt="0"/>
      <dgm:spPr/>
    </dgm:pt>
    <dgm:pt modelId="{C2534255-D7AF-4F60-AA61-1741EC06BA0B}" type="pres">
      <dgm:prSet presAssocID="{0E183B09-6B00-4726-AE71-7251549ADDA7}" presName="thinLine2b" presStyleLbl="callout" presStyleIdx="1" presStyleCnt="8"/>
      <dgm:spPr/>
    </dgm:pt>
    <dgm:pt modelId="{C027868B-23D5-4AAE-879B-A78FF936C554}" type="pres">
      <dgm:prSet presAssocID="{0E183B09-6B00-4726-AE71-7251549ADDA7}" presName="vertSpace2b" presStyleCnt="0"/>
      <dgm:spPr/>
    </dgm:pt>
    <dgm:pt modelId="{D8CDA875-28F7-422D-A3D7-4BE75C326D32}" type="pres">
      <dgm:prSet presAssocID="{4AA0338C-1A64-4EBA-B1AD-4B61316A6063}" presName="horz2" presStyleCnt="0"/>
      <dgm:spPr/>
    </dgm:pt>
    <dgm:pt modelId="{515E3028-67C4-4894-B60E-1D551A309C0C}" type="pres">
      <dgm:prSet presAssocID="{4AA0338C-1A64-4EBA-B1AD-4B61316A6063}" presName="horzSpace2" presStyleCnt="0"/>
      <dgm:spPr/>
    </dgm:pt>
    <dgm:pt modelId="{50FFAC40-3829-42A8-B8DB-77E94902CF28}" type="pres">
      <dgm:prSet presAssocID="{4AA0338C-1A64-4EBA-B1AD-4B61316A6063}" presName="tx2" presStyleLbl="revTx" presStyleIdx="3" presStyleCnt="9"/>
      <dgm:spPr/>
    </dgm:pt>
    <dgm:pt modelId="{9FC8ED06-9FE6-4571-88DC-4A5EF765038E}" type="pres">
      <dgm:prSet presAssocID="{4AA0338C-1A64-4EBA-B1AD-4B61316A6063}" presName="vert2" presStyleCnt="0"/>
      <dgm:spPr/>
    </dgm:pt>
    <dgm:pt modelId="{34EA654F-3B69-4150-B705-118558BCB2D8}" type="pres">
      <dgm:prSet presAssocID="{4AA0338C-1A64-4EBA-B1AD-4B61316A6063}" presName="thinLine2b" presStyleLbl="callout" presStyleIdx="2" presStyleCnt="8"/>
      <dgm:spPr/>
    </dgm:pt>
    <dgm:pt modelId="{602B5D96-C9DA-45C6-BFBA-49FAF2EB221C}" type="pres">
      <dgm:prSet presAssocID="{4AA0338C-1A64-4EBA-B1AD-4B61316A6063}" presName="vertSpace2b" presStyleCnt="0"/>
      <dgm:spPr/>
    </dgm:pt>
    <dgm:pt modelId="{CB00A4D1-88AF-401A-8F66-4DC4C2ECB9AC}" type="pres">
      <dgm:prSet presAssocID="{AC316F57-1E19-4FBA-AB83-17B4929B4A7E}" presName="horz2" presStyleCnt="0"/>
      <dgm:spPr/>
    </dgm:pt>
    <dgm:pt modelId="{06AE9D92-7250-4CDF-AA61-41F0DC7C0E73}" type="pres">
      <dgm:prSet presAssocID="{AC316F57-1E19-4FBA-AB83-17B4929B4A7E}" presName="horzSpace2" presStyleCnt="0"/>
      <dgm:spPr/>
    </dgm:pt>
    <dgm:pt modelId="{8D99ECC3-268B-48D8-A12B-9484543F5F4D}" type="pres">
      <dgm:prSet presAssocID="{AC316F57-1E19-4FBA-AB83-17B4929B4A7E}" presName="tx2" presStyleLbl="revTx" presStyleIdx="4" presStyleCnt="9"/>
      <dgm:spPr/>
    </dgm:pt>
    <dgm:pt modelId="{D3AEF85C-2107-43C8-9B20-A5582A1F72B1}" type="pres">
      <dgm:prSet presAssocID="{AC316F57-1E19-4FBA-AB83-17B4929B4A7E}" presName="vert2" presStyleCnt="0"/>
      <dgm:spPr/>
    </dgm:pt>
    <dgm:pt modelId="{0E639B0F-11D7-4E70-8B27-90E17E48C685}" type="pres">
      <dgm:prSet presAssocID="{AC316F57-1E19-4FBA-AB83-17B4929B4A7E}" presName="thinLine2b" presStyleLbl="callout" presStyleIdx="3" presStyleCnt="8"/>
      <dgm:spPr/>
    </dgm:pt>
    <dgm:pt modelId="{37167CDF-F148-4E30-84E5-136D1D3E5652}" type="pres">
      <dgm:prSet presAssocID="{AC316F57-1E19-4FBA-AB83-17B4929B4A7E}" presName="vertSpace2b" presStyleCnt="0"/>
      <dgm:spPr/>
    </dgm:pt>
    <dgm:pt modelId="{4222CDB3-25F9-40BF-851F-1A98EDDABEF0}" type="pres">
      <dgm:prSet presAssocID="{537FA9FA-EE43-4F25-A609-87AA7E75D61D}" presName="horz2" presStyleCnt="0"/>
      <dgm:spPr/>
    </dgm:pt>
    <dgm:pt modelId="{AD05B02C-837E-48AE-9748-E552FF4C65A2}" type="pres">
      <dgm:prSet presAssocID="{537FA9FA-EE43-4F25-A609-87AA7E75D61D}" presName="horzSpace2" presStyleCnt="0"/>
      <dgm:spPr/>
    </dgm:pt>
    <dgm:pt modelId="{5E5969D3-5363-48F2-B553-5793C7C13DDD}" type="pres">
      <dgm:prSet presAssocID="{537FA9FA-EE43-4F25-A609-87AA7E75D61D}" presName="tx2" presStyleLbl="revTx" presStyleIdx="5" presStyleCnt="9"/>
      <dgm:spPr/>
    </dgm:pt>
    <dgm:pt modelId="{D3E12DD2-70BF-42BA-8244-F37C960D48A0}" type="pres">
      <dgm:prSet presAssocID="{537FA9FA-EE43-4F25-A609-87AA7E75D61D}" presName="vert2" presStyleCnt="0"/>
      <dgm:spPr/>
    </dgm:pt>
    <dgm:pt modelId="{D263EB54-70C6-48BE-9645-4F0947D39111}" type="pres">
      <dgm:prSet presAssocID="{537FA9FA-EE43-4F25-A609-87AA7E75D61D}" presName="thinLine2b" presStyleLbl="callout" presStyleIdx="4" presStyleCnt="8"/>
      <dgm:spPr/>
    </dgm:pt>
    <dgm:pt modelId="{FC9DA313-7454-423A-8860-335651A34810}" type="pres">
      <dgm:prSet presAssocID="{537FA9FA-EE43-4F25-A609-87AA7E75D61D}" presName="vertSpace2b" presStyleCnt="0"/>
      <dgm:spPr/>
    </dgm:pt>
    <dgm:pt modelId="{7C719053-C421-4D67-B754-6125CB9DC13F}" type="pres">
      <dgm:prSet presAssocID="{2FA11706-72DD-4908-AC69-96628E8C6BF2}" presName="horz2" presStyleCnt="0"/>
      <dgm:spPr/>
    </dgm:pt>
    <dgm:pt modelId="{E207FDCB-6F71-46DF-86DD-672452538589}" type="pres">
      <dgm:prSet presAssocID="{2FA11706-72DD-4908-AC69-96628E8C6BF2}" presName="horzSpace2" presStyleCnt="0"/>
      <dgm:spPr/>
    </dgm:pt>
    <dgm:pt modelId="{0960AAA9-DF3F-425A-BF07-0621BD65ADF8}" type="pres">
      <dgm:prSet presAssocID="{2FA11706-72DD-4908-AC69-96628E8C6BF2}" presName="tx2" presStyleLbl="revTx" presStyleIdx="6" presStyleCnt="9"/>
      <dgm:spPr/>
    </dgm:pt>
    <dgm:pt modelId="{681C1E50-C184-4B97-82E0-91C3C1159ACF}" type="pres">
      <dgm:prSet presAssocID="{2FA11706-72DD-4908-AC69-96628E8C6BF2}" presName="vert2" presStyleCnt="0"/>
      <dgm:spPr/>
    </dgm:pt>
    <dgm:pt modelId="{8A78EB57-8052-41FF-9BA1-2DF78DF1605D}" type="pres">
      <dgm:prSet presAssocID="{2FA11706-72DD-4908-AC69-96628E8C6BF2}" presName="thinLine2b" presStyleLbl="callout" presStyleIdx="5" presStyleCnt="8"/>
      <dgm:spPr/>
    </dgm:pt>
    <dgm:pt modelId="{0CB90200-B30C-49E6-994C-0F7AB0BE8B45}" type="pres">
      <dgm:prSet presAssocID="{2FA11706-72DD-4908-AC69-96628E8C6BF2}" presName="vertSpace2b" presStyleCnt="0"/>
      <dgm:spPr/>
    </dgm:pt>
    <dgm:pt modelId="{3ED908E8-968F-47EC-8C20-6DA59073881D}" type="pres">
      <dgm:prSet presAssocID="{535B1049-EDFC-4B0A-876F-86C04070189A}" presName="horz2" presStyleCnt="0"/>
      <dgm:spPr/>
    </dgm:pt>
    <dgm:pt modelId="{A83B4942-DE66-4485-8EC8-9B7F42875C48}" type="pres">
      <dgm:prSet presAssocID="{535B1049-EDFC-4B0A-876F-86C04070189A}" presName="horzSpace2" presStyleCnt="0"/>
      <dgm:spPr/>
    </dgm:pt>
    <dgm:pt modelId="{3817F9DC-64FE-42B6-871D-2698527C5E8E}" type="pres">
      <dgm:prSet presAssocID="{535B1049-EDFC-4B0A-876F-86C04070189A}" presName="tx2" presStyleLbl="revTx" presStyleIdx="7" presStyleCnt="9"/>
      <dgm:spPr/>
    </dgm:pt>
    <dgm:pt modelId="{EF462C97-A2B2-43F0-BA03-A3F9F7EBF118}" type="pres">
      <dgm:prSet presAssocID="{535B1049-EDFC-4B0A-876F-86C04070189A}" presName="vert2" presStyleCnt="0"/>
      <dgm:spPr/>
    </dgm:pt>
    <dgm:pt modelId="{2F46A53D-840C-4939-BB1A-E393381D3B37}" type="pres">
      <dgm:prSet presAssocID="{535B1049-EDFC-4B0A-876F-86C04070189A}" presName="thinLine2b" presStyleLbl="callout" presStyleIdx="6" presStyleCnt="8"/>
      <dgm:spPr/>
    </dgm:pt>
    <dgm:pt modelId="{DA6DE6AB-B13E-4731-998D-9C1C145B922A}" type="pres">
      <dgm:prSet presAssocID="{535B1049-EDFC-4B0A-876F-86C04070189A}" presName="vertSpace2b" presStyleCnt="0"/>
      <dgm:spPr/>
    </dgm:pt>
    <dgm:pt modelId="{F7460AAD-2562-4F63-B7C9-BDA5A7197DF8}" type="pres">
      <dgm:prSet presAssocID="{A7281022-C942-4CD9-8036-93DFF0150935}" presName="horz2" presStyleCnt="0"/>
      <dgm:spPr/>
    </dgm:pt>
    <dgm:pt modelId="{B00D1095-8D5D-4009-8206-F2E4E7B2AB8B}" type="pres">
      <dgm:prSet presAssocID="{A7281022-C942-4CD9-8036-93DFF0150935}" presName="horzSpace2" presStyleCnt="0"/>
      <dgm:spPr/>
    </dgm:pt>
    <dgm:pt modelId="{E0836D01-253A-4DC1-A0A3-F3B4924EDCF8}" type="pres">
      <dgm:prSet presAssocID="{A7281022-C942-4CD9-8036-93DFF0150935}" presName="tx2" presStyleLbl="revTx" presStyleIdx="8" presStyleCnt="9"/>
      <dgm:spPr/>
    </dgm:pt>
    <dgm:pt modelId="{38766BC7-3477-4EAF-894E-F1512EFEAB6E}" type="pres">
      <dgm:prSet presAssocID="{A7281022-C942-4CD9-8036-93DFF0150935}" presName="vert2" presStyleCnt="0"/>
      <dgm:spPr/>
    </dgm:pt>
    <dgm:pt modelId="{979D1E8D-4068-47AF-B1C0-EA343C755E36}" type="pres">
      <dgm:prSet presAssocID="{A7281022-C942-4CD9-8036-93DFF0150935}" presName="thinLine2b" presStyleLbl="callout" presStyleIdx="7" presStyleCnt="8"/>
      <dgm:spPr/>
    </dgm:pt>
    <dgm:pt modelId="{A3D265DD-9207-4419-B439-7F1BD38D2FDD}" type="pres">
      <dgm:prSet presAssocID="{A7281022-C942-4CD9-8036-93DFF0150935}" presName="vertSpace2b" presStyleCnt="0"/>
      <dgm:spPr/>
    </dgm:pt>
  </dgm:ptLst>
  <dgm:cxnLst>
    <dgm:cxn modelId="{8AFD1F04-9687-4AC5-8A83-E1C697E71F2A}" srcId="{F8CEB2EC-EA3F-4BF6-8115-CAD6CB58F50F}" destId="{65976F99-2D0A-49A8-A3AE-03D767DB524B}" srcOrd="0" destOrd="0" parTransId="{DAF4F820-C36F-48A1-876E-7FDB68EB1D2F}" sibTransId="{DF40CB02-A847-4F91-B0A9-2546296618C9}"/>
    <dgm:cxn modelId="{95232210-F2BE-4C11-AFA6-13FA76C2CAFA}" srcId="{5BA5CEBF-62FD-459F-BAA9-0ADF9CE99405}" destId="{F8CEB2EC-EA3F-4BF6-8115-CAD6CB58F50F}" srcOrd="0" destOrd="0" parTransId="{351F921F-D87C-46EE-A24E-794ACEE0BAB4}" sibTransId="{C1AAB9F1-BB01-46F2-976C-7603033734FD}"/>
    <dgm:cxn modelId="{BEDEED1E-B9A0-413F-B545-B23DC632D3BE}" type="presOf" srcId="{0E183B09-6B00-4726-AE71-7251549ADDA7}" destId="{D34DE514-182B-4431-B8A2-931D5518C237}" srcOrd="0" destOrd="0" presId="urn:microsoft.com/office/officeart/2008/layout/LinedList"/>
    <dgm:cxn modelId="{62BF8A21-3C5B-45A4-B0F2-0ECC988A1924}" srcId="{F8CEB2EC-EA3F-4BF6-8115-CAD6CB58F50F}" destId="{4AA0338C-1A64-4EBA-B1AD-4B61316A6063}" srcOrd="2" destOrd="0" parTransId="{AE3B2238-6C45-4690-AD93-33AD70AB7A20}" sibTransId="{DFF21CB5-F38F-4A75-916D-9402C3BFE970}"/>
    <dgm:cxn modelId="{7B812137-BF63-478B-A67F-DFD4C3CA3F3E}" type="presOf" srcId="{4AA0338C-1A64-4EBA-B1AD-4B61316A6063}" destId="{50FFAC40-3829-42A8-B8DB-77E94902CF28}" srcOrd="0" destOrd="0" presId="urn:microsoft.com/office/officeart/2008/layout/LinedList"/>
    <dgm:cxn modelId="{F43B0438-4A7B-4C94-80DC-BA9ABC284ED8}" srcId="{F8CEB2EC-EA3F-4BF6-8115-CAD6CB58F50F}" destId="{537FA9FA-EE43-4F25-A609-87AA7E75D61D}" srcOrd="4" destOrd="0" parTransId="{BF714422-7215-412E-B0F1-1AEB01DC3A29}" sibTransId="{68C62B9F-9E20-4FDE-B218-62A9A88C6000}"/>
    <dgm:cxn modelId="{BF9FCB39-B93B-4738-8662-3D5633F128A2}" type="presOf" srcId="{A7281022-C942-4CD9-8036-93DFF0150935}" destId="{E0836D01-253A-4DC1-A0A3-F3B4924EDCF8}" srcOrd="0" destOrd="0" presId="urn:microsoft.com/office/officeart/2008/layout/LinedList"/>
    <dgm:cxn modelId="{92D8A040-5899-47ED-BB56-26A6FF4B189E}" srcId="{F8CEB2EC-EA3F-4BF6-8115-CAD6CB58F50F}" destId="{A7281022-C942-4CD9-8036-93DFF0150935}" srcOrd="7" destOrd="0" parTransId="{0E79D49F-4696-411E-9F90-F9B3E2F3C388}" sibTransId="{C906ED9C-AC56-4881-B59A-5FC0118581EB}"/>
    <dgm:cxn modelId="{0D88FD5F-3052-48C0-B211-9A59C6FAB00B}" srcId="{F8CEB2EC-EA3F-4BF6-8115-CAD6CB58F50F}" destId="{535B1049-EDFC-4B0A-876F-86C04070189A}" srcOrd="6" destOrd="0" parTransId="{37D3E07B-5219-43BD-A4CB-602D702103BB}" sibTransId="{89FC6F7A-C6E0-41CB-934B-C900739AA29C}"/>
    <dgm:cxn modelId="{B43C6664-CFC4-4666-A58F-08CF60F42A9A}" type="presOf" srcId="{5BA5CEBF-62FD-459F-BAA9-0ADF9CE99405}" destId="{18D71E92-C9BA-4340-9176-1C2FE70B1785}" srcOrd="0" destOrd="0" presId="urn:microsoft.com/office/officeart/2008/layout/LinedList"/>
    <dgm:cxn modelId="{6C194B6A-3D47-4F05-A019-4FD14537186B}" type="presOf" srcId="{F8CEB2EC-EA3F-4BF6-8115-CAD6CB58F50F}" destId="{9B090C01-8CF0-4616-ADE1-9F8B86D9144E}" srcOrd="0" destOrd="0" presId="urn:microsoft.com/office/officeart/2008/layout/LinedList"/>
    <dgm:cxn modelId="{4653BA6D-E87C-450C-919E-75622B855031}" type="presOf" srcId="{2FA11706-72DD-4908-AC69-96628E8C6BF2}" destId="{0960AAA9-DF3F-425A-BF07-0621BD65ADF8}" srcOrd="0" destOrd="0" presId="urn:microsoft.com/office/officeart/2008/layout/LinedList"/>
    <dgm:cxn modelId="{0E3F2D7A-45B4-4B12-9727-C224D5055D49}" type="presOf" srcId="{535B1049-EDFC-4B0A-876F-86C04070189A}" destId="{3817F9DC-64FE-42B6-871D-2698527C5E8E}" srcOrd="0" destOrd="0" presId="urn:microsoft.com/office/officeart/2008/layout/LinedList"/>
    <dgm:cxn modelId="{A53E655A-49B2-4DAB-84E6-660D44B171AD}" srcId="{F8CEB2EC-EA3F-4BF6-8115-CAD6CB58F50F}" destId="{2FA11706-72DD-4908-AC69-96628E8C6BF2}" srcOrd="5" destOrd="0" parTransId="{B6BAF50D-C51C-410B-BBC7-3EC956567353}" sibTransId="{780BECC4-842E-4861-BFB2-62C27BC73504}"/>
    <dgm:cxn modelId="{C01093A3-6BE1-4AA9-A276-265599AA3AFF}" srcId="{F8CEB2EC-EA3F-4BF6-8115-CAD6CB58F50F}" destId="{0E183B09-6B00-4726-AE71-7251549ADDA7}" srcOrd="1" destOrd="0" parTransId="{CA095D25-417D-4FF0-A9B4-044F658BC49E}" sibTransId="{507EE69A-A038-4876-9F1A-3CA01FB10F20}"/>
    <dgm:cxn modelId="{111BECBF-F1C7-451C-814D-9C77E0E9F58D}" srcId="{F8CEB2EC-EA3F-4BF6-8115-CAD6CB58F50F}" destId="{AC316F57-1E19-4FBA-AB83-17B4929B4A7E}" srcOrd="3" destOrd="0" parTransId="{D8C4F934-1EFA-4ECB-8B3F-E3EC3B8C734A}" sibTransId="{8486F82D-1C74-41F0-ACC1-5307C30AC1EB}"/>
    <dgm:cxn modelId="{C24A4DC9-C9DD-4435-952A-A129F49DFACC}" type="presOf" srcId="{AC316F57-1E19-4FBA-AB83-17B4929B4A7E}" destId="{8D99ECC3-268B-48D8-A12B-9484543F5F4D}" srcOrd="0" destOrd="0" presId="urn:microsoft.com/office/officeart/2008/layout/LinedList"/>
    <dgm:cxn modelId="{665DF7CB-0CE3-4D71-B545-63550715D5B3}" type="presOf" srcId="{537FA9FA-EE43-4F25-A609-87AA7E75D61D}" destId="{5E5969D3-5363-48F2-B553-5793C7C13DDD}" srcOrd="0" destOrd="0" presId="urn:microsoft.com/office/officeart/2008/layout/LinedList"/>
    <dgm:cxn modelId="{2EAC1CE0-F7D6-481B-910B-E10DC2A1E36C}" type="presOf" srcId="{65976F99-2D0A-49A8-A3AE-03D767DB524B}" destId="{12F5CAC5-DC2D-4343-ACEC-568E62547F86}" srcOrd="0" destOrd="0" presId="urn:microsoft.com/office/officeart/2008/layout/LinedList"/>
    <dgm:cxn modelId="{B57EF1E3-8E33-4303-A43A-0E85FCA5512E}" type="presParOf" srcId="{18D71E92-C9BA-4340-9176-1C2FE70B1785}" destId="{8F421D9E-209E-4DC1-807D-1C25EC7FE4FB}" srcOrd="0" destOrd="0" presId="urn:microsoft.com/office/officeart/2008/layout/LinedList"/>
    <dgm:cxn modelId="{071E49E5-174A-43A3-8A73-BBC2DD6A36CB}" type="presParOf" srcId="{18D71E92-C9BA-4340-9176-1C2FE70B1785}" destId="{42D09F12-8DA4-4AFC-B2F1-BCC22F73BE83}" srcOrd="1" destOrd="0" presId="urn:microsoft.com/office/officeart/2008/layout/LinedList"/>
    <dgm:cxn modelId="{E9ADFC54-E511-41F7-8DA3-0F7848504E56}" type="presParOf" srcId="{42D09F12-8DA4-4AFC-B2F1-BCC22F73BE83}" destId="{9B090C01-8CF0-4616-ADE1-9F8B86D9144E}" srcOrd="0" destOrd="0" presId="urn:microsoft.com/office/officeart/2008/layout/LinedList"/>
    <dgm:cxn modelId="{E6298162-8306-43B0-9886-D98F1D08C4C5}" type="presParOf" srcId="{42D09F12-8DA4-4AFC-B2F1-BCC22F73BE83}" destId="{5D06B06D-0FE4-488C-AAF6-75FAF870BBF7}" srcOrd="1" destOrd="0" presId="urn:microsoft.com/office/officeart/2008/layout/LinedList"/>
    <dgm:cxn modelId="{4280F26A-5B99-45E6-B9F3-E54EA5899768}" type="presParOf" srcId="{5D06B06D-0FE4-488C-AAF6-75FAF870BBF7}" destId="{9540D484-1C3D-4D15-95DE-CC2ACA7C2B26}" srcOrd="0" destOrd="0" presId="urn:microsoft.com/office/officeart/2008/layout/LinedList"/>
    <dgm:cxn modelId="{B3E8A171-1168-41C0-AC46-CF136F4ADC94}" type="presParOf" srcId="{5D06B06D-0FE4-488C-AAF6-75FAF870BBF7}" destId="{00662D0B-B3A7-4CFF-BF9D-FEF79E492317}" srcOrd="1" destOrd="0" presId="urn:microsoft.com/office/officeart/2008/layout/LinedList"/>
    <dgm:cxn modelId="{42FD3CB7-1DE6-4A34-8390-19CBB7586BF1}" type="presParOf" srcId="{00662D0B-B3A7-4CFF-BF9D-FEF79E492317}" destId="{9F48E0EE-297D-4B88-89ED-2D92F698F389}" srcOrd="0" destOrd="0" presId="urn:microsoft.com/office/officeart/2008/layout/LinedList"/>
    <dgm:cxn modelId="{A8CF6654-EE12-4F5B-93D7-8DF5FFEDF77B}" type="presParOf" srcId="{00662D0B-B3A7-4CFF-BF9D-FEF79E492317}" destId="{12F5CAC5-DC2D-4343-ACEC-568E62547F86}" srcOrd="1" destOrd="0" presId="urn:microsoft.com/office/officeart/2008/layout/LinedList"/>
    <dgm:cxn modelId="{E44E6E70-2797-4F0B-9FBE-8BE14EA27162}" type="presParOf" srcId="{00662D0B-B3A7-4CFF-BF9D-FEF79E492317}" destId="{9380DDF6-6340-4F52-9B38-8D2D48097233}" srcOrd="2" destOrd="0" presId="urn:microsoft.com/office/officeart/2008/layout/LinedList"/>
    <dgm:cxn modelId="{B3553219-DD5C-4657-B72A-DB496CCC4634}" type="presParOf" srcId="{5D06B06D-0FE4-488C-AAF6-75FAF870BBF7}" destId="{35CB5861-F622-4AA5-9FCC-4012D097E53C}" srcOrd="2" destOrd="0" presId="urn:microsoft.com/office/officeart/2008/layout/LinedList"/>
    <dgm:cxn modelId="{69F9A5B7-A629-418C-A1DD-4F33A8118DDE}" type="presParOf" srcId="{5D06B06D-0FE4-488C-AAF6-75FAF870BBF7}" destId="{6D253F22-BACD-476F-9434-4A3B9EE142F1}" srcOrd="3" destOrd="0" presId="urn:microsoft.com/office/officeart/2008/layout/LinedList"/>
    <dgm:cxn modelId="{8C449C18-50E2-4DF2-9023-6168A87F04BF}" type="presParOf" srcId="{5D06B06D-0FE4-488C-AAF6-75FAF870BBF7}" destId="{37A406E3-A323-4996-A0A8-C9AB45722455}" srcOrd="4" destOrd="0" presId="urn:microsoft.com/office/officeart/2008/layout/LinedList"/>
    <dgm:cxn modelId="{C6C96086-F120-430C-88C0-07C86A1A2922}" type="presParOf" srcId="{37A406E3-A323-4996-A0A8-C9AB45722455}" destId="{F0B93922-C1AF-4EBD-8F9B-9BF4E06E8A4E}" srcOrd="0" destOrd="0" presId="urn:microsoft.com/office/officeart/2008/layout/LinedList"/>
    <dgm:cxn modelId="{5E14B3EF-2E1B-4F85-94C4-3E621496DD80}" type="presParOf" srcId="{37A406E3-A323-4996-A0A8-C9AB45722455}" destId="{D34DE514-182B-4431-B8A2-931D5518C237}" srcOrd="1" destOrd="0" presId="urn:microsoft.com/office/officeart/2008/layout/LinedList"/>
    <dgm:cxn modelId="{BC362410-9C2D-49B9-A1B8-7FF409418224}" type="presParOf" srcId="{37A406E3-A323-4996-A0A8-C9AB45722455}" destId="{F5B667D6-7B0F-469C-80C5-ECED4A8D20C8}" srcOrd="2" destOrd="0" presId="urn:microsoft.com/office/officeart/2008/layout/LinedList"/>
    <dgm:cxn modelId="{0B8305EF-770A-4C06-AD28-C099CC991803}" type="presParOf" srcId="{5D06B06D-0FE4-488C-AAF6-75FAF870BBF7}" destId="{C2534255-D7AF-4F60-AA61-1741EC06BA0B}" srcOrd="5" destOrd="0" presId="urn:microsoft.com/office/officeart/2008/layout/LinedList"/>
    <dgm:cxn modelId="{38673E8E-D10F-4E9B-AD20-4B4CD40974B9}" type="presParOf" srcId="{5D06B06D-0FE4-488C-AAF6-75FAF870BBF7}" destId="{C027868B-23D5-4AAE-879B-A78FF936C554}" srcOrd="6" destOrd="0" presId="urn:microsoft.com/office/officeart/2008/layout/LinedList"/>
    <dgm:cxn modelId="{432F7399-8A04-4CD6-BA04-0D719201EDE8}" type="presParOf" srcId="{5D06B06D-0FE4-488C-AAF6-75FAF870BBF7}" destId="{D8CDA875-28F7-422D-A3D7-4BE75C326D32}" srcOrd="7" destOrd="0" presId="urn:microsoft.com/office/officeart/2008/layout/LinedList"/>
    <dgm:cxn modelId="{0AD1C110-9AC2-4E8C-85B0-8697F60C36CD}" type="presParOf" srcId="{D8CDA875-28F7-422D-A3D7-4BE75C326D32}" destId="{515E3028-67C4-4894-B60E-1D551A309C0C}" srcOrd="0" destOrd="0" presId="urn:microsoft.com/office/officeart/2008/layout/LinedList"/>
    <dgm:cxn modelId="{79FB6C56-59CD-4244-A2B1-5D42B62B436F}" type="presParOf" srcId="{D8CDA875-28F7-422D-A3D7-4BE75C326D32}" destId="{50FFAC40-3829-42A8-B8DB-77E94902CF28}" srcOrd="1" destOrd="0" presId="urn:microsoft.com/office/officeart/2008/layout/LinedList"/>
    <dgm:cxn modelId="{94EC17B1-3E26-462A-BD44-BA8EA6315D17}" type="presParOf" srcId="{D8CDA875-28F7-422D-A3D7-4BE75C326D32}" destId="{9FC8ED06-9FE6-4571-88DC-4A5EF765038E}" srcOrd="2" destOrd="0" presId="urn:microsoft.com/office/officeart/2008/layout/LinedList"/>
    <dgm:cxn modelId="{2D552A35-164E-4E44-A41C-C83272B0DF96}" type="presParOf" srcId="{5D06B06D-0FE4-488C-AAF6-75FAF870BBF7}" destId="{34EA654F-3B69-4150-B705-118558BCB2D8}" srcOrd="8" destOrd="0" presId="urn:microsoft.com/office/officeart/2008/layout/LinedList"/>
    <dgm:cxn modelId="{E67D3C7B-626F-4DCA-8948-9811CA62A3D3}" type="presParOf" srcId="{5D06B06D-0FE4-488C-AAF6-75FAF870BBF7}" destId="{602B5D96-C9DA-45C6-BFBA-49FAF2EB221C}" srcOrd="9" destOrd="0" presId="urn:microsoft.com/office/officeart/2008/layout/LinedList"/>
    <dgm:cxn modelId="{297F8BF8-DA4F-406F-9738-F4F81487B7B1}" type="presParOf" srcId="{5D06B06D-0FE4-488C-AAF6-75FAF870BBF7}" destId="{CB00A4D1-88AF-401A-8F66-4DC4C2ECB9AC}" srcOrd="10" destOrd="0" presId="urn:microsoft.com/office/officeart/2008/layout/LinedList"/>
    <dgm:cxn modelId="{9D4A6F5F-D05A-4277-BAD4-3FAC8C72993F}" type="presParOf" srcId="{CB00A4D1-88AF-401A-8F66-4DC4C2ECB9AC}" destId="{06AE9D92-7250-4CDF-AA61-41F0DC7C0E73}" srcOrd="0" destOrd="0" presId="urn:microsoft.com/office/officeart/2008/layout/LinedList"/>
    <dgm:cxn modelId="{60DAB243-D676-4B2E-8967-AD1AF6CA518E}" type="presParOf" srcId="{CB00A4D1-88AF-401A-8F66-4DC4C2ECB9AC}" destId="{8D99ECC3-268B-48D8-A12B-9484543F5F4D}" srcOrd="1" destOrd="0" presId="urn:microsoft.com/office/officeart/2008/layout/LinedList"/>
    <dgm:cxn modelId="{826A1EA0-8599-4949-A6A6-B7AD516B9E0E}" type="presParOf" srcId="{CB00A4D1-88AF-401A-8F66-4DC4C2ECB9AC}" destId="{D3AEF85C-2107-43C8-9B20-A5582A1F72B1}" srcOrd="2" destOrd="0" presId="urn:microsoft.com/office/officeart/2008/layout/LinedList"/>
    <dgm:cxn modelId="{10BE71D4-AACE-4E51-B2CF-5C2CBD0D4AD1}" type="presParOf" srcId="{5D06B06D-0FE4-488C-AAF6-75FAF870BBF7}" destId="{0E639B0F-11D7-4E70-8B27-90E17E48C685}" srcOrd="11" destOrd="0" presId="urn:microsoft.com/office/officeart/2008/layout/LinedList"/>
    <dgm:cxn modelId="{CA411E0F-48AF-47A1-9093-16543FB9E643}" type="presParOf" srcId="{5D06B06D-0FE4-488C-AAF6-75FAF870BBF7}" destId="{37167CDF-F148-4E30-84E5-136D1D3E5652}" srcOrd="12" destOrd="0" presId="urn:microsoft.com/office/officeart/2008/layout/LinedList"/>
    <dgm:cxn modelId="{F8D552DD-3631-4D10-A7AD-DB1060EF9D1E}" type="presParOf" srcId="{5D06B06D-0FE4-488C-AAF6-75FAF870BBF7}" destId="{4222CDB3-25F9-40BF-851F-1A98EDDABEF0}" srcOrd="13" destOrd="0" presId="urn:microsoft.com/office/officeart/2008/layout/LinedList"/>
    <dgm:cxn modelId="{3FB3C69E-BB8C-48A0-B216-4C2CC2A83D4E}" type="presParOf" srcId="{4222CDB3-25F9-40BF-851F-1A98EDDABEF0}" destId="{AD05B02C-837E-48AE-9748-E552FF4C65A2}" srcOrd="0" destOrd="0" presId="urn:microsoft.com/office/officeart/2008/layout/LinedList"/>
    <dgm:cxn modelId="{433CD87C-43FA-4EF6-A122-E65CEEC608CE}" type="presParOf" srcId="{4222CDB3-25F9-40BF-851F-1A98EDDABEF0}" destId="{5E5969D3-5363-48F2-B553-5793C7C13DDD}" srcOrd="1" destOrd="0" presId="urn:microsoft.com/office/officeart/2008/layout/LinedList"/>
    <dgm:cxn modelId="{E12A6D0F-17CF-4B26-ACB5-D42381A3639E}" type="presParOf" srcId="{4222CDB3-25F9-40BF-851F-1A98EDDABEF0}" destId="{D3E12DD2-70BF-42BA-8244-F37C960D48A0}" srcOrd="2" destOrd="0" presId="urn:microsoft.com/office/officeart/2008/layout/LinedList"/>
    <dgm:cxn modelId="{AD86854A-5F03-4235-9625-EE42FBC3A13D}" type="presParOf" srcId="{5D06B06D-0FE4-488C-AAF6-75FAF870BBF7}" destId="{D263EB54-70C6-48BE-9645-4F0947D39111}" srcOrd="14" destOrd="0" presId="urn:microsoft.com/office/officeart/2008/layout/LinedList"/>
    <dgm:cxn modelId="{24B92DFF-531E-4B23-A363-1987E067872F}" type="presParOf" srcId="{5D06B06D-0FE4-488C-AAF6-75FAF870BBF7}" destId="{FC9DA313-7454-423A-8860-335651A34810}" srcOrd="15" destOrd="0" presId="urn:microsoft.com/office/officeart/2008/layout/LinedList"/>
    <dgm:cxn modelId="{6B2487E9-111C-4E33-9DD3-7B6F23D1247D}" type="presParOf" srcId="{5D06B06D-0FE4-488C-AAF6-75FAF870BBF7}" destId="{7C719053-C421-4D67-B754-6125CB9DC13F}" srcOrd="16" destOrd="0" presId="urn:microsoft.com/office/officeart/2008/layout/LinedList"/>
    <dgm:cxn modelId="{F46D7AD8-096F-40BF-BDB4-0A99ACF15A32}" type="presParOf" srcId="{7C719053-C421-4D67-B754-6125CB9DC13F}" destId="{E207FDCB-6F71-46DF-86DD-672452538589}" srcOrd="0" destOrd="0" presId="urn:microsoft.com/office/officeart/2008/layout/LinedList"/>
    <dgm:cxn modelId="{C99C6E71-E162-46A0-AADC-45E7DE81F838}" type="presParOf" srcId="{7C719053-C421-4D67-B754-6125CB9DC13F}" destId="{0960AAA9-DF3F-425A-BF07-0621BD65ADF8}" srcOrd="1" destOrd="0" presId="urn:microsoft.com/office/officeart/2008/layout/LinedList"/>
    <dgm:cxn modelId="{01E7B6D2-2858-485E-9725-669CBB14957B}" type="presParOf" srcId="{7C719053-C421-4D67-B754-6125CB9DC13F}" destId="{681C1E50-C184-4B97-82E0-91C3C1159ACF}" srcOrd="2" destOrd="0" presId="urn:microsoft.com/office/officeart/2008/layout/LinedList"/>
    <dgm:cxn modelId="{CF1FA48C-38AF-4016-A9D0-1019FF279B41}" type="presParOf" srcId="{5D06B06D-0FE4-488C-AAF6-75FAF870BBF7}" destId="{8A78EB57-8052-41FF-9BA1-2DF78DF1605D}" srcOrd="17" destOrd="0" presId="urn:microsoft.com/office/officeart/2008/layout/LinedList"/>
    <dgm:cxn modelId="{8C2E01D0-3B26-463B-9471-E50B801B9DA7}" type="presParOf" srcId="{5D06B06D-0FE4-488C-AAF6-75FAF870BBF7}" destId="{0CB90200-B30C-49E6-994C-0F7AB0BE8B45}" srcOrd="18" destOrd="0" presId="urn:microsoft.com/office/officeart/2008/layout/LinedList"/>
    <dgm:cxn modelId="{82761D21-A1F4-4572-AA39-9F08AE1EDDC1}" type="presParOf" srcId="{5D06B06D-0FE4-488C-AAF6-75FAF870BBF7}" destId="{3ED908E8-968F-47EC-8C20-6DA59073881D}" srcOrd="19" destOrd="0" presId="urn:microsoft.com/office/officeart/2008/layout/LinedList"/>
    <dgm:cxn modelId="{C0B8477F-5DAD-42B5-BB33-5FBFB8263EA3}" type="presParOf" srcId="{3ED908E8-968F-47EC-8C20-6DA59073881D}" destId="{A83B4942-DE66-4485-8EC8-9B7F42875C48}" srcOrd="0" destOrd="0" presId="urn:microsoft.com/office/officeart/2008/layout/LinedList"/>
    <dgm:cxn modelId="{37A78764-C491-4B06-81BE-A5332C20AC45}" type="presParOf" srcId="{3ED908E8-968F-47EC-8C20-6DA59073881D}" destId="{3817F9DC-64FE-42B6-871D-2698527C5E8E}" srcOrd="1" destOrd="0" presId="urn:microsoft.com/office/officeart/2008/layout/LinedList"/>
    <dgm:cxn modelId="{C2B40AE3-D53C-4905-9EE1-1FF235DFC161}" type="presParOf" srcId="{3ED908E8-968F-47EC-8C20-6DA59073881D}" destId="{EF462C97-A2B2-43F0-BA03-A3F9F7EBF118}" srcOrd="2" destOrd="0" presId="urn:microsoft.com/office/officeart/2008/layout/LinedList"/>
    <dgm:cxn modelId="{22D615D7-0540-42B9-BDA2-987D87D60803}" type="presParOf" srcId="{5D06B06D-0FE4-488C-AAF6-75FAF870BBF7}" destId="{2F46A53D-840C-4939-BB1A-E393381D3B37}" srcOrd="20" destOrd="0" presId="urn:microsoft.com/office/officeart/2008/layout/LinedList"/>
    <dgm:cxn modelId="{C001AF5C-9541-4E23-9010-86E9906745E9}" type="presParOf" srcId="{5D06B06D-0FE4-488C-AAF6-75FAF870BBF7}" destId="{DA6DE6AB-B13E-4731-998D-9C1C145B922A}" srcOrd="21" destOrd="0" presId="urn:microsoft.com/office/officeart/2008/layout/LinedList"/>
    <dgm:cxn modelId="{BA7BB0AB-C767-4596-BA30-A9573F061CAC}" type="presParOf" srcId="{5D06B06D-0FE4-488C-AAF6-75FAF870BBF7}" destId="{F7460AAD-2562-4F63-B7C9-BDA5A7197DF8}" srcOrd="22" destOrd="0" presId="urn:microsoft.com/office/officeart/2008/layout/LinedList"/>
    <dgm:cxn modelId="{2CD50982-7C13-45A6-A44D-CD35D5364AB0}" type="presParOf" srcId="{F7460AAD-2562-4F63-B7C9-BDA5A7197DF8}" destId="{B00D1095-8D5D-4009-8206-F2E4E7B2AB8B}" srcOrd="0" destOrd="0" presId="urn:microsoft.com/office/officeart/2008/layout/LinedList"/>
    <dgm:cxn modelId="{6DD7C42D-CD98-496E-AC24-5F1D874FC1E9}" type="presParOf" srcId="{F7460AAD-2562-4F63-B7C9-BDA5A7197DF8}" destId="{E0836D01-253A-4DC1-A0A3-F3B4924EDCF8}" srcOrd="1" destOrd="0" presId="urn:microsoft.com/office/officeart/2008/layout/LinedList"/>
    <dgm:cxn modelId="{3AE2CD1F-33E5-4E3D-AC37-5C3FC8471905}" type="presParOf" srcId="{F7460AAD-2562-4F63-B7C9-BDA5A7197DF8}" destId="{38766BC7-3477-4EAF-894E-F1512EFEAB6E}" srcOrd="2" destOrd="0" presId="urn:microsoft.com/office/officeart/2008/layout/LinedList"/>
    <dgm:cxn modelId="{82E2E454-9E74-418C-A808-5C6347B90B4E}" type="presParOf" srcId="{5D06B06D-0FE4-488C-AAF6-75FAF870BBF7}" destId="{979D1E8D-4068-47AF-B1C0-EA343C755E36}" srcOrd="23" destOrd="0" presId="urn:microsoft.com/office/officeart/2008/layout/LinedList"/>
    <dgm:cxn modelId="{5A1B7708-5C2E-44BF-AC92-C7195391BE95}" type="presParOf" srcId="{5D06B06D-0FE4-488C-AAF6-75FAF870BBF7}" destId="{A3D265DD-9207-4419-B439-7F1BD38D2FDD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BB3351-AA59-410E-84D9-F9F17FF8636D}" type="doc">
      <dgm:prSet loTypeId="urn:microsoft.com/office/officeart/2005/8/layout/radial1" loCatId="cycle" qsTypeId="urn:microsoft.com/office/officeart/2005/8/quickstyle/simple4" qsCatId="simple" csTypeId="urn:microsoft.com/office/officeart/2005/8/colors/accent2_4" csCatId="accent2" phldr="1"/>
      <dgm:spPr/>
      <dgm:t>
        <a:bodyPr/>
        <a:lstStyle/>
        <a:p>
          <a:endParaRPr lang="de-DE"/>
        </a:p>
      </dgm:t>
    </dgm:pt>
    <dgm:pt modelId="{AD38650F-8A3A-4C01-8311-1386FAFDF496}">
      <dgm:prSet phldrT="[Text]" custT="1"/>
      <dgm:spPr/>
      <dgm:t>
        <a:bodyPr/>
        <a:lstStyle/>
        <a:p>
          <a:r>
            <a:rPr lang="de-DE" sz="1800" u="sng" dirty="0"/>
            <a:t>Strategie-felder und Maßnahmen</a:t>
          </a:r>
        </a:p>
      </dgm:t>
    </dgm:pt>
    <dgm:pt modelId="{D2386349-7551-4273-9F5C-CE4DDD2C4AC5}" type="parTrans" cxnId="{6051496C-E7C4-4303-8710-AFD3E70CF205}">
      <dgm:prSet/>
      <dgm:spPr/>
      <dgm:t>
        <a:bodyPr/>
        <a:lstStyle/>
        <a:p>
          <a:endParaRPr lang="de-DE" sz="1800"/>
        </a:p>
      </dgm:t>
    </dgm:pt>
    <dgm:pt modelId="{898C5EA3-DBDB-48EB-B81C-1FAE05478E1E}" type="sibTrans" cxnId="{6051496C-E7C4-4303-8710-AFD3E70CF205}">
      <dgm:prSet/>
      <dgm:spPr/>
      <dgm:t>
        <a:bodyPr/>
        <a:lstStyle/>
        <a:p>
          <a:endParaRPr lang="de-DE" sz="1800"/>
        </a:p>
      </dgm:t>
    </dgm:pt>
    <dgm:pt modelId="{0CBB4F7B-6AD3-4D8C-8BE5-58C4C6160912}">
      <dgm:prSet phldrT="[Text]" custT="1"/>
      <dgm:spPr/>
      <dgm:t>
        <a:bodyPr/>
        <a:lstStyle/>
        <a:p>
          <a:r>
            <a:rPr lang="de-DE" sz="1800" dirty="0"/>
            <a:t>Stärkung zukunftsfähiger Bestands-Wärmenetze</a:t>
          </a:r>
        </a:p>
      </dgm:t>
    </dgm:pt>
    <dgm:pt modelId="{565C38EA-6167-4561-8937-FAD5A43F6F56}" type="parTrans" cxnId="{EB6C50CF-0217-42B1-A13B-9BF0BD2EA0BD}">
      <dgm:prSet custT="1"/>
      <dgm:spPr/>
      <dgm:t>
        <a:bodyPr/>
        <a:lstStyle/>
        <a:p>
          <a:endParaRPr lang="de-DE" sz="1800"/>
        </a:p>
      </dgm:t>
    </dgm:pt>
    <dgm:pt modelId="{85EBF043-97B1-4C1F-B27B-6FF9FA595E12}" type="sibTrans" cxnId="{EB6C50CF-0217-42B1-A13B-9BF0BD2EA0BD}">
      <dgm:prSet/>
      <dgm:spPr/>
      <dgm:t>
        <a:bodyPr/>
        <a:lstStyle/>
        <a:p>
          <a:endParaRPr lang="de-DE" sz="1800"/>
        </a:p>
      </dgm:t>
    </dgm:pt>
    <dgm:pt modelId="{3380F171-2A0B-4760-9446-F44797D408B6}">
      <dgm:prSet phldrT="[Text]" custT="1"/>
      <dgm:spPr/>
      <dgm:t>
        <a:bodyPr/>
        <a:lstStyle/>
        <a:p>
          <a:r>
            <a:rPr lang="de-DE" sz="1800" dirty="0"/>
            <a:t>Erschließung lokaler EE- und Abwärme-quellen</a:t>
          </a:r>
        </a:p>
      </dgm:t>
    </dgm:pt>
    <dgm:pt modelId="{99B72053-5DEE-42EC-B00B-D1163E1B1819}" type="parTrans" cxnId="{8C8D4181-9E73-410C-98E0-406E84148A9B}">
      <dgm:prSet custT="1"/>
      <dgm:spPr/>
      <dgm:t>
        <a:bodyPr/>
        <a:lstStyle/>
        <a:p>
          <a:endParaRPr lang="de-DE" sz="1800"/>
        </a:p>
      </dgm:t>
    </dgm:pt>
    <dgm:pt modelId="{C15E1EAF-7062-4B28-B12E-0676E88098D6}" type="sibTrans" cxnId="{8C8D4181-9E73-410C-98E0-406E84148A9B}">
      <dgm:prSet/>
      <dgm:spPr/>
      <dgm:t>
        <a:bodyPr/>
        <a:lstStyle/>
        <a:p>
          <a:endParaRPr lang="de-DE" sz="1800"/>
        </a:p>
      </dgm:t>
    </dgm:pt>
    <dgm:pt modelId="{0CEBEE1F-B51A-47EA-BEAB-A013FBAD1404}">
      <dgm:prSet phldrT="[Text]" custT="1"/>
      <dgm:spPr/>
      <dgm:t>
        <a:bodyPr/>
        <a:lstStyle/>
        <a:p>
          <a:r>
            <a:rPr lang="de-DE" sz="1800" dirty="0"/>
            <a:t>Etablierung neuer Wärmenetze</a:t>
          </a:r>
        </a:p>
      </dgm:t>
    </dgm:pt>
    <dgm:pt modelId="{E2812E4F-D10B-4379-B9A9-A241C8D9701D}" type="parTrans" cxnId="{86606D54-D175-49C6-A8C2-8826C6879A7D}">
      <dgm:prSet custT="1"/>
      <dgm:spPr/>
      <dgm:t>
        <a:bodyPr/>
        <a:lstStyle/>
        <a:p>
          <a:endParaRPr lang="de-DE" sz="1800"/>
        </a:p>
      </dgm:t>
    </dgm:pt>
    <dgm:pt modelId="{E7D9B45D-3AA6-42C8-85F9-29DFAC689B7D}" type="sibTrans" cxnId="{86606D54-D175-49C6-A8C2-8826C6879A7D}">
      <dgm:prSet/>
      <dgm:spPr/>
      <dgm:t>
        <a:bodyPr/>
        <a:lstStyle/>
        <a:p>
          <a:endParaRPr lang="de-DE" sz="1800"/>
        </a:p>
      </dgm:t>
    </dgm:pt>
    <dgm:pt modelId="{47B67BF5-4885-43D4-B37C-45316A011ED0}">
      <dgm:prSet phldrT="[Text]" custT="1"/>
      <dgm:spPr/>
      <dgm:t>
        <a:bodyPr/>
        <a:lstStyle/>
        <a:p>
          <a:r>
            <a:rPr lang="de-DE" sz="1800" dirty="0"/>
            <a:t>Rollout effizienter Wärme-pumpen</a:t>
          </a:r>
        </a:p>
      </dgm:t>
    </dgm:pt>
    <dgm:pt modelId="{64D98C65-F238-4179-9B72-1FFCFECC581D}" type="parTrans" cxnId="{6FF3018B-481E-4C5E-BFA4-549EF82D23EF}">
      <dgm:prSet custT="1"/>
      <dgm:spPr/>
      <dgm:t>
        <a:bodyPr/>
        <a:lstStyle/>
        <a:p>
          <a:endParaRPr lang="de-DE" sz="1800"/>
        </a:p>
      </dgm:t>
    </dgm:pt>
    <dgm:pt modelId="{B4D55459-5DFA-4754-B4B5-3ACBF3C1DFEE}" type="sibTrans" cxnId="{6FF3018B-481E-4C5E-BFA4-549EF82D23EF}">
      <dgm:prSet/>
      <dgm:spPr/>
      <dgm:t>
        <a:bodyPr/>
        <a:lstStyle/>
        <a:p>
          <a:endParaRPr lang="de-DE" sz="1800"/>
        </a:p>
      </dgm:t>
    </dgm:pt>
    <dgm:pt modelId="{9B0EE2EA-75B0-40B6-B59E-19EBE796CDA7}">
      <dgm:prSet phldrT="[Text]" custT="1"/>
      <dgm:spPr/>
      <dgm:t>
        <a:bodyPr/>
        <a:lstStyle/>
        <a:p>
          <a:r>
            <a:rPr lang="de-DE" sz="1800" dirty="0"/>
            <a:t>Steigerung Gebäude-effizienz im Bestand</a:t>
          </a:r>
        </a:p>
      </dgm:t>
    </dgm:pt>
    <dgm:pt modelId="{6A0D31BF-D357-41BF-9222-9C2983AB5E5F}" type="parTrans" cxnId="{040D8946-1A52-46E2-B34E-175FDB10713C}">
      <dgm:prSet custT="1"/>
      <dgm:spPr/>
      <dgm:t>
        <a:bodyPr/>
        <a:lstStyle/>
        <a:p>
          <a:endParaRPr lang="de-DE" sz="1800"/>
        </a:p>
      </dgm:t>
    </dgm:pt>
    <dgm:pt modelId="{9F63795E-78FA-4ADA-9654-317BEB7A7709}" type="sibTrans" cxnId="{040D8946-1A52-46E2-B34E-175FDB10713C}">
      <dgm:prSet/>
      <dgm:spPr/>
      <dgm:t>
        <a:bodyPr/>
        <a:lstStyle/>
        <a:p>
          <a:endParaRPr lang="de-DE" sz="1800"/>
        </a:p>
      </dgm:t>
    </dgm:pt>
    <dgm:pt modelId="{EC59D403-A44D-42BC-9FE4-41246A799393}">
      <dgm:prSet phldrT="[Text]" custT="1"/>
      <dgm:spPr/>
      <dgm:t>
        <a:bodyPr/>
        <a:lstStyle/>
        <a:p>
          <a:r>
            <a:rPr lang="de-DE" sz="1800" dirty="0"/>
            <a:t>Um- und Ausbau Infrastruktur (Strom/Gas)</a:t>
          </a:r>
        </a:p>
      </dgm:t>
    </dgm:pt>
    <dgm:pt modelId="{46E78D1F-EFFB-4CEC-A2BC-507C4F2FD2F7}" type="parTrans" cxnId="{0C416365-815C-4881-ACD7-396FA99B1269}">
      <dgm:prSet custT="1"/>
      <dgm:spPr/>
      <dgm:t>
        <a:bodyPr/>
        <a:lstStyle/>
        <a:p>
          <a:endParaRPr lang="de-DE" sz="1800"/>
        </a:p>
      </dgm:t>
    </dgm:pt>
    <dgm:pt modelId="{84515E42-65FD-41A8-8DA2-E1D4FA9E909E}" type="sibTrans" cxnId="{0C416365-815C-4881-ACD7-396FA99B1269}">
      <dgm:prSet/>
      <dgm:spPr/>
      <dgm:t>
        <a:bodyPr/>
        <a:lstStyle/>
        <a:p>
          <a:endParaRPr lang="de-DE" sz="1800"/>
        </a:p>
      </dgm:t>
    </dgm:pt>
    <dgm:pt modelId="{1C86A992-62A4-452A-B7B4-8FEB08A74D09}">
      <dgm:prSet phldrT="[Text]" custT="1"/>
      <dgm:spPr/>
      <dgm:t>
        <a:bodyPr/>
        <a:lstStyle/>
        <a:p>
          <a:r>
            <a:rPr lang="de-DE" sz="1800" dirty="0"/>
            <a:t>Stärkung von Kooperation, Kommunikation und </a:t>
          </a:r>
          <a:r>
            <a:rPr lang="de-DE" sz="1800" dirty="0" err="1"/>
            <a:t>Know-How</a:t>
          </a:r>
          <a:endParaRPr lang="de-DE" sz="1800" dirty="0"/>
        </a:p>
      </dgm:t>
    </dgm:pt>
    <dgm:pt modelId="{966D02EF-B912-4928-8876-03167D14E677}" type="parTrans" cxnId="{03753183-56B7-46CA-8749-6E79FD586080}">
      <dgm:prSet custT="1"/>
      <dgm:spPr/>
      <dgm:t>
        <a:bodyPr/>
        <a:lstStyle/>
        <a:p>
          <a:endParaRPr lang="de-DE" sz="1800"/>
        </a:p>
      </dgm:t>
    </dgm:pt>
    <dgm:pt modelId="{B3773D1E-66E3-4CDF-BF5E-06F465B2F311}" type="sibTrans" cxnId="{03753183-56B7-46CA-8749-6E79FD586080}">
      <dgm:prSet/>
      <dgm:spPr/>
      <dgm:t>
        <a:bodyPr/>
        <a:lstStyle/>
        <a:p>
          <a:endParaRPr lang="de-DE" sz="1800"/>
        </a:p>
      </dgm:t>
    </dgm:pt>
    <dgm:pt modelId="{466E2BA7-3698-45D0-ACA0-B5B2C41C8871}" type="pres">
      <dgm:prSet presAssocID="{ADBB3351-AA59-410E-84D9-F9F17FF8636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C9B09FD-C67F-4AAB-AEF6-002993E0412A}" type="pres">
      <dgm:prSet presAssocID="{AD38650F-8A3A-4C01-8311-1386FAFDF496}" presName="centerShape" presStyleLbl="node0" presStyleIdx="0" presStyleCnt="1" custScaleX="126218" custScaleY="130096"/>
      <dgm:spPr/>
    </dgm:pt>
    <dgm:pt modelId="{F45121A0-E8A0-4266-B17D-118FA964E3F3}" type="pres">
      <dgm:prSet presAssocID="{565C38EA-6167-4561-8937-FAD5A43F6F56}" presName="Name9" presStyleLbl="parChTrans1D2" presStyleIdx="0" presStyleCnt="7"/>
      <dgm:spPr/>
    </dgm:pt>
    <dgm:pt modelId="{A29DA997-0A69-409D-8573-62E5D6462919}" type="pres">
      <dgm:prSet presAssocID="{565C38EA-6167-4561-8937-FAD5A43F6F56}" presName="connTx" presStyleLbl="parChTrans1D2" presStyleIdx="0" presStyleCnt="7"/>
      <dgm:spPr/>
    </dgm:pt>
    <dgm:pt modelId="{61B4A754-423D-4CF4-A067-80F0930CFF21}" type="pres">
      <dgm:prSet presAssocID="{0CBB4F7B-6AD3-4D8C-8BE5-58C4C6160912}" presName="node" presStyleLbl="node1" presStyleIdx="0" presStyleCnt="7" custScaleX="150367" custScaleY="143523" custRadScaleRad="98539" custRadScaleInc="16673">
        <dgm:presLayoutVars>
          <dgm:bulletEnabled val="1"/>
        </dgm:presLayoutVars>
      </dgm:prSet>
      <dgm:spPr/>
    </dgm:pt>
    <dgm:pt modelId="{DCE8A54F-DE14-47B4-BD26-7A5B32FAE76F}" type="pres">
      <dgm:prSet presAssocID="{99B72053-5DEE-42EC-B00B-D1163E1B1819}" presName="Name9" presStyleLbl="parChTrans1D2" presStyleIdx="1" presStyleCnt="7"/>
      <dgm:spPr/>
    </dgm:pt>
    <dgm:pt modelId="{64154D4A-BDF4-464C-8140-BEF127A5F075}" type="pres">
      <dgm:prSet presAssocID="{99B72053-5DEE-42EC-B00B-D1163E1B1819}" presName="connTx" presStyleLbl="parChTrans1D2" presStyleIdx="1" presStyleCnt="7"/>
      <dgm:spPr/>
    </dgm:pt>
    <dgm:pt modelId="{7A073CC2-5F00-4C3D-A29C-F6E53D21DF63}" type="pres">
      <dgm:prSet presAssocID="{3380F171-2A0B-4760-9446-F44797D408B6}" presName="node" presStyleLbl="node1" presStyleIdx="1" presStyleCnt="7" custScaleX="155730" custScaleY="152149" custRadScaleRad="132407" custRadScaleInc="69060">
        <dgm:presLayoutVars>
          <dgm:bulletEnabled val="1"/>
        </dgm:presLayoutVars>
      </dgm:prSet>
      <dgm:spPr/>
    </dgm:pt>
    <dgm:pt modelId="{0CA82EA0-A30D-4522-8E9E-653C42C3E3EC}" type="pres">
      <dgm:prSet presAssocID="{E2812E4F-D10B-4379-B9A9-A241C8D9701D}" presName="Name9" presStyleLbl="parChTrans1D2" presStyleIdx="2" presStyleCnt="7"/>
      <dgm:spPr/>
    </dgm:pt>
    <dgm:pt modelId="{D32459E7-522C-48AA-A5E4-4AE821806D77}" type="pres">
      <dgm:prSet presAssocID="{E2812E4F-D10B-4379-B9A9-A241C8D9701D}" presName="connTx" presStyleLbl="parChTrans1D2" presStyleIdx="2" presStyleCnt="7"/>
      <dgm:spPr/>
    </dgm:pt>
    <dgm:pt modelId="{10AD3994-2D4B-4E5D-9C93-58912BC63F73}" type="pres">
      <dgm:prSet presAssocID="{0CEBEE1F-B51A-47EA-BEAB-A013FBAD1404}" presName="node" presStyleLbl="node1" presStyleIdx="2" presStyleCnt="7" custScaleX="131944" custScaleY="125979" custRadScaleRad="179974" custRadScaleInc="26460">
        <dgm:presLayoutVars>
          <dgm:bulletEnabled val="1"/>
        </dgm:presLayoutVars>
      </dgm:prSet>
      <dgm:spPr/>
    </dgm:pt>
    <dgm:pt modelId="{F0A89A66-BF60-4608-A7EC-7955CD8C5535}" type="pres">
      <dgm:prSet presAssocID="{64D98C65-F238-4179-9B72-1FFCFECC581D}" presName="Name9" presStyleLbl="parChTrans1D2" presStyleIdx="3" presStyleCnt="7"/>
      <dgm:spPr/>
    </dgm:pt>
    <dgm:pt modelId="{C6B9CB07-437C-4938-8CF3-B73722252905}" type="pres">
      <dgm:prSet presAssocID="{64D98C65-F238-4179-9B72-1FFCFECC581D}" presName="connTx" presStyleLbl="parChTrans1D2" presStyleIdx="3" presStyleCnt="7"/>
      <dgm:spPr/>
    </dgm:pt>
    <dgm:pt modelId="{0EEDFEEC-44D9-4546-AF53-8D014B1275C6}" type="pres">
      <dgm:prSet presAssocID="{47B67BF5-4885-43D4-B37C-45316A011ED0}" presName="node" presStyleLbl="node1" presStyleIdx="3" presStyleCnt="7" custScaleX="131546" custScaleY="128069" custRadScaleRad="102645" custRadScaleInc="-10704">
        <dgm:presLayoutVars>
          <dgm:bulletEnabled val="1"/>
        </dgm:presLayoutVars>
      </dgm:prSet>
      <dgm:spPr/>
    </dgm:pt>
    <dgm:pt modelId="{F1F2D72A-0FF8-4876-A562-53AA97A3B89F}" type="pres">
      <dgm:prSet presAssocID="{6A0D31BF-D357-41BF-9222-9C2983AB5E5F}" presName="Name9" presStyleLbl="parChTrans1D2" presStyleIdx="4" presStyleCnt="7"/>
      <dgm:spPr/>
    </dgm:pt>
    <dgm:pt modelId="{88FB1F9D-E297-425B-A0A4-6ACE5559AA64}" type="pres">
      <dgm:prSet presAssocID="{6A0D31BF-D357-41BF-9222-9C2983AB5E5F}" presName="connTx" presStyleLbl="parChTrans1D2" presStyleIdx="4" presStyleCnt="7"/>
      <dgm:spPr/>
    </dgm:pt>
    <dgm:pt modelId="{9960C182-5A9F-4288-978B-4AF43DEDE705}" type="pres">
      <dgm:prSet presAssocID="{9B0EE2EA-75B0-40B6-B59E-19EBE796CDA7}" presName="node" presStyleLbl="node1" presStyleIdx="4" presStyleCnt="7" custScaleX="143185" custScaleY="141219" custRadScaleRad="104961" custRadScaleInc="62118">
        <dgm:presLayoutVars>
          <dgm:bulletEnabled val="1"/>
        </dgm:presLayoutVars>
      </dgm:prSet>
      <dgm:spPr/>
    </dgm:pt>
    <dgm:pt modelId="{26FCB92A-1647-44BD-9E2A-1AD74B30288B}" type="pres">
      <dgm:prSet presAssocID="{46E78D1F-EFFB-4CEC-A2BC-507C4F2FD2F7}" presName="Name9" presStyleLbl="parChTrans1D2" presStyleIdx="5" presStyleCnt="7"/>
      <dgm:spPr/>
    </dgm:pt>
    <dgm:pt modelId="{251AF723-A213-41C7-BB83-F7F0F8CAD493}" type="pres">
      <dgm:prSet presAssocID="{46E78D1F-EFFB-4CEC-A2BC-507C4F2FD2F7}" presName="connTx" presStyleLbl="parChTrans1D2" presStyleIdx="5" presStyleCnt="7"/>
      <dgm:spPr/>
    </dgm:pt>
    <dgm:pt modelId="{FEB269CA-002A-4F9C-9488-5E2C3FD87E45}" type="pres">
      <dgm:prSet presAssocID="{EC59D403-A44D-42BC-9FE4-41246A799393}" presName="node" presStyleLbl="node1" presStyleIdx="5" presStyleCnt="7" custScaleX="135826" custScaleY="128069" custRadScaleRad="188728" custRadScaleInc="11142">
        <dgm:presLayoutVars>
          <dgm:bulletEnabled val="1"/>
        </dgm:presLayoutVars>
      </dgm:prSet>
      <dgm:spPr/>
    </dgm:pt>
    <dgm:pt modelId="{6EA90033-BDE5-42ED-8F61-4048D2DDC773}" type="pres">
      <dgm:prSet presAssocID="{966D02EF-B912-4928-8876-03167D14E677}" presName="Name9" presStyleLbl="parChTrans1D2" presStyleIdx="6" presStyleCnt="7"/>
      <dgm:spPr/>
    </dgm:pt>
    <dgm:pt modelId="{66231698-82AF-4CA2-AFDD-B1941E333E67}" type="pres">
      <dgm:prSet presAssocID="{966D02EF-B912-4928-8876-03167D14E677}" presName="connTx" presStyleLbl="parChTrans1D2" presStyleIdx="6" presStyleCnt="7"/>
      <dgm:spPr/>
    </dgm:pt>
    <dgm:pt modelId="{654039A5-BD60-44BB-AED2-81BDFA98D6D0}" type="pres">
      <dgm:prSet presAssocID="{1C86A992-62A4-452A-B7B4-8FEB08A74D09}" presName="node" presStyleLbl="node1" presStyleIdx="6" presStyleCnt="7" custScaleX="157135" custScaleY="147544" custRadScaleRad="122285" custRadScaleInc="-37346">
        <dgm:presLayoutVars>
          <dgm:bulletEnabled val="1"/>
        </dgm:presLayoutVars>
      </dgm:prSet>
      <dgm:spPr/>
    </dgm:pt>
  </dgm:ptLst>
  <dgm:cxnLst>
    <dgm:cxn modelId="{2859D000-965E-4323-8715-989FC9D3A345}" type="presOf" srcId="{99B72053-5DEE-42EC-B00B-D1163E1B1819}" destId="{DCE8A54F-DE14-47B4-BD26-7A5B32FAE76F}" srcOrd="0" destOrd="0" presId="urn:microsoft.com/office/officeart/2005/8/layout/radial1"/>
    <dgm:cxn modelId="{47881B0D-A7C4-4233-841E-871838521F01}" type="presOf" srcId="{565C38EA-6167-4561-8937-FAD5A43F6F56}" destId="{A29DA997-0A69-409D-8573-62E5D6462919}" srcOrd="1" destOrd="0" presId="urn:microsoft.com/office/officeart/2005/8/layout/radial1"/>
    <dgm:cxn modelId="{8B2E650E-6EE7-41B1-B024-82D2FB29B550}" type="presOf" srcId="{46E78D1F-EFFB-4CEC-A2BC-507C4F2FD2F7}" destId="{26FCB92A-1647-44BD-9E2A-1AD74B30288B}" srcOrd="0" destOrd="0" presId="urn:microsoft.com/office/officeart/2005/8/layout/radial1"/>
    <dgm:cxn modelId="{D2146F1E-DE95-4572-B2A5-CEE83F48AC07}" type="presOf" srcId="{E2812E4F-D10B-4379-B9A9-A241C8D9701D}" destId="{D32459E7-522C-48AA-A5E4-4AE821806D77}" srcOrd="1" destOrd="0" presId="urn:microsoft.com/office/officeart/2005/8/layout/radial1"/>
    <dgm:cxn modelId="{DECA432E-EED9-4827-B9AE-71363B55B54C}" type="presOf" srcId="{6A0D31BF-D357-41BF-9222-9C2983AB5E5F}" destId="{F1F2D72A-0FF8-4876-A562-53AA97A3B89F}" srcOrd="0" destOrd="0" presId="urn:microsoft.com/office/officeart/2005/8/layout/radial1"/>
    <dgm:cxn modelId="{94A8DA30-26D1-4A5B-A6F9-008AB0B3D464}" type="presOf" srcId="{ADBB3351-AA59-410E-84D9-F9F17FF8636D}" destId="{466E2BA7-3698-45D0-ACA0-B5B2C41C8871}" srcOrd="0" destOrd="0" presId="urn:microsoft.com/office/officeart/2005/8/layout/radial1"/>
    <dgm:cxn modelId="{0C416365-815C-4881-ACD7-396FA99B1269}" srcId="{AD38650F-8A3A-4C01-8311-1386FAFDF496}" destId="{EC59D403-A44D-42BC-9FE4-41246A799393}" srcOrd="5" destOrd="0" parTransId="{46E78D1F-EFFB-4CEC-A2BC-507C4F2FD2F7}" sibTransId="{84515E42-65FD-41A8-8DA2-E1D4FA9E909E}"/>
    <dgm:cxn modelId="{61013266-A348-483B-9893-3649A1D6E1D3}" type="presOf" srcId="{966D02EF-B912-4928-8876-03167D14E677}" destId="{6EA90033-BDE5-42ED-8F61-4048D2DDC773}" srcOrd="0" destOrd="0" presId="urn:microsoft.com/office/officeart/2005/8/layout/radial1"/>
    <dgm:cxn modelId="{040D8946-1A52-46E2-B34E-175FDB10713C}" srcId="{AD38650F-8A3A-4C01-8311-1386FAFDF496}" destId="{9B0EE2EA-75B0-40B6-B59E-19EBE796CDA7}" srcOrd="4" destOrd="0" parTransId="{6A0D31BF-D357-41BF-9222-9C2983AB5E5F}" sibTransId="{9F63795E-78FA-4ADA-9654-317BEB7A7709}"/>
    <dgm:cxn modelId="{6051496C-E7C4-4303-8710-AFD3E70CF205}" srcId="{ADBB3351-AA59-410E-84D9-F9F17FF8636D}" destId="{AD38650F-8A3A-4C01-8311-1386FAFDF496}" srcOrd="0" destOrd="0" parTransId="{D2386349-7551-4273-9F5C-CE4DDD2C4AC5}" sibTransId="{898C5EA3-DBDB-48EB-B81C-1FAE05478E1E}"/>
    <dgm:cxn modelId="{71BD366D-5B38-4ACA-8313-48CB313C58B3}" type="presOf" srcId="{46E78D1F-EFFB-4CEC-A2BC-507C4F2FD2F7}" destId="{251AF723-A213-41C7-BB83-F7F0F8CAD493}" srcOrd="1" destOrd="0" presId="urn:microsoft.com/office/officeart/2005/8/layout/radial1"/>
    <dgm:cxn modelId="{E87F866F-A0F8-4D51-B574-7D6B1FB81363}" type="presOf" srcId="{0CEBEE1F-B51A-47EA-BEAB-A013FBAD1404}" destId="{10AD3994-2D4B-4E5D-9C93-58912BC63F73}" srcOrd="0" destOrd="0" presId="urn:microsoft.com/office/officeart/2005/8/layout/radial1"/>
    <dgm:cxn modelId="{86606D54-D175-49C6-A8C2-8826C6879A7D}" srcId="{AD38650F-8A3A-4C01-8311-1386FAFDF496}" destId="{0CEBEE1F-B51A-47EA-BEAB-A013FBAD1404}" srcOrd="2" destOrd="0" parTransId="{E2812E4F-D10B-4379-B9A9-A241C8D9701D}" sibTransId="{E7D9B45D-3AA6-42C8-85F9-29DFAC689B7D}"/>
    <dgm:cxn modelId="{A1F22458-623E-4B15-87E4-32025EA8D3FC}" type="presOf" srcId="{47B67BF5-4885-43D4-B37C-45316A011ED0}" destId="{0EEDFEEC-44D9-4546-AF53-8D014B1275C6}" srcOrd="0" destOrd="0" presId="urn:microsoft.com/office/officeart/2005/8/layout/radial1"/>
    <dgm:cxn modelId="{4DDA7858-1802-470C-81B2-4C449253C43A}" type="presOf" srcId="{99B72053-5DEE-42EC-B00B-D1163E1B1819}" destId="{64154D4A-BDF4-464C-8140-BEF127A5F075}" srcOrd="1" destOrd="0" presId="urn:microsoft.com/office/officeart/2005/8/layout/radial1"/>
    <dgm:cxn modelId="{8C8D4181-9E73-410C-98E0-406E84148A9B}" srcId="{AD38650F-8A3A-4C01-8311-1386FAFDF496}" destId="{3380F171-2A0B-4760-9446-F44797D408B6}" srcOrd="1" destOrd="0" parTransId="{99B72053-5DEE-42EC-B00B-D1163E1B1819}" sibTransId="{C15E1EAF-7062-4B28-B12E-0676E88098D6}"/>
    <dgm:cxn modelId="{AB2D9182-8E60-4740-B4E8-AF6CEC20F225}" type="presOf" srcId="{AD38650F-8A3A-4C01-8311-1386FAFDF496}" destId="{AC9B09FD-C67F-4AAB-AEF6-002993E0412A}" srcOrd="0" destOrd="0" presId="urn:microsoft.com/office/officeart/2005/8/layout/radial1"/>
    <dgm:cxn modelId="{03753183-56B7-46CA-8749-6E79FD586080}" srcId="{AD38650F-8A3A-4C01-8311-1386FAFDF496}" destId="{1C86A992-62A4-452A-B7B4-8FEB08A74D09}" srcOrd="6" destOrd="0" parTransId="{966D02EF-B912-4928-8876-03167D14E677}" sibTransId="{B3773D1E-66E3-4CDF-BF5E-06F465B2F311}"/>
    <dgm:cxn modelId="{6FF3018B-481E-4C5E-BFA4-549EF82D23EF}" srcId="{AD38650F-8A3A-4C01-8311-1386FAFDF496}" destId="{47B67BF5-4885-43D4-B37C-45316A011ED0}" srcOrd="3" destOrd="0" parTransId="{64D98C65-F238-4179-9B72-1FFCFECC581D}" sibTransId="{B4D55459-5DFA-4754-B4B5-3ACBF3C1DFEE}"/>
    <dgm:cxn modelId="{1881A1AC-1889-40AB-95DC-311B9EEFDE29}" type="presOf" srcId="{64D98C65-F238-4179-9B72-1FFCFECC581D}" destId="{C6B9CB07-437C-4938-8CF3-B73722252905}" srcOrd="1" destOrd="0" presId="urn:microsoft.com/office/officeart/2005/8/layout/radial1"/>
    <dgm:cxn modelId="{549895AD-C110-483F-85A2-FAAA0347E5B0}" type="presOf" srcId="{0CBB4F7B-6AD3-4D8C-8BE5-58C4C6160912}" destId="{61B4A754-423D-4CF4-A067-80F0930CFF21}" srcOrd="0" destOrd="0" presId="urn:microsoft.com/office/officeart/2005/8/layout/radial1"/>
    <dgm:cxn modelId="{AE5D8FB9-7BB4-42D4-958A-1B6943821067}" type="presOf" srcId="{565C38EA-6167-4561-8937-FAD5A43F6F56}" destId="{F45121A0-E8A0-4266-B17D-118FA964E3F3}" srcOrd="0" destOrd="0" presId="urn:microsoft.com/office/officeart/2005/8/layout/radial1"/>
    <dgm:cxn modelId="{3CD13CC5-11A1-450E-AC68-FABEA495447A}" type="presOf" srcId="{64D98C65-F238-4179-9B72-1FFCFECC581D}" destId="{F0A89A66-BF60-4608-A7EC-7955CD8C5535}" srcOrd="0" destOrd="0" presId="urn:microsoft.com/office/officeart/2005/8/layout/radial1"/>
    <dgm:cxn modelId="{EB6C50CF-0217-42B1-A13B-9BF0BD2EA0BD}" srcId="{AD38650F-8A3A-4C01-8311-1386FAFDF496}" destId="{0CBB4F7B-6AD3-4D8C-8BE5-58C4C6160912}" srcOrd="0" destOrd="0" parTransId="{565C38EA-6167-4561-8937-FAD5A43F6F56}" sibTransId="{85EBF043-97B1-4C1F-B27B-6FF9FA595E12}"/>
    <dgm:cxn modelId="{AB6BB3E0-FDD8-4A5B-B8E5-1F5F547AFC03}" type="presOf" srcId="{EC59D403-A44D-42BC-9FE4-41246A799393}" destId="{FEB269CA-002A-4F9C-9488-5E2C3FD87E45}" srcOrd="0" destOrd="0" presId="urn:microsoft.com/office/officeart/2005/8/layout/radial1"/>
    <dgm:cxn modelId="{9014D3E0-9FC5-40DC-92D0-3D1F0C18E426}" type="presOf" srcId="{E2812E4F-D10B-4379-B9A9-A241C8D9701D}" destId="{0CA82EA0-A30D-4522-8E9E-653C42C3E3EC}" srcOrd="0" destOrd="0" presId="urn:microsoft.com/office/officeart/2005/8/layout/radial1"/>
    <dgm:cxn modelId="{106BACE4-E584-49F3-85D1-D6F3784FC5BB}" type="presOf" srcId="{9B0EE2EA-75B0-40B6-B59E-19EBE796CDA7}" destId="{9960C182-5A9F-4288-978B-4AF43DEDE705}" srcOrd="0" destOrd="0" presId="urn:microsoft.com/office/officeart/2005/8/layout/radial1"/>
    <dgm:cxn modelId="{1EF320E9-AC78-41B5-B878-1DA02DD055A7}" type="presOf" srcId="{966D02EF-B912-4928-8876-03167D14E677}" destId="{66231698-82AF-4CA2-AFDD-B1941E333E67}" srcOrd="1" destOrd="0" presId="urn:microsoft.com/office/officeart/2005/8/layout/radial1"/>
    <dgm:cxn modelId="{FE7234F2-FB11-475E-A2C3-F8E5AA20283E}" type="presOf" srcId="{1C86A992-62A4-452A-B7B4-8FEB08A74D09}" destId="{654039A5-BD60-44BB-AED2-81BDFA98D6D0}" srcOrd="0" destOrd="0" presId="urn:microsoft.com/office/officeart/2005/8/layout/radial1"/>
    <dgm:cxn modelId="{FFE8A2F8-5046-4D62-AFC2-B3962C6AFDAC}" type="presOf" srcId="{6A0D31BF-D357-41BF-9222-9C2983AB5E5F}" destId="{88FB1F9D-E297-425B-A0A4-6ACE5559AA64}" srcOrd="1" destOrd="0" presId="urn:microsoft.com/office/officeart/2005/8/layout/radial1"/>
    <dgm:cxn modelId="{4366CDFA-6D99-4F5E-B25C-C2F11A83D587}" type="presOf" srcId="{3380F171-2A0B-4760-9446-F44797D408B6}" destId="{7A073CC2-5F00-4C3D-A29C-F6E53D21DF63}" srcOrd="0" destOrd="0" presId="urn:microsoft.com/office/officeart/2005/8/layout/radial1"/>
    <dgm:cxn modelId="{934B66A0-2290-4362-8788-52E6D9849FB4}" type="presParOf" srcId="{466E2BA7-3698-45D0-ACA0-B5B2C41C8871}" destId="{AC9B09FD-C67F-4AAB-AEF6-002993E0412A}" srcOrd="0" destOrd="0" presId="urn:microsoft.com/office/officeart/2005/8/layout/radial1"/>
    <dgm:cxn modelId="{3BB62854-5BBC-4C4B-ADC7-CCC40753F6B2}" type="presParOf" srcId="{466E2BA7-3698-45D0-ACA0-B5B2C41C8871}" destId="{F45121A0-E8A0-4266-B17D-118FA964E3F3}" srcOrd="1" destOrd="0" presId="urn:microsoft.com/office/officeart/2005/8/layout/radial1"/>
    <dgm:cxn modelId="{3AB662C1-1900-435B-BACC-A51EA324DD8D}" type="presParOf" srcId="{F45121A0-E8A0-4266-B17D-118FA964E3F3}" destId="{A29DA997-0A69-409D-8573-62E5D6462919}" srcOrd="0" destOrd="0" presId="urn:microsoft.com/office/officeart/2005/8/layout/radial1"/>
    <dgm:cxn modelId="{BD4B8F6B-7994-448A-8188-949B94079A7A}" type="presParOf" srcId="{466E2BA7-3698-45D0-ACA0-B5B2C41C8871}" destId="{61B4A754-423D-4CF4-A067-80F0930CFF21}" srcOrd="2" destOrd="0" presId="urn:microsoft.com/office/officeart/2005/8/layout/radial1"/>
    <dgm:cxn modelId="{28102D4D-A946-4CB6-975D-33B50572D488}" type="presParOf" srcId="{466E2BA7-3698-45D0-ACA0-B5B2C41C8871}" destId="{DCE8A54F-DE14-47B4-BD26-7A5B32FAE76F}" srcOrd="3" destOrd="0" presId="urn:microsoft.com/office/officeart/2005/8/layout/radial1"/>
    <dgm:cxn modelId="{7F4D9A00-3AB5-43B8-8151-90DF5CAB011B}" type="presParOf" srcId="{DCE8A54F-DE14-47B4-BD26-7A5B32FAE76F}" destId="{64154D4A-BDF4-464C-8140-BEF127A5F075}" srcOrd="0" destOrd="0" presId="urn:microsoft.com/office/officeart/2005/8/layout/radial1"/>
    <dgm:cxn modelId="{A888A876-2A0C-4C47-974F-F729F5FA92CB}" type="presParOf" srcId="{466E2BA7-3698-45D0-ACA0-B5B2C41C8871}" destId="{7A073CC2-5F00-4C3D-A29C-F6E53D21DF63}" srcOrd="4" destOrd="0" presId="urn:microsoft.com/office/officeart/2005/8/layout/radial1"/>
    <dgm:cxn modelId="{4C21F597-E875-4F30-B6D6-A81ADCD8ECE9}" type="presParOf" srcId="{466E2BA7-3698-45D0-ACA0-B5B2C41C8871}" destId="{0CA82EA0-A30D-4522-8E9E-653C42C3E3EC}" srcOrd="5" destOrd="0" presId="urn:microsoft.com/office/officeart/2005/8/layout/radial1"/>
    <dgm:cxn modelId="{94692507-1157-45D1-9951-11421E74EC01}" type="presParOf" srcId="{0CA82EA0-A30D-4522-8E9E-653C42C3E3EC}" destId="{D32459E7-522C-48AA-A5E4-4AE821806D77}" srcOrd="0" destOrd="0" presId="urn:microsoft.com/office/officeart/2005/8/layout/radial1"/>
    <dgm:cxn modelId="{0ACBF3A2-D68A-4302-BF0E-808C5EA40B16}" type="presParOf" srcId="{466E2BA7-3698-45D0-ACA0-B5B2C41C8871}" destId="{10AD3994-2D4B-4E5D-9C93-58912BC63F73}" srcOrd="6" destOrd="0" presId="urn:microsoft.com/office/officeart/2005/8/layout/radial1"/>
    <dgm:cxn modelId="{BAEF444A-B53B-4F89-AC96-3997EF59893A}" type="presParOf" srcId="{466E2BA7-3698-45D0-ACA0-B5B2C41C8871}" destId="{F0A89A66-BF60-4608-A7EC-7955CD8C5535}" srcOrd="7" destOrd="0" presId="urn:microsoft.com/office/officeart/2005/8/layout/radial1"/>
    <dgm:cxn modelId="{EED2B39C-B650-49FF-9D06-231B90EE31EB}" type="presParOf" srcId="{F0A89A66-BF60-4608-A7EC-7955CD8C5535}" destId="{C6B9CB07-437C-4938-8CF3-B73722252905}" srcOrd="0" destOrd="0" presId="urn:microsoft.com/office/officeart/2005/8/layout/radial1"/>
    <dgm:cxn modelId="{5316FE17-6BB5-4E59-A528-ECE128EDD6F4}" type="presParOf" srcId="{466E2BA7-3698-45D0-ACA0-B5B2C41C8871}" destId="{0EEDFEEC-44D9-4546-AF53-8D014B1275C6}" srcOrd="8" destOrd="0" presId="urn:microsoft.com/office/officeart/2005/8/layout/radial1"/>
    <dgm:cxn modelId="{ECEFE400-004F-4877-B51E-1807D9457933}" type="presParOf" srcId="{466E2BA7-3698-45D0-ACA0-B5B2C41C8871}" destId="{F1F2D72A-0FF8-4876-A562-53AA97A3B89F}" srcOrd="9" destOrd="0" presId="urn:microsoft.com/office/officeart/2005/8/layout/radial1"/>
    <dgm:cxn modelId="{258D84CD-037B-4875-9315-9795BF442C55}" type="presParOf" srcId="{F1F2D72A-0FF8-4876-A562-53AA97A3B89F}" destId="{88FB1F9D-E297-425B-A0A4-6ACE5559AA64}" srcOrd="0" destOrd="0" presId="urn:microsoft.com/office/officeart/2005/8/layout/radial1"/>
    <dgm:cxn modelId="{780E658C-60D6-4BF5-B162-9DDF273AC7B5}" type="presParOf" srcId="{466E2BA7-3698-45D0-ACA0-B5B2C41C8871}" destId="{9960C182-5A9F-4288-978B-4AF43DEDE705}" srcOrd="10" destOrd="0" presId="urn:microsoft.com/office/officeart/2005/8/layout/radial1"/>
    <dgm:cxn modelId="{A7293A1C-5695-49EC-BC1F-232F7A0C7417}" type="presParOf" srcId="{466E2BA7-3698-45D0-ACA0-B5B2C41C8871}" destId="{26FCB92A-1647-44BD-9E2A-1AD74B30288B}" srcOrd="11" destOrd="0" presId="urn:microsoft.com/office/officeart/2005/8/layout/radial1"/>
    <dgm:cxn modelId="{74D9113E-5C5B-4423-A884-F97498DDBF5F}" type="presParOf" srcId="{26FCB92A-1647-44BD-9E2A-1AD74B30288B}" destId="{251AF723-A213-41C7-BB83-F7F0F8CAD493}" srcOrd="0" destOrd="0" presId="urn:microsoft.com/office/officeart/2005/8/layout/radial1"/>
    <dgm:cxn modelId="{94098DDF-4A44-430B-A3CE-7A00281CE68E}" type="presParOf" srcId="{466E2BA7-3698-45D0-ACA0-B5B2C41C8871}" destId="{FEB269CA-002A-4F9C-9488-5E2C3FD87E45}" srcOrd="12" destOrd="0" presId="urn:microsoft.com/office/officeart/2005/8/layout/radial1"/>
    <dgm:cxn modelId="{0B7AD5F0-4C07-45BA-96D3-30B52D85304D}" type="presParOf" srcId="{466E2BA7-3698-45D0-ACA0-B5B2C41C8871}" destId="{6EA90033-BDE5-42ED-8F61-4048D2DDC773}" srcOrd="13" destOrd="0" presId="urn:microsoft.com/office/officeart/2005/8/layout/radial1"/>
    <dgm:cxn modelId="{363AB393-41D4-4C95-B040-39C4A7984407}" type="presParOf" srcId="{6EA90033-BDE5-42ED-8F61-4048D2DDC773}" destId="{66231698-82AF-4CA2-AFDD-B1941E333E67}" srcOrd="0" destOrd="0" presId="urn:microsoft.com/office/officeart/2005/8/layout/radial1"/>
    <dgm:cxn modelId="{C1BAD3E7-F61C-4792-87EE-8A9E1AA668F0}" type="presParOf" srcId="{466E2BA7-3698-45D0-ACA0-B5B2C41C8871}" destId="{654039A5-BD60-44BB-AED2-81BDFA98D6D0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BB3351-AA59-410E-84D9-F9F17FF8636D}" type="doc">
      <dgm:prSet loTypeId="urn:microsoft.com/office/officeart/2005/8/layout/radial1" loCatId="cycle" qsTypeId="urn:microsoft.com/office/officeart/2005/8/quickstyle/simple4" qsCatId="simple" csTypeId="urn:microsoft.com/office/officeart/2005/8/colors/accent2_4" csCatId="accent2" phldr="1"/>
      <dgm:spPr/>
      <dgm:t>
        <a:bodyPr/>
        <a:lstStyle/>
        <a:p>
          <a:endParaRPr lang="de-DE"/>
        </a:p>
      </dgm:t>
    </dgm:pt>
    <dgm:pt modelId="{AD38650F-8A3A-4C01-8311-1386FAFDF496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Strategie-felder und Maßnahmen</a:t>
          </a:r>
        </a:p>
      </dgm:t>
    </dgm:pt>
    <dgm:pt modelId="{D2386349-7551-4273-9F5C-CE4DDD2C4AC5}" type="parTrans" cxnId="{6051496C-E7C4-4303-8710-AFD3E70CF205}">
      <dgm:prSet/>
      <dgm:spPr/>
      <dgm:t>
        <a:bodyPr/>
        <a:lstStyle/>
        <a:p>
          <a:endParaRPr lang="de-DE" sz="1800"/>
        </a:p>
      </dgm:t>
    </dgm:pt>
    <dgm:pt modelId="{898C5EA3-DBDB-48EB-B81C-1FAE05478E1E}" type="sibTrans" cxnId="{6051496C-E7C4-4303-8710-AFD3E70CF205}">
      <dgm:prSet/>
      <dgm:spPr/>
      <dgm:t>
        <a:bodyPr/>
        <a:lstStyle/>
        <a:p>
          <a:endParaRPr lang="de-DE" sz="1800"/>
        </a:p>
      </dgm:t>
    </dgm:pt>
    <dgm:pt modelId="{0CBB4F7B-6AD3-4D8C-8BE5-58C4C6160912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Stärkung zukunftsfähiger Bestands-Wärmenetze</a:t>
          </a:r>
        </a:p>
      </dgm:t>
    </dgm:pt>
    <dgm:pt modelId="{565C38EA-6167-4561-8937-FAD5A43F6F56}" type="parTrans" cxnId="{EB6C50CF-0217-42B1-A13B-9BF0BD2EA0BD}">
      <dgm:prSet custT="1"/>
      <dgm:spPr>
        <a:ln>
          <a:solidFill>
            <a:schemeClr val="tx1">
              <a:alpha val="26000"/>
            </a:schemeClr>
          </a:solidFill>
        </a:ln>
      </dgm:spPr>
      <dgm:t>
        <a:bodyPr/>
        <a:lstStyle/>
        <a:p>
          <a:endParaRPr lang="de-DE" sz="1800" dirty="0"/>
        </a:p>
      </dgm:t>
    </dgm:pt>
    <dgm:pt modelId="{85EBF043-97B1-4C1F-B27B-6FF9FA595E12}" type="sibTrans" cxnId="{EB6C50CF-0217-42B1-A13B-9BF0BD2EA0BD}">
      <dgm:prSet/>
      <dgm:spPr/>
      <dgm:t>
        <a:bodyPr/>
        <a:lstStyle/>
        <a:p>
          <a:endParaRPr lang="de-DE" sz="1800"/>
        </a:p>
      </dgm:t>
    </dgm:pt>
    <dgm:pt modelId="{3380F171-2A0B-4760-9446-F44797D408B6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Erschließung lokaler EE- und Abwärme-quellen</a:t>
          </a:r>
        </a:p>
      </dgm:t>
    </dgm:pt>
    <dgm:pt modelId="{99B72053-5DEE-42EC-B00B-D1163E1B1819}" type="parTrans" cxnId="{8C8D4181-9E73-410C-98E0-406E84148A9B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C15E1EAF-7062-4B28-B12E-0676E88098D6}" type="sibTrans" cxnId="{8C8D4181-9E73-410C-98E0-406E84148A9B}">
      <dgm:prSet/>
      <dgm:spPr/>
      <dgm:t>
        <a:bodyPr/>
        <a:lstStyle/>
        <a:p>
          <a:endParaRPr lang="de-DE" sz="1800"/>
        </a:p>
      </dgm:t>
    </dgm:pt>
    <dgm:pt modelId="{0CEBEE1F-B51A-47EA-BEAB-A013FBAD1404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Etablierung neuer Wärmenetze</a:t>
          </a:r>
        </a:p>
      </dgm:t>
    </dgm:pt>
    <dgm:pt modelId="{E2812E4F-D10B-4379-B9A9-A241C8D9701D}" type="parTrans" cxnId="{86606D54-D175-49C6-A8C2-8826C6879A7D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E7D9B45D-3AA6-42C8-85F9-29DFAC689B7D}" type="sibTrans" cxnId="{86606D54-D175-49C6-A8C2-8826C6879A7D}">
      <dgm:prSet/>
      <dgm:spPr/>
      <dgm:t>
        <a:bodyPr/>
        <a:lstStyle/>
        <a:p>
          <a:endParaRPr lang="de-DE" sz="1800"/>
        </a:p>
      </dgm:t>
    </dgm:pt>
    <dgm:pt modelId="{47B67BF5-4885-43D4-B37C-45316A011ED0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Rollout effizienter Wärme-pumpen</a:t>
          </a:r>
        </a:p>
      </dgm:t>
    </dgm:pt>
    <dgm:pt modelId="{64D98C65-F238-4179-9B72-1FFCFECC581D}" type="parTrans" cxnId="{6FF3018B-481E-4C5E-BFA4-549EF82D23EF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B4D55459-5DFA-4754-B4B5-3ACBF3C1DFEE}" type="sibTrans" cxnId="{6FF3018B-481E-4C5E-BFA4-549EF82D23EF}">
      <dgm:prSet/>
      <dgm:spPr/>
      <dgm:t>
        <a:bodyPr/>
        <a:lstStyle/>
        <a:p>
          <a:endParaRPr lang="de-DE" sz="1800"/>
        </a:p>
      </dgm:t>
    </dgm:pt>
    <dgm:pt modelId="{9B0EE2EA-75B0-40B6-B59E-19EBE796CDA7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Steigerung Gebäude-effizienz im Bestand</a:t>
          </a:r>
        </a:p>
      </dgm:t>
    </dgm:pt>
    <dgm:pt modelId="{6A0D31BF-D357-41BF-9222-9C2983AB5E5F}" type="parTrans" cxnId="{040D8946-1A52-46E2-B34E-175FDB10713C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9F63795E-78FA-4ADA-9654-317BEB7A7709}" type="sibTrans" cxnId="{040D8946-1A52-46E2-B34E-175FDB10713C}">
      <dgm:prSet/>
      <dgm:spPr/>
      <dgm:t>
        <a:bodyPr/>
        <a:lstStyle/>
        <a:p>
          <a:endParaRPr lang="de-DE" sz="1800"/>
        </a:p>
      </dgm:t>
    </dgm:pt>
    <dgm:pt modelId="{EC59D403-A44D-42BC-9FE4-41246A799393}">
      <dgm:prSet phldrT="[Text]" custT="1"/>
      <dgm:spPr>
        <a:solidFill>
          <a:schemeClr val="tx1">
            <a:alpha val="10000"/>
          </a:schemeClr>
        </a:solidFill>
      </dgm:spPr>
      <dgm:t>
        <a:bodyPr/>
        <a:lstStyle/>
        <a:p>
          <a:r>
            <a:rPr lang="de-DE" sz="1800" dirty="0"/>
            <a:t>Um- und Ausbau Infrastruktur (Strom/Gas)</a:t>
          </a:r>
        </a:p>
      </dgm:t>
    </dgm:pt>
    <dgm:pt modelId="{46E78D1F-EFFB-4CEC-A2BC-507C4F2FD2F7}" type="parTrans" cxnId="{0C416365-815C-4881-ACD7-396FA99B1269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84515E42-65FD-41A8-8DA2-E1D4FA9E909E}" type="sibTrans" cxnId="{0C416365-815C-4881-ACD7-396FA99B1269}">
      <dgm:prSet/>
      <dgm:spPr/>
      <dgm:t>
        <a:bodyPr/>
        <a:lstStyle/>
        <a:p>
          <a:endParaRPr lang="de-DE" sz="1800"/>
        </a:p>
      </dgm:t>
    </dgm:pt>
    <dgm:pt modelId="{1C86A992-62A4-452A-B7B4-8FEB08A74D09}">
      <dgm:prSet phldrT="[Text]" custT="1"/>
      <dgm:spPr>
        <a:gradFill rotWithShape="0">
          <a:gsLst>
            <a:gs pos="0">
              <a:srgbClr val="496DBE"/>
            </a:gs>
            <a:gs pos="50000">
              <a:schemeClr val="accent2">
                <a:shade val="50000"/>
                <a:hueOff val="249723"/>
                <a:satOff val="-21702"/>
                <a:lumOff val="167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249723"/>
                <a:satOff val="-21702"/>
                <a:lumOff val="167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</dgm:spPr>
      <dgm:t>
        <a:bodyPr/>
        <a:lstStyle/>
        <a:p>
          <a:r>
            <a:rPr lang="de-DE" sz="1800" dirty="0"/>
            <a:t>Stärkung von Kooperation, Kommunikation und </a:t>
          </a:r>
          <a:r>
            <a:rPr lang="de-DE" sz="1800" dirty="0" err="1"/>
            <a:t>Know-How</a:t>
          </a:r>
          <a:endParaRPr lang="de-DE" sz="1800" dirty="0"/>
        </a:p>
      </dgm:t>
    </dgm:pt>
    <dgm:pt modelId="{966D02EF-B912-4928-8876-03167D14E677}" type="parTrans" cxnId="{03753183-56B7-46CA-8749-6E79FD586080}">
      <dgm:prSet custT="1"/>
      <dgm:spPr>
        <a:ln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</a:ln>
      </dgm:spPr>
      <dgm:t>
        <a:bodyPr/>
        <a:lstStyle/>
        <a:p>
          <a:endParaRPr lang="de-DE" sz="1800"/>
        </a:p>
      </dgm:t>
    </dgm:pt>
    <dgm:pt modelId="{B3773D1E-66E3-4CDF-BF5E-06F465B2F311}" type="sibTrans" cxnId="{03753183-56B7-46CA-8749-6E79FD586080}">
      <dgm:prSet/>
      <dgm:spPr/>
      <dgm:t>
        <a:bodyPr/>
        <a:lstStyle/>
        <a:p>
          <a:endParaRPr lang="de-DE" sz="1800"/>
        </a:p>
      </dgm:t>
    </dgm:pt>
    <dgm:pt modelId="{466E2BA7-3698-45D0-ACA0-B5B2C41C8871}" type="pres">
      <dgm:prSet presAssocID="{ADBB3351-AA59-410E-84D9-F9F17FF8636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C9B09FD-C67F-4AAB-AEF6-002993E0412A}" type="pres">
      <dgm:prSet presAssocID="{AD38650F-8A3A-4C01-8311-1386FAFDF496}" presName="centerShape" presStyleLbl="node0" presStyleIdx="0" presStyleCnt="1" custScaleX="126218" custScaleY="130096"/>
      <dgm:spPr/>
    </dgm:pt>
    <dgm:pt modelId="{F45121A0-E8A0-4266-B17D-118FA964E3F3}" type="pres">
      <dgm:prSet presAssocID="{565C38EA-6167-4561-8937-FAD5A43F6F56}" presName="Name9" presStyleLbl="parChTrans1D2" presStyleIdx="0" presStyleCnt="7"/>
      <dgm:spPr/>
    </dgm:pt>
    <dgm:pt modelId="{A29DA997-0A69-409D-8573-62E5D6462919}" type="pres">
      <dgm:prSet presAssocID="{565C38EA-6167-4561-8937-FAD5A43F6F56}" presName="connTx" presStyleLbl="parChTrans1D2" presStyleIdx="0" presStyleCnt="7"/>
      <dgm:spPr/>
    </dgm:pt>
    <dgm:pt modelId="{61B4A754-423D-4CF4-A067-80F0930CFF21}" type="pres">
      <dgm:prSet presAssocID="{0CBB4F7B-6AD3-4D8C-8BE5-58C4C6160912}" presName="node" presStyleLbl="node1" presStyleIdx="0" presStyleCnt="7" custScaleX="150367" custScaleY="143523" custRadScaleRad="98539" custRadScaleInc="16673">
        <dgm:presLayoutVars>
          <dgm:bulletEnabled val="1"/>
        </dgm:presLayoutVars>
      </dgm:prSet>
      <dgm:spPr/>
    </dgm:pt>
    <dgm:pt modelId="{DCE8A54F-DE14-47B4-BD26-7A5B32FAE76F}" type="pres">
      <dgm:prSet presAssocID="{99B72053-5DEE-42EC-B00B-D1163E1B1819}" presName="Name9" presStyleLbl="parChTrans1D2" presStyleIdx="1" presStyleCnt="7"/>
      <dgm:spPr/>
    </dgm:pt>
    <dgm:pt modelId="{64154D4A-BDF4-464C-8140-BEF127A5F075}" type="pres">
      <dgm:prSet presAssocID="{99B72053-5DEE-42EC-B00B-D1163E1B1819}" presName="connTx" presStyleLbl="parChTrans1D2" presStyleIdx="1" presStyleCnt="7"/>
      <dgm:spPr/>
    </dgm:pt>
    <dgm:pt modelId="{7A073CC2-5F00-4C3D-A29C-F6E53D21DF63}" type="pres">
      <dgm:prSet presAssocID="{3380F171-2A0B-4760-9446-F44797D408B6}" presName="node" presStyleLbl="node1" presStyleIdx="1" presStyleCnt="7" custScaleX="155730" custScaleY="152149" custRadScaleRad="132407" custRadScaleInc="69060">
        <dgm:presLayoutVars>
          <dgm:bulletEnabled val="1"/>
        </dgm:presLayoutVars>
      </dgm:prSet>
      <dgm:spPr/>
    </dgm:pt>
    <dgm:pt modelId="{0CA82EA0-A30D-4522-8E9E-653C42C3E3EC}" type="pres">
      <dgm:prSet presAssocID="{E2812E4F-D10B-4379-B9A9-A241C8D9701D}" presName="Name9" presStyleLbl="parChTrans1D2" presStyleIdx="2" presStyleCnt="7"/>
      <dgm:spPr/>
    </dgm:pt>
    <dgm:pt modelId="{D32459E7-522C-48AA-A5E4-4AE821806D77}" type="pres">
      <dgm:prSet presAssocID="{E2812E4F-D10B-4379-B9A9-A241C8D9701D}" presName="connTx" presStyleLbl="parChTrans1D2" presStyleIdx="2" presStyleCnt="7"/>
      <dgm:spPr/>
    </dgm:pt>
    <dgm:pt modelId="{10AD3994-2D4B-4E5D-9C93-58912BC63F73}" type="pres">
      <dgm:prSet presAssocID="{0CEBEE1F-B51A-47EA-BEAB-A013FBAD1404}" presName="node" presStyleLbl="node1" presStyleIdx="2" presStyleCnt="7" custScaleX="131944" custScaleY="125979" custRadScaleRad="179974" custRadScaleInc="26460">
        <dgm:presLayoutVars>
          <dgm:bulletEnabled val="1"/>
        </dgm:presLayoutVars>
      </dgm:prSet>
      <dgm:spPr/>
    </dgm:pt>
    <dgm:pt modelId="{F0A89A66-BF60-4608-A7EC-7955CD8C5535}" type="pres">
      <dgm:prSet presAssocID="{64D98C65-F238-4179-9B72-1FFCFECC581D}" presName="Name9" presStyleLbl="parChTrans1D2" presStyleIdx="3" presStyleCnt="7"/>
      <dgm:spPr/>
    </dgm:pt>
    <dgm:pt modelId="{C6B9CB07-437C-4938-8CF3-B73722252905}" type="pres">
      <dgm:prSet presAssocID="{64D98C65-F238-4179-9B72-1FFCFECC581D}" presName="connTx" presStyleLbl="parChTrans1D2" presStyleIdx="3" presStyleCnt="7"/>
      <dgm:spPr/>
    </dgm:pt>
    <dgm:pt modelId="{0EEDFEEC-44D9-4546-AF53-8D014B1275C6}" type="pres">
      <dgm:prSet presAssocID="{47B67BF5-4885-43D4-B37C-45316A011ED0}" presName="node" presStyleLbl="node1" presStyleIdx="3" presStyleCnt="7" custScaleX="131546" custScaleY="128069" custRadScaleRad="102645" custRadScaleInc="-10704">
        <dgm:presLayoutVars>
          <dgm:bulletEnabled val="1"/>
        </dgm:presLayoutVars>
      </dgm:prSet>
      <dgm:spPr/>
    </dgm:pt>
    <dgm:pt modelId="{F1F2D72A-0FF8-4876-A562-53AA97A3B89F}" type="pres">
      <dgm:prSet presAssocID="{6A0D31BF-D357-41BF-9222-9C2983AB5E5F}" presName="Name9" presStyleLbl="parChTrans1D2" presStyleIdx="4" presStyleCnt="7"/>
      <dgm:spPr/>
    </dgm:pt>
    <dgm:pt modelId="{88FB1F9D-E297-425B-A0A4-6ACE5559AA64}" type="pres">
      <dgm:prSet presAssocID="{6A0D31BF-D357-41BF-9222-9C2983AB5E5F}" presName="connTx" presStyleLbl="parChTrans1D2" presStyleIdx="4" presStyleCnt="7"/>
      <dgm:spPr/>
    </dgm:pt>
    <dgm:pt modelId="{9960C182-5A9F-4288-978B-4AF43DEDE705}" type="pres">
      <dgm:prSet presAssocID="{9B0EE2EA-75B0-40B6-B59E-19EBE796CDA7}" presName="node" presStyleLbl="node1" presStyleIdx="4" presStyleCnt="7" custScaleX="143185" custScaleY="141219" custRadScaleRad="104961" custRadScaleInc="62118">
        <dgm:presLayoutVars>
          <dgm:bulletEnabled val="1"/>
        </dgm:presLayoutVars>
      </dgm:prSet>
      <dgm:spPr/>
    </dgm:pt>
    <dgm:pt modelId="{26FCB92A-1647-44BD-9E2A-1AD74B30288B}" type="pres">
      <dgm:prSet presAssocID="{46E78D1F-EFFB-4CEC-A2BC-507C4F2FD2F7}" presName="Name9" presStyleLbl="parChTrans1D2" presStyleIdx="5" presStyleCnt="7"/>
      <dgm:spPr/>
    </dgm:pt>
    <dgm:pt modelId="{251AF723-A213-41C7-BB83-F7F0F8CAD493}" type="pres">
      <dgm:prSet presAssocID="{46E78D1F-EFFB-4CEC-A2BC-507C4F2FD2F7}" presName="connTx" presStyleLbl="parChTrans1D2" presStyleIdx="5" presStyleCnt="7"/>
      <dgm:spPr/>
    </dgm:pt>
    <dgm:pt modelId="{FEB269CA-002A-4F9C-9488-5E2C3FD87E45}" type="pres">
      <dgm:prSet presAssocID="{EC59D403-A44D-42BC-9FE4-41246A799393}" presName="node" presStyleLbl="node1" presStyleIdx="5" presStyleCnt="7" custScaleX="135826" custScaleY="128069" custRadScaleRad="188728" custRadScaleInc="11142">
        <dgm:presLayoutVars>
          <dgm:bulletEnabled val="1"/>
        </dgm:presLayoutVars>
      </dgm:prSet>
      <dgm:spPr/>
    </dgm:pt>
    <dgm:pt modelId="{6EA90033-BDE5-42ED-8F61-4048D2DDC773}" type="pres">
      <dgm:prSet presAssocID="{966D02EF-B912-4928-8876-03167D14E677}" presName="Name9" presStyleLbl="parChTrans1D2" presStyleIdx="6" presStyleCnt="7"/>
      <dgm:spPr/>
    </dgm:pt>
    <dgm:pt modelId="{66231698-82AF-4CA2-AFDD-B1941E333E67}" type="pres">
      <dgm:prSet presAssocID="{966D02EF-B912-4928-8876-03167D14E677}" presName="connTx" presStyleLbl="parChTrans1D2" presStyleIdx="6" presStyleCnt="7"/>
      <dgm:spPr/>
    </dgm:pt>
    <dgm:pt modelId="{654039A5-BD60-44BB-AED2-81BDFA98D6D0}" type="pres">
      <dgm:prSet presAssocID="{1C86A992-62A4-452A-B7B4-8FEB08A74D09}" presName="node" presStyleLbl="node1" presStyleIdx="6" presStyleCnt="7" custScaleX="157135" custScaleY="147544" custRadScaleRad="122285" custRadScaleInc="-37346">
        <dgm:presLayoutVars>
          <dgm:bulletEnabled val="1"/>
        </dgm:presLayoutVars>
      </dgm:prSet>
      <dgm:spPr/>
    </dgm:pt>
  </dgm:ptLst>
  <dgm:cxnLst>
    <dgm:cxn modelId="{2859D000-965E-4323-8715-989FC9D3A345}" type="presOf" srcId="{99B72053-5DEE-42EC-B00B-D1163E1B1819}" destId="{DCE8A54F-DE14-47B4-BD26-7A5B32FAE76F}" srcOrd="0" destOrd="0" presId="urn:microsoft.com/office/officeart/2005/8/layout/radial1"/>
    <dgm:cxn modelId="{47881B0D-A7C4-4233-841E-871838521F01}" type="presOf" srcId="{565C38EA-6167-4561-8937-FAD5A43F6F56}" destId="{A29DA997-0A69-409D-8573-62E5D6462919}" srcOrd="1" destOrd="0" presId="urn:microsoft.com/office/officeart/2005/8/layout/radial1"/>
    <dgm:cxn modelId="{8B2E650E-6EE7-41B1-B024-82D2FB29B550}" type="presOf" srcId="{46E78D1F-EFFB-4CEC-A2BC-507C4F2FD2F7}" destId="{26FCB92A-1647-44BD-9E2A-1AD74B30288B}" srcOrd="0" destOrd="0" presId="urn:microsoft.com/office/officeart/2005/8/layout/radial1"/>
    <dgm:cxn modelId="{D2146F1E-DE95-4572-B2A5-CEE83F48AC07}" type="presOf" srcId="{E2812E4F-D10B-4379-B9A9-A241C8D9701D}" destId="{D32459E7-522C-48AA-A5E4-4AE821806D77}" srcOrd="1" destOrd="0" presId="urn:microsoft.com/office/officeart/2005/8/layout/radial1"/>
    <dgm:cxn modelId="{DECA432E-EED9-4827-B9AE-71363B55B54C}" type="presOf" srcId="{6A0D31BF-D357-41BF-9222-9C2983AB5E5F}" destId="{F1F2D72A-0FF8-4876-A562-53AA97A3B89F}" srcOrd="0" destOrd="0" presId="urn:microsoft.com/office/officeart/2005/8/layout/radial1"/>
    <dgm:cxn modelId="{94A8DA30-26D1-4A5B-A6F9-008AB0B3D464}" type="presOf" srcId="{ADBB3351-AA59-410E-84D9-F9F17FF8636D}" destId="{466E2BA7-3698-45D0-ACA0-B5B2C41C8871}" srcOrd="0" destOrd="0" presId="urn:microsoft.com/office/officeart/2005/8/layout/radial1"/>
    <dgm:cxn modelId="{0C416365-815C-4881-ACD7-396FA99B1269}" srcId="{AD38650F-8A3A-4C01-8311-1386FAFDF496}" destId="{EC59D403-A44D-42BC-9FE4-41246A799393}" srcOrd="5" destOrd="0" parTransId="{46E78D1F-EFFB-4CEC-A2BC-507C4F2FD2F7}" sibTransId="{84515E42-65FD-41A8-8DA2-E1D4FA9E909E}"/>
    <dgm:cxn modelId="{61013266-A348-483B-9893-3649A1D6E1D3}" type="presOf" srcId="{966D02EF-B912-4928-8876-03167D14E677}" destId="{6EA90033-BDE5-42ED-8F61-4048D2DDC773}" srcOrd="0" destOrd="0" presId="urn:microsoft.com/office/officeart/2005/8/layout/radial1"/>
    <dgm:cxn modelId="{040D8946-1A52-46E2-B34E-175FDB10713C}" srcId="{AD38650F-8A3A-4C01-8311-1386FAFDF496}" destId="{9B0EE2EA-75B0-40B6-B59E-19EBE796CDA7}" srcOrd="4" destOrd="0" parTransId="{6A0D31BF-D357-41BF-9222-9C2983AB5E5F}" sibTransId="{9F63795E-78FA-4ADA-9654-317BEB7A7709}"/>
    <dgm:cxn modelId="{6051496C-E7C4-4303-8710-AFD3E70CF205}" srcId="{ADBB3351-AA59-410E-84D9-F9F17FF8636D}" destId="{AD38650F-8A3A-4C01-8311-1386FAFDF496}" srcOrd="0" destOrd="0" parTransId="{D2386349-7551-4273-9F5C-CE4DDD2C4AC5}" sibTransId="{898C5EA3-DBDB-48EB-B81C-1FAE05478E1E}"/>
    <dgm:cxn modelId="{71BD366D-5B38-4ACA-8313-48CB313C58B3}" type="presOf" srcId="{46E78D1F-EFFB-4CEC-A2BC-507C4F2FD2F7}" destId="{251AF723-A213-41C7-BB83-F7F0F8CAD493}" srcOrd="1" destOrd="0" presId="urn:microsoft.com/office/officeart/2005/8/layout/radial1"/>
    <dgm:cxn modelId="{E87F866F-A0F8-4D51-B574-7D6B1FB81363}" type="presOf" srcId="{0CEBEE1F-B51A-47EA-BEAB-A013FBAD1404}" destId="{10AD3994-2D4B-4E5D-9C93-58912BC63F73}" srcOrd="0" destOrd="0" presId="urn:microsoft.com/office/officeart/2005/8/layout/radial1"/>
    <dgm:cxn modelId="{86606D54-D175-49C6-A8C2-8826C6879A7D}" srcId="{AD38650F-8A3A-4C01-8311-1386FAFDF496}" destId="{0CEBEE1F-B51A-47EA-BEAB-A013FBAD1404}" srcOrd="2" destOrd="0" parTransId="{E2812E4F-D10B-4379-B9A9-A241C8D9701D}" sibTransId="{E7D9B45D-3AA6-42C8-85F9-29DFAC689B7D}"/>
    <dgm:cxn modelId="{A1F22458-623E-4B15-87E4-32025EA8D3FC}" type="presOf" srcId="{47B67BF5-4885-43D4-B37C-45316A011ED0}" destId="{0EEDFEEC-44D9-4546-AF53-8D014B1275C6}" srcOrd="0" destOrd="0" presId="urn:microsoft.com/office/officeart/2005/8/layout/radial1"/>
    <dgm:cxn modelId="{4DDA7858-1802-470C-81B2-4C449253C43A}" type="presOf" srcId="{99B72053-5DEE-42EC-B00B-D1163E1B1819}" destId="{64154D4A-BDF4-464C-8140-BEF127A5F075}" srcOrd="1" destOrd="0" presId="urn:microsoft.com/office/officeart/2005/8/layout/radial1"/>
    <dgm:cxn modelId="{8C8D4181-9E73-410C-98E0-406E84148A9B}" srcId="{AD38650F-8A3A-4C01-8311-1386FAFDF496}" destId="{3380F171-2A0B-4760-9446-F44797D408B6}" srcOrd="1" destOrd="0" parTransId="{99B72053-5DEE-42EC-B00B-D1163E1B1819}" sibTransId="{C15E1EAF-7062-4B28-B12E-0676E88098D6}"/>
    <dgm:cxn modelId="{AB2D9182-8E60-4740-B4E8-AF6CEC20F225}" type="presOf" srcId="{AD38650F-8A3A-4C01-8311-1386FAFDF496}" destId="{AC9B09FD-C67F-4AAB-AEF6-002993E0412A}" srcOrd="0" destOrd="0" presId="urn:microsoft.com/office/officeart/2005/8/layout/radial1"/>
    <dgm:cxn modelId="{03753183-56B7-46CA-8749-6E79FD586080}" srcId="{AD38650F-8A3A-4C01-8311-1386FAFDF496}" destId="{1C86A992-62A4-452A-B7B4-8FEB08A74D09}" srcOrd="6" destOrd="0" parTransId="{966D02EF-B912-4928-8876-03167D14E677}" sibTransId="{B3773D1E-66E3-4CDF-BF5E-06F465B2F311}"/>
    <dgm:cxn modelId="{6FF3018B-481E-4C5E-BFA4-549EF82D23EF}" srcId="{AD38650F-8A3A-4C01-8311-1386FAFDF496}" destId="{47B67BF5-4885-43D4-B37C-45316A011ED0}" srcOrd="3" destOrd="0" parTransId="{64D98C65-F238-4179-9B72-1FFCFECC581D}" sibTransId="{B4D55459-5DFA-4754-B4B5-3ACBF3C1DFEE}"/>
    <dgm:cxn modelId="{1881A1AC-1889-40AB-95DC-311B9EEFDE29}" type="presOf" srcId="{64D98C65-F238-4179-9B72-1FFCFECC581D}" destId="{C6B9CB07-437C-4938-8CF3-B73722252905}" srcOrd="1" destOrd="0" presId="urn:microsoft.com/office/officeart/2005/8/layout/radial1"/>
    <dgm:cxn modelId="{549895AD-C110-483F-85A2-FAAA0347E5B0}" type="presOf" srcId="{0CBB4F7B-6AD3-4D8C-8BE5-58C4C6160912}" destId="{61B4A754-423D-4CF4-A067-80F0930CFF21}" srcOrd="0" destOrd="0" presId="urn:microsoft.com/office/officeart/2005/8/layout/radial1"/>
    <dgm:cxn modelId="{AE5D8FB9-7BB4-42D4-958A-1B6943821067}" type="presOf" srcId="{565C38EA-6167-4561-8937-FAD5A43F6F56}" destId="{F45121A0-E8A0-4266-B17D-118FA964E3F3}" srcOrd="0" destOrd="0" presId="urn:microsoft.com/office/officeart/2005/8/layout/radial1"/>
    <dgm:cxn modelId="{3CD13CC5-11A1-450E-AC68-FABEA495447A}" type="presOf" srcId="{64D98C65-F238-4179-9B72-1FFCFECC581D}" destId="{F0A89A66-BF60-4608-A7EC-7955CD8C5535}" srcOrd="0" destOrd="0" presId="urn:microsoft.com/office/officeart/2005/8/layout/radial1"/>
    <dgm:cxn modelId="{EB6C50CF-0217-42B1-A13B-9BF0BD2EA0BD}" srcId="{AD38650F-8A3A-4C01-8311-1386FAFDF496}" destId="{0CBB4F7B-6AD3-4D8C-8BE5-58C4C6160912}" srcOrd="0" destOrd="0" parTransId="{565C38EA-6167-4561-8937-FAD5A43F6F56}" sibTransId="{85EBF043-97B1-4C1F-B27B-6FF9FA595E12}"/>
    <dgm:cxn modelId="{AB6BB3E0-FDD8-4A5B-B8E5-1F5F547AFC03}" type="presOf" srcId="{EC59D403-A44D-42BC-9FE4-41246A799393}" destId="{FEB269CA-002A-4F9C-9488-5E2C3FD87E45}" srcOrd="0" destOrd="0" presId="urn:microsoft.com/office/officeart/2005/8/layout/radial1"/>
    <dgm:cxn modelId="{9014D3E0-9FC5-40DC-92D0-3D1F0C18E426}" type="presOf" srcId="{E2812E4F-D10B-4379-B9A9-A241C8D9701D}" destId="{0CA82EA0-A30D-4522-8E9E-653C42C3E3EC}" srcOrd="0" destOrd="0" presId="urn:microsoft.com/office/officeart/2005/8/layout/radial1"/>
    <dgm:cxn modelId="{106BACE4-E584-49F3-85D1-D6F3784FC5BB}" type="presOf" srcId="{9B0EE2EA-75B0-40B6-B59E-19EBE796CDA7}" destId="{9960C182-5A9F-4288-978B-4AF43DEDE705}" srcOrd="0" destOrd="0" presId="urn:microsoft.com/office/officeart/2005/8/layout/radial1"/>
    <dgm:cxn modelId="{1EF320E9-AC78-41B5-B878-1DA02DD055A7}" type="presOf" srcId="{966D02EF-B912-4928-8876-03167D14E677}" destId="{66231698-82AF-4CA2-AFDD-B1941E333E67}" srcOrd="1" destOrd="0" presId="urn:microsoft.com/office/officeart/2005/8/layout/radial1"/>
    <dgm:cxn modelId="{FE7234F2-FB11-475E-A2C3-F8E5AA20283E}" type="presOf" srcId="{1C86A992-62A4-452A-B7B4-8FEB08A74D09}" destId="{654039A5-BD60-44BB-AED2-81BDFA98D6D0}" srcOrd="0" destOrd="0" presId="urn:microsoft.com/office/officeart/2005/8/layout/radial1"/>
    <dgm:cxn modelId="{FFE8A2F8-5046-4D62-AFC2-B3962C6AFDAC}" type="presOf" srcId="{6A0D31BF-D357-41BF-9222-9C2983AB5E5F}" destId="{88FB1F9D-E297-425B-A0A4-6ACE5559AA64}" srcOrd="1" destOrd="0" presId="urn:microsoft.com/office/officeart/2005/8/layout/radial1"/>
    <dgm:cxn modelId="{4366CDFA-6D99-4F5E-B25C-C2F11A83D587}" type="presOf" srcId="{3380F171-2A0B-4760-9446-F44797D408B6}" destId="{7A073CC2-5F00-4C3D-A29C-F6E53D21DF63}" srcOrd="0" destOrd="0" presId="urn:microsoft.com/office/officeart/2005/8/layout/radial1"/>
    <dgm:cxn modelId="{934B66A0-2290-4362-8788-52E6D9849FB4}" type="presParOf" srcId="{466E2BA7-3698-45D0-ACA0-B5B2C41C8871}" destId="{AC9B09FD-C67F-4AAB-AEF6-002993E0412A}" srcOrd="0" destOrd="0" presId="urn:microsoft.com/office/officeart/2005/8/layout/radial1"/>
    <dgm:cxn modelId="{3BB62854-5BBC-4C4B-ADC7-CCC40753F6B2}" type="presParOf" srcId="{466E2BA7-3698-45D0-ACA0-B5B2C41C8871}" destId="{F45121A0-E8A0-4266-B17D-118FA964E3F3}" srcOrd="1" destOrd="0" presId="urn:microsoft.com/office/officeart/2005/8/layout/radial1"/>
    <dgm:cxn modelId="{3AB662C1-1900-435B-BACC-A51EA324DD8D}" type="presParOf" srcId="{F45121A0-E8A0-4266-B17D-118FA964E3F3}" destId="{A29DA997-0A69-409D-8573-62E5D6462919}" srcOrd="0" destOrd="0" presId="urn:microsoft.com/office/officeart/2005/8/layout/radial1"/>
    <dgm:cxn modelId="{BD4B8F6B-7994-448A-8188-949B94079A7A}" type="presParOf" srcId="{466E2BA7-3698-45D0-ACA0-B5B2C41C8871}" destId="{61B4A754-423D-4CF4-A067-80F0930CFF21}" srcOrd="2" destOrd="0" presId="urn:microsoft.com/office/officeart/2005/8/layout/radial1"/>
    <dgm:cxn modelId="{28102D4D-A946-4CB6-975D-33B50572D488}" type="presParOf" srcId="{466E2BA7-3698-45D0-ACA0-B5B2C41C8871}" destId="{DCE8A54F-DE14-47B4-BD26-7A5B32FAE76F}" srcOrd="3" destOrd="0" presId="urn:microsoft.com/office/officeart/2005/8/layout/radial1"/>
    <dgm:cxn modelId="{7F4D9A00-3AB5-43B8-8151-90DF5CAB011B}" type="presParOf" srcId="{DCE8A54F-DE14-47B4-BD26-7A5B32FAE76F}" destId="{64154D4A-BDF4-464C-8140-BEF127A5F075}" srcOrd="0" destOrd="0" presId="urn:microsoft.com/office/officeart/2005/8/layout/radial1"/>
    <dgm:cxn modelId="{A888A876-2A0C-4C47-974F-F729F5FA92CB}" type="presParOf" srcId="{466E2BA7-3698-45D0-ACA0-B5B2C41C8871}" destId="{7A073CC2-5F00-4C3D-A29C-F6E53D21DF63}" srcOrd="4" destOrd="0" presId="urn:microsoft.com/office/officeart/2005/8/layout/radial1"/>
    <dgm:cxn modelId="{4C21F597-E875-4F30-B6D6-A81ADCD8ECE9}" type="presParOf" srcId="{466E2BA7-3698-45D0-ACA0-B5B2C41C8871}" destId="{0CA82EA0-A30D-4522-8E9E-653C42C3E3EC}" srcOrd="5" destOrd="0" presId="urn:microsoft.com/office/officeart/2005/8/layout/radial1"/>
    <dgm:cxn modelId="{94692507-1157-45D1-9951-11421E74EC01}" type="presParOf" srcId="{0CA82EA0-A30D-4522-8E9E-653C42C3E3EC}" destId="{D32459E7-522C-48AA-A5E4-4AE821806D77}" srcOrd="0" destOrd="0" presId="urn:microsoft.com/office/officeart/2005/8/layout/radial1"/>
    <dgm:cxn modelId="{0ACBF3A2-D68A-4302-BF0E-808C5EA40B16}" type="presParOf" srcId="{466E2BA7-3698-45D0-ACA0-B5B2C41C8871}" destId="{10AD3994-2D4B-4E5D-9C93-58912BC63F73}" srcOrd="6" destOrd="0" presId="urn:microsoft.com/office/officeart/2005/8/layout/radial1"/>
    <dgm:cxn modelId="{BAEF444A-B53B-4F89-AC96-3997EF59893A}" type="presParOf" srcId="{466E2BA7-3698-45D0-ACA0-B5B2C41C8871}" destId="{F0A89A66-BF60-4608-A7EC-7955CD8C5535}" srcOrd="7" destOrd="0" presId="urn:microsoft.com/office/officeart/2005/8/layout/radial1"/>
    <dgm:cxn modelId="{EED2B39C-B650-49FF-9D06-231B90EE31EB}" type="presParOf" srcId="{F0A89A66-BF60-4608-A7EC-7955CD8C5535}" destId="{C6B9CB07-437C-4938-8CF3-B73722252905}" srcOrd="0" destOrd="0" presId="urn:microsoft.com/office/officeart/2005/8/layout/radial1"/>
    <dgm:cxn modelId="{5316FE17-6BB5-4E59-A528-ECE128EDD6F4}" type="presParOf" srcId="{466E2BA7-3698-45D0-ACA0-B5B2C41C8871}" destId="{0EEDFEEC-44D9-4546-AF53-8D014B1275C6}" srcOrd="8" destOrd="0" presId="urn:microsoft.com/office/officeart/2005/8/layout/radial1"/>
    <dgm:cxn modelId="{ECEFE400-004F-4877-B51E-1807D9457933}" type="presParOf" srcId="{466E2BA7-3698-45D0-ACA0-B5B2C41C8871}" destId="{F1F2D72A-0FF8-4876-A562-53AA97A3B89F}" srcOrd="9" destOrd="0" presId="urn:microsoft.com/office/officeart/2005/8/layout/radial1"/>
    <dgm:cxn modelId="{258D84CD-037B-4875-9315-9795BF442C55}" type="presParOf" srcId="{F1F2D72A-0FF8-4876-A562-53AA97A3B89F}" destId="{88FB1F9D-E297-425B-A0A4-6ACE5559AA64}" srcOrd="0" destOrd="0" presId="urn:microsoft.com/office/officeart/2005/8/layout/radial1"/>
    <dgm:cxn modelId="{780E658C-60D6-4BF5-B162-9DDF273AC7B5}" type="presParOf" srcId="{466E2BA7-3698-45D0-ACA0-B5B2C41C8871}" destId="{9960C182-5A9F-4288-978B-4AF43DEDE705}" srcOrd="10" destOrd="0" presId="urn:microsoft.com/office/officeart/2005/8/layout/radial1"/>
    <dgm:cxn modelId="{A7293A1C-5695-49EC-BC1F-232F7A0C7417}" type="presParOf" srcId="{466E2BA7-3698-45D0-ACA0-B5B2C41C8871}" destId="{26FCB92A-1647-44BD-9E2A-1AD74B30288B}" srcOrd="11" destOrd="0" presId="urn:microsoft.com/office/officeart/2005/8/layout/radial1"/>
    <dgm:cxn modelId="{74D9113E-5C5B-4423-A884-F97498DDBF5F}" type="presParOf" srcId="{26FCB92A-1647-44BD-9E2A-1AD74B30288B}" destId="{251AF723-A213-41C7-BB83-F7F0F8CAD493}" srcOrd="0" destOrd="0" presId="urn:microsoft.com/office/officeart/2005/8/layout/radial1"/>
    <dgm:cxn modelId="{94098DDF-4A44-430B-A3CE-7A00281CE68E}" type="presParOf" srcId="{466E2BA7-3698-45D0-ACA0-B5B2C41C8871}" destId="{FEB269CA-002A-4F9C-9488-5E2C3FD87E45}" srcOrd="12" destOrd="0" presId="urn:microsoft.com/office/officeart/2005/8/layout/radial1"/>
    <dgm:cxn modelId="{0B7AD5F0-4C07-45BA-96D3-30B52D85304D}" type="presParOf" srcId="{466E2BA7-3698-45D0-ACA0-B5B2C41C8871}" destId="{6EA90033-BDE5-42ED-8F61-4048D2DDC773}" srcOrd="13" destOrd="0" presId="urn:microsoft.com/office/officeart/2005/8/layout/radial1"/>
    <dgm:cxn modelId="{363AB393-41D4-4C95-B040-39C4A7984407}" type="presParOf" srcId="{6EA90033-BDE5-42ED-8F61-4048D2DDC773}" destId="{66231698-82AF-4CA2-AFDD-B1941E333E67}" srcOrd="0" destOrd="0" presId="urn:microsoft.com/office/officeart/2005/8/layout/radial1"/>
    <dgm:cxn modelId="{C1BAD3E7-F61C-4792-87EE-8A9E1AA668F0}" type="presParOf" srcId="{466E2BA7-3698-45D0-ACA0-B5B2C41C8871}" destId="{654039A5-BD60-44BB-AED2-81BDFA98D6D0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3EA8C4-CDE6-4636-9A52-72532705C5DC}" type="doc">
      <dgm:prSet loTypeId="urn:microsoft.com/office/officeart/2005/8/layout/process3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de-DE"/>
        </a:p>
      </dgm:t>
    </dgm:pt>
    <dgm:pt modelId="{81CB1D6E-FFD5-45D9-A622-C4A268163825}">
      <dgm:prSet phldrT="[Text]"/>
      <dgm:spPr/>
      <dgm:t>
        <a:bodyPr/>
        <a:lstStyle/>
        <a:p>
          <a:r>
            <a:rPr lang="de-DE" dirty="0"/>
            <a:t>Wärmeplan</a:t>
          </a:r>
        </a:p>
      </dgm:t>
    </dgm:pt>
    <dgm:pt modelId="{8ABADAB2-8514-437D-BFCB-90EC219E009C}" type="parTrans" cxnId="{8C22F99D-1195-45ED-8E25-AB627307EC4B}">
      <dgm:prSet/>
      <dgm:spPr/>
      <dgm:t>
        <a:bodyPr/>
        <a:lstStyle/>
        <a:p>
          <a:endParaRPr lang="de-DE"/>
        </a:p>
      </dgm:t>
    </dgm:pt>
    <dgm:pt modelId="{AF69BFEA-7254-4F0D-8C61-5AF11DA77342}" type="sibTrans" cxnId="{8C22F99D-1195-45ED-8E25-AB627307EC4B}">
      <dgm:prSet/>
      <dgm:spPr/>
      <dgm:t>
        <a:bodyPr/>
        <a:lstStyle/>
        <a:p>
          <a:endParaRPr lang="de-DE"/>
        </a:p>
      </dgm:t>
    </dgm:pt>
    <dgm:pt modelId="{DEDC0F5A-3920-4E0C-B6A8-75B2AB3430EF}">
      <dgm:prSet phldrT="[Text]" custT="1"/>
      <dgm:spPr/>
      <dgm:t>
        <a:bodyPr/>
        <a:lstStyle/>
        <a:p>
          <a:r>
            <a:rPr lang="de-DE" sz="2200" dirty="0"/>
            <a:t>Perspektive zu einem möglichen Fernwärmeanschluss</a:t>
          </a:r>
        </a:p>
      </dgm:t>
    </dgm:pt>
    <dgm:pt modelId="{E1F635F0-2E3F-452E-969E-D4F891CFCE34}" type="parTrans" cxnId="{5BC5D1DB-BA04-464C-B2A5-8EC2DBF68FB7}">
      <dgm:prSet/>
      <dgm:spPr/>
      <dgm:t>
        <a:bodyPr/>
        <a:lstStyle/>
        <a:p>
          <a:endParaRPr lang="de-DE"/>
        </a:p>
      </dgm:t>
    </dgm:pt>
    <dgm:pt modelId="{48D9285D-C259-4103-8A82-6FDA0DD3708C}" type="sibTrans" cxnId="{5BC5D1DB-BA04-464C-B2A5-8EC2DBF68FB7}">
      <dgm:prSet/>
      <dgm:spPr/>
      <dgm:t>
        <a:bodyPr/>
        <a:lstStyle/>
        <a:p>
          <a:endParaRPr lang="de-DE"/>
        </a:p>
      </dgm:t>
    </dgm:pt>
    <dgm:pt modelId="{3354E28C-2C75-46DE-A91B-E33ACC31FCAD}">
      <dgm:prSet phldrT="[Text]" custT="1"/>
      <dgm:spPr/>
      <dgm:t>
        <a:bodyPr/>
        <a:lstStyle/>
        <a:p>
          <a:r>
            <a:rPr lang="de-DE" sz="2200" dirty="0"/>
            <a:t>Info zu Betreibern aktueller oder geplanter Wärmenetze</a:t>
          </a:r>
        </a:p>
      </dgm:t>
    </dgm:pt>
    <dgm:pt modelId="{C9A9C765-783A-4CCD-9760-C46E9B51EBA0}" type="parTrans" cxnId="{D826E690-A7E9-411B-A60C-CAB1E33D5A30}">
      <dgm:prSet/>
      <dgm:spPr/>
      <dgm:t>
        <a:bodyPr/>
        <a:lstStyle/>
        <a:p>
          <a:endParaRPr lang="de-DE"/>
        </a:p>
      </dgm:t>
    </dgm:pt>
    <dgm:pt modelId="{A98D148D-81B7-4F5C-889B-DD912522F400}" type="sibTrans" cxnId="{D826E690-A7E9-411B-A60C-CAB1E33D5A30}">
      <dgm:prSet/>
      <dgm:spPr/>
      <dgm:t>
        <a:bodyPr/>
        <a:lstStyle/>
        <a:p>
          <a:endParaRPr lang="de-DE"/>
        </a:p>
      </dgm:t>
    </dgm:pt>
    <dgm:pt modelId="{36E86FD1-06DF-4410-B6CA-96294E6898FE}">
      <dgm:prSet phldrT="[Text]" custT="1"/>
      <dgm:spPr/>
      <dgm:t>
        <a:bodyPr/>
        <a:lstStyle/>
        <a:p>
          <a:r>
            <a:rPr lang="de-DE" sz="2200" dirty="0"/>
            <a:t>Nahwärmeeignung des eigenen Quartiers</a:t>
          </a:r>
        </a:p>
      </dgm:t>
    </dgm:pt>
    <dgm:pt modelId="{3DE10A0F-105C-47F0-A8F8-8289FA2AF1C7}" type="parTrans" cxnId="{803A127E-AD98-4865-B1DB-419099BAE2E9}">
      <dgm:prSet/>
      <dgm:spPr/>
      <dgm:t>
        <a:bodyPr/>
        <a:lstStyle/>
        <a:p>
          <a:endParaRPr lang="de-DE"/>
        </a:p>
      </dgm:t>
    </dgm:pt>
    <dgm:pt modelId="{1FC59383-DA19-484B-8E56-A9EEB94A5EEC}" type="sibTrans" cxnId="{803A127E-AD98-4865-B1DB-419099BAE2E9}">
      <dgm:prSet/>
      <dgm:spPr/>
      <dgm:t>
        <a:bodyPr/>
        <a:lstStyle/>
        <a:p>
          <a:endParaRPr lang="de-DE"/>
        </a:p>
      </dgm:t>
    </dgm:pt>
    <dgm:pt modelId="{E40BBE73-F782-4CFB-BFEE-059CAB1BC618}">
      <dgm:prSet phldrT="[Text]" custT="1"/>
      <dgm:spPr/>
      <dgm:t>
        <a:bodyPr/>
        <a:lstStyle/>
        <a:p>
          <a:r>
            <a:rPr lang="de-DE" sz="2200" dirty="0"/>
            <a:t>Verfügbarkeit und Nutzungsbedingungen</a:t>
          </a:r>
          <a:br>
            <a:rPr lang="de-DE" sz="2200" dirty="0"/>
          </a:br>
          <a:r>
            <a:rPr lang="de-DE" sz="2200" dirty="0"/>
            <a:t>von EE-/ Abwärmequellen</a:t>
          </a:r>
        </a:p>
      </dgm:t>
    </dgm:pt>
    <dgm:pt modelId="{EEE06FF8-091A-4CCB-BCED-BBFB3265135D}" type="parTrans" cxnId="{7B3D39C7-1269-49C7-B8DC-1D274A9E035B}">
      <dgm:prSet/>
      <dgm:spPr/>
      <dgm:t>
        <a:bodyPr/>
        <a:lstStyle/>
        <a:p>
          <a:endParaRPr lang="de-DE"/>
        </a:p>
      </dgm:t>
    </dgm:pt>
    <dgm:pt modelId="{94772616-6F77-45CC-BFC0-AADEF1D17CB5}" type="sibTrans" cxnId="{7B3D39C7-1269-49C7-B8DC-1D274A9E035B}">
      <dgm:prSet/>
      <dgm:spPr/>
      <dgm:t>
        <a:bodyPr/>
        <a:lstStyle/>
        <a:p>
          <a:endParaRPr lang="de-DE"/>
        </a:p>
      </dgm:t>
    </dgm:pt>
    <dgm:pt modelId="{1EAFF403-68E9-42DA-9D1F-9AAE6028B93A}">
      <dgm:prSet phldrT="[Text]" custT="1"/>
      <dgm:spPr/>
      <dgm:t>
        <a:bodyPr/>
        <a:lstStyle/>
        <a:p>
          <a:r>
            <a:rPr lang="de-DE" sz="2200" dirty="0"/>
            <a:t>Unterstützung der Vermeidung von Fehlinvestitionen</a:t>
          </a:r>
        </a:p>
      </dgm:t>
    </dgm:pt>
    <dgm:pt modelId="{D6D0CDFE-3380-42E9-AF89-FE1E6A1B37CA}" type="parTrans" cxnId="{F9915CCB-7B03-4AED-9ED8-F362A684D5A7}">
      <dgm:prSet/>
      <dgm:spPr/>
      <dgm:t>
        <a:bodyPr/>
        <a:lstStyle/>
        <a:p>
          <a:endParaRPr lang="de-DE"/>
        </a:p>
      </dgm:t>
    </dgm:pt>
    <dgm:pt modelId="{B754D10B-1BA2-4BC4-AC5C-60FFF9E8BA47}" type="sibTrans" cxnId="{F9915CCB-7B03-4AED-9ED8-F362A684D5A7}">
      <dgm:prSet/>
      <dgm:spPr/>
      <dgm:t>
        <a:bodyPr/>
        <a:lstStyle/>
        <a:p>
          <a:endParaRPr lang="de-DE"/>
        </a:p>
      </dgm:t>
    </dgm:pt>
    <dgm:pt modelId="{DED4410E-8F8F-434D-A7CA-44FF5C486CC4}" type="pres">
      <dgm:prSet presAssocID="{593EA8C4-CDE6-4636-9A52-72532705C5DC}" presName="linearFlow" presStyleCnt="0">
        <dgm:presLayoutVars>
          <dgm:dir/>
          <dgm:animLvl val="lvl"/>
          <dgm:resizeHandles val="exact"/>
        </dgm:presLayoutVars>
      </dgm:prSet>
      <dgm:spPr/>
    </dgm:pt>
    <dgm:pt modelId="{9012BE86-C869-460B-A13F-95E381FD955E}" type="pres">
      <dgm:prSet presAssocID="{81CB1D6E-FFD5-45D9-A622-C4A268163825}" presName="composite" presStyleCnt="0"/>
      <dgm:spPr/>
    </dgm:pt>
    <dgm:pt modelId="{848EDEE9-A725-4905-B1D3-4FF1B500C319}" type="pres">
      <dgm:prSet presAssocID="{81CB1D6E-FFD5-45D9-A622-C4A268163825}" presName="parTx" presStyleLbl="node1" presStyleIdx="0" presStyleCnt="1">
        <dgm:presLayoutVars>
          <dgm:chMax val="0"/>
          <dgm:chPref val="0"/>
          <dgm:bulletEnabled val="1"/>
        </dgm:presLayoutVars>
      </dgm:prSet>
      <dgm:spPr/>
    </dgm:pt>
    <dgm:pt modelId="{24647AE6-F991-48F3-8357-455F53413CCF}" type="pres">
      <dgm:prSet presAssocID="{81CB1D6E-FFD5-45D9-A622-C4A268163825}" presName="parSh" presStyleLbl="node1" presStyleIdx="0" presStyleCnt="1"/>
      <dgm:spPr/>
    </dgm:pt>
    <dgm:pt modelId="{AFE7FB61-0ACE-4533-B8A1-2BDC3497E726}" type="pres">
      <dgm:prSet presAssocID="{81CB1D6E-FFD5-45D9-A622-C4A268163825}" presName="desTx" presStyleLbl="fgAcc1" presStyleIdx="0" presStyleCnt="1">
        <dgm:presLayoutVars>
          <dgm:bulletEnabled val="1"/>
        </dgm:presLayoutVars>
      </dgm:prSet>
      <dgm:spPr/>
    </dgm:pt>
  </dgm:ptLst>
  <dgm:cxnLst>
    <dgm:cxn modelId="{800B2025-88EB-4171-82BA-74D35E0091B9}" type="presOf" srcId="{81CB1D6E-FFD5-45D9-A622-C4A268163825}" destId="{24647AE6-F991-48F3-8357-455F53413CCF}" srcOrd="1" destOrd="0" presId="urn:microsoft.com/office/officeart/2005/8/layout/process3"/>
    <dgm:cxn modelId="{667B0D6F-F256-408C-988B-FE6A7CF72103}" type="presOf" srcId="{593EA8C4-CDE6-4636-9A52-72532705C5DC}" destId="{DED4410E-8F8F-434D-A7CA-44FF5C486CC4}" srcOrd="0" destOrd="0" presId="urn:microsoft.com/office/officeart/2005/8/layout/process3"/>
    <dgm:cxn modelId="{803A127E-AD98-4865-B1DB-419099BAE2E9}" srcId="{81CB1D6E-FFD5-45D9-A622-C4A268163825}" destId="{36E86FD1-06DF-4410-B6CA-96294E6898FE}" srcOrd="2" destOrd="0" parTransId="{3DE10A0F-105C-47F0-A8F8-8289FA2AF1C7}" sibTransId="{1FC59383-DA19-484B-8E56-A9EEB94A5EEC}"/>
    <dgm:cxn modelId="{759AFD8B-DDEA-4547-A58B-5868C746C155}" type="presOf" srcId="{E40BBE73-F782-4CFB-BFEE-059CAB1BC618}" destId="{AFE7FB61-0ACE-4533-B8A1-2BDC3497E726}" srcOrd="0" destOrd="3" presId="urn:microsoft.com/office/officeart/2005/8/layout/process3"/>
    <dgm:cxn modelId="{D826E690-A7E9-411B-A60C-CAB1E33D5A30}" srcId="{81CB1D6E-FFD5-45D9-A622-C4A268163825}" destId="{3354E28C-2C75-46DE-A91B-E33ACC31FCAD}" srcOrd="1" destOrd="0" parTransId="{C9A9C765-783A-4CCD-9760-C46E9B51EBA0}" sibTransId="{A98D148D-81B7-4F5C-889B-DD912522F400}"/>
    <dgm:cxn modelId="{8C22F99D-1195-45ED-8E25-AB627307EC4B}" srcId="{593EA8C4-CDE6-4636-9A52-72532705C5DC}" destId="{81CB1D6E-FFD5-45D9-A622-C4A268163825}" srcOrd="0" destOrd="0" parTransId="{8ABADAB2-8514-437D-BFCB-90EC219E009C}" sibTransId="{AF69BFEA-7254-4F0D-8C61-5AF11DA77342}"/>
    <dgm:cxn modelId="{40B01AAA-3D3C-4DF8-8F12-541AC2F51809}" type="presOf" srcId="{DEDC0F5A-3920-4E0C-B6A8-75B2AB3430EF}" destId="{AFE7FB61-0ACE-4533-B8A1-2BDC3497E726}" srcOrd="0" destOrd="0" presId="urn:microsoft.com/office/officeart/2005/8/layout/process3"/>
    <dgm:cxn modelId="{861AC2B6-D508-470D-BC3D-EBA2B734BB6C}" type="presOf" srcId="{81CB1D6E-FFD5-45D9-A622-C4A268163825}" destId="{848EDEE9-A725-4905-B1D3-4FF1B500C319}" srcOrd="0" destOrd="0" presId="urn:microsoft.com/office/officeart/2005/8/layout/process3"/>
    <dgm:cxn modelId="{4CE7F4B8-E304-4A05-820A-CCD485B30DC2}" type="presOf" srcId="{1EAFF403-68E9-42DA-9D1F-9AAE6028B93A}" destId="{AFE7FB61-0ACE-4533-B8A1-2BDC3497E726}" srcOrd="0" destOrd="4" presId="urn:microsoft.com/office/officeart/2005/8/layout/process3"/>
    <dgm:cxn modelId="{7B3D39C7-1269-49C7-B8DC-1D274A9E035B}" srcId="{81CB1D6E-FFD5-45D9-A622-C4A268163825}" destId="{E40BBE73-F782-4CFB-BFEE-059CAB1BC618}" srcOrd="3" destOrd="0" parTransId="{EEE06FF8-091A-4CCB-BCED-BBFB3265135D}" sibTransId="{94772616-6F77-45CC-BFC0-AADEF1D17CB5}"/>
    <dgm:cxn modelId="{F9915CCB-7B03-4AED-9ED8-F362A684D5A7}" srcId="{81CB1D6E-FFD5-45D9-A622-C4A268163825}" destId="{1EAFF403-68E9-42DA-9D1F-9AAE6028B93A}" srcOrd="4" destOrd="0" parTransId="{D6D0CDFE-3380-42E9-AF89-FE1E6A1B37CA}" sibTransId="{B754D10B-1BA2-4BC4-AC5C-60FFF9E8BA47}"/>
    <dgm:cxn modelId="{11F153D2-8BF7-4213-AF00-78E8E0A12F03}" type="presOf" srcId="{36E86FD1-06DF-4410-B6CA-96294E6898FE}" destId="{AFE7FB61-0ACE-4533-B8A1-2BDC3497E726}" srcOrd="0" destOrd="2" presId="urn:microsoft.com/office/officeart/2005/8/layout/process3"/>
    <dgm:cxn modelId="{5BC5D1DB-BA04-464C-B2A5-8EC2DBF68FB7}" srcId="{81CB1D6E-FFD5-45D9-A622-C4A268163825}" destId="{DEDC0F5A-3920-4E0C-B6A8-75B2AB3430EF}" srcOrd="0" destOrd="0" parTransId="{E1F635F0-2E3F-452E-969E-D4F891CFCE34}" sibTransId="{48D9285D-C259-4103-8A82-6FDA0DD3708C}"/>
    <dgm:cxn modelId="{56A904F4-8B00-4315-8927-DA927DE500F8}" type="presOf" srcId="{3354E28C-2C75-46DE-A91B-E33ACC31FCAD}" destId="{AFE7FB61-0ACE-4533-B8A1-2BDC3497E726}" srcOrd="0" destOrd="1" presId="urn:microsoft.com/office/officeart/2005/8/layout/process3"/>
    <dgm:cxn modelId="{E33ED10E-EACD-4884-8F0D-66B3EA6288B9}" type="presParOf" srcId="{DED4410E-8F8F-434D-A7CA-44FF5C486CC4}" destId="{9012BE86-C869-460B-A13F-95E381FD955E}" srcOrd="0" destOrd="0" presId="urn:microsoft.com/office/officeart/2005/8/layout/process3"/>
    <dgm:cxn modelId="{BC5A5B89-BE92-4173-A814-6A0470D58F85}" type="presParOf" srcId="{9012BE86-C869-460B-A13F-95E381FD955E}" destId="{848EDEE9-A725-4905-B1D3-4FF1B500C319}" srcOrd="0" destOrd="0" presId="urn:microsoft.com/office/officeart/2005/8/layout/process3"/>
    <dgm:cxn modelId="{E13CA9E4-5DE0-4DCB-916C-C20946B59331}" type="presParOf" srcId="{9012BE86-C869-460B-A13F-95E381FD955E}" destId="{24647AE6-F991-48F3-8357-455F53413CCF}" srcOrd="1" destOrd="0" presId="urn:microsoft.com/office/officeart/2005/8/layout/process3"/>
    <dgm:cxn modelId="{38B6DA3E-EABA-4900-B6AD-7FAB9185038D}" type="presParOf" srcId="{9012BE86-C869-460B-A13F-95E381FD955E}" destId="{AFE7FB61-0ACE-4533-B8A1-2BDC3497E72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6B32CF-5D24-4440-85AB-461955C3988D}" type="doc">
      <dgm:prSet loTypeId="urn:microsoft.com/office/officeart/2005/8/layout/v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de-DE"/>
        </a:p>
      </dgm:t>
    </dgm:pt>
    <dgm:pt modelId="{7F694926-F406-486C-A4CA-12751C923937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de-DE" b="1" dirty="0"/>
            <a:t>…erfasst den Status quo der Wärme-versorgung und analysiert Potenziale </a:t>
          </a:r>
        </a:p>
      </dgm:t>
    </dgm:pt>
    <dgm:pt modelId="{5394EE56-D524-432C-8C5B-2F39D5770282}" type="parTrans" cxnId="{870D8039-8A3E-427E-920A-99DDBFCDA5E0}">
      <dgm:prSet/>
      <dgm:spPr/>
      <dgm:t>
        <a:bodyPr/>
        <a:lstStyle/>
        <a:p>
          <a:endParaRPr lang="de-DE"/>
        </a:p>
      </dgm:t>
    </dgm:pt>
    <dgm:pt modelId="{585D2D57-88D9-467B-BF8E-68812763667D}" type="sibTrans" cxnId="{870D8039-8A3E-427E-920A-99DDBFCDA5E0}">
      <dgm:prSet/>
      <dgm:spPr/>
      <dgm:t>
        <a:bodyPr/>
        <a:lstStyle/>
        <a:p>
          <a:endParaRPr lang="de-DE"/>
        </a:p>
      </dgm:t>
    </dgm:pt>
    <dgm:pt modelId="{2576EB31-2578-4F30-B373-969EC81C867A}">
      <dgm:prSet/>
      <dgm:spPr/>
      <dgm:t>
        <a:bodyPr/>
        <a:lstStyle/>
        <a:p>
          <a:r>
            <a:rPr lang="de-DE" b="1" dirty="0"/>
            <a:t>…bietet Orientierung und zeigt Handlungsoptionen auf</a:t>
          </a:r>
        </a:p>
      </dgm:t>
    </dgm:pt>
    <dgm:pt modelId="{79791FA1-5B87-4431-8155-2C5BB8657EA8}" type="parTrans" cxnId="{8599BE4E-2D20-4BEE-A597-2F0B121F230B}">
      <dgm:prSet/>
      <dgm:spPr/>
      <dgm:t>
        <a:bodyPr/>
        <a:lstStyle/>
        <a:p>
          <a:endParaRPr lang="de-DE"/>
        </a:p>
      </dgm:t>
    </dgm:pt>
    <dgm:pt modelId="{75F05FD0-65DD-4C01-9CE7-D2823FB3C261}" type="sibTrans" cxnId="{8599BE4E-2D20-4BEE-A597-2F0B121F230B}">
      <dgm:prSet/>
      <dgm:spPr/>
      <dgm:t>
        <a:bodyPr/>
        <a:lstStyle/>
        <a:p>
          <a:endParaRPr lang="de-DE"/>
        </a:p>
      </dgm:t>
    </dgm:pt>
    <dgm:pt modelId="{5020F8C2-676D-4336-9EE3-251074796DA7}">
      <dgm:prSet/>
      <dgm:spPr/>
      <dgm:t>
        <a:bodyPr/>
        <a:lstStyle/>
        <a:p>
          <a:r>
            <a:rPr lang="de-DE" b="1" dirty="0"/>
            <a:t>…bildet eine Planungsgrundlage und einen Gestaltungsrahmen für die Umsetzung</a:t>
          </a:r>
        </a:p>
      </dgm:t>
    </dgm:pt>
    <dgm:pt modelId="{B98AC6C2-19A0-4B9A-AE7D-AD338DD76C14}" type="parTrans" cxnId="{DF46F3F6-D72E-49D8-9F94-E01BE5705EDD}">
      <dgm:prSet/>
      <dgm:spPr/>
      <dgm:t>
        <a:bodyPr/>
        <a:lstStyle/>
        <a:p>
          <a:endParaRPr lang="de-DE"/>
        </a:p>
      </dgm:t>
    </dgm:pt>
    <dgm:pt modelId="{D5270132-6F9E-4963-9AA2-B87404C3653D}" type="sibTrans" cxnId="{DF46F3F6-D72E-49D8-9F94-E01BE5705EDD}">
      <dgm:prSet/>
      <dgm:spPr/>
      <dgm:t>
        <a:bodyPr/>
        <a:lstStyle/>
        <a:p>
          <a:endParaRPr lang="de-DE"/>
        </a:p>
      </dgm:t>
    </dgm:pt>
    <dgm:pt modelId="{B61A6994-88C1-45AB-A4A0-95DD60E938CA}" type="pres">
      <dgm:prSet presAssocID="{016B32CF-5D24-4440-85AB-461955C3988D}" presName="outerComposite" presStyleCnt="0">
        <dgm:presLayoutVars>
          <dgm:chMax val="5"/>
          <dgm:dir/>
          <dgm:resizeHandles val="exact"/>
        </dgm:presLayoutVars>
      </dgm:prSet>
      <dgm:spPr/>
    </dgm:pt>
    <dgm:pt modelId="{FE4B3AE3-0FF5-4CD1-AD6E-4CF737B03771}" type="pres">
      <dgm:prSet presAssocID="{016B32CF-5D24-4440-85AB-461955C3988D}" presName="dummyMaxCanvas" presStyleCnt="0">
        <dgm:presLayoutVars/>
      </dgm:prSet>
      <dgm:spPr/>
    </dgm:pt>
    <dgm:pt modelId="{713B82E9-2466-416B-9287-BF0D5D1B2F42}" type="pres">
      <dgm:prSet presAssocID="{016B32CF-5D24-4440-85AB-461955C3988D}" presName="ThreeNodes_1" presStyleLbl="node1" presStyleIdx="0" presStyleCnt="3">
        <dgm:presLayoutVars>
          <dgm:bulletEnabled val="1"/>
        </dgm:presLayoutVars>
      </dgm:prSet>
      <dgm:spPr/>
    </dgm:pt>
    <dgm:pt modelId="{8FCE50A3-FAC5-409E-A18E-B43F17D05ECC}" type="pres">
      <dgm:prSet presAssocID="{016B32CF-5D24-4440-85AB-461955C3988D}" presName="ThreeNodes_2" presStyleLbl="node1" presStyleIdx="1" presStyleCnt="3">
        <dgm:presLayoutVars>
          <dgm:bulletEnabled val="1"/>
        </dgm:presLayoutVars>
      </dgm:prSet>
      <dgm:spPr/>
    </dgm:pt>
    <dgm:pt modelId="{B68A3FB9-E561-4E3E-A986-2B0D86FC5C0D}" type="pres">
      <dgm:prSet presAssocID="{016B32CF-5D24-4440-85AB-461955C3988D}" presName="ThreeNodes_3" presStyleLbl="node1" presStyleIdx="2" presStyleCnt="3">
        <dgm:presLayoutVars>
          <dgm:bulletEnabled val="1"/>
        </dgm:presLayoutVars>
      </dgm:prSet>
      <dgm:spPr/>
    </dgm:pt>
    <dgm:pt modelId="{CEFC3C4F-1B73-4E22-B6EF-5B8E6ACDFA9E}" type="pres">
      <dgm:prSet presAssocID="{016B32CF-5D24-4440-85AB-461955C3988D}" presName="ThreeConn_1-2" presStyleLbl="fgAccFollowNode1" presStyleIdx="0" presStyleCnt="2">
        <dgm:presLayoutVars>
          <dgm:bulletEnabled val="1"/>
        </dgm:presLayoutVars>
      </dgm:prSet>
      <dgm:spPr/>
    </dgm:pt>
    <dgm:pt modelId="{811889BE-C0E8-4D15-9826-12812725C3F0}" type="pres">
      <dgm:prSet presAssocID="{016B32CF-5D24-4440-85AB-461955C3988D}" presName="ThreeConn_2-3" presStyleLbl="fgAccFollowNode1" presStyleIdx="1" presStyleCnt="2">
        <dgm:presLayoutVars>
          <dgm:bulletEnabled val="1"/>
        </dgm:presLayoutVars>
      </dgm:prSet>
      <dgm:spPr/>
    </dgm:pt>
    <dgm:pt modelId="{1C7C4DA1-EF29-4F82-BDD6-3455FB73B7BD}" type="pres">
      <dgm:prSet presAssocID="{016B32CF-5D24-4440-85AB-461955C3988D}" presName="ThreeNodes_1_text" presStyleLbl="node1" presStyleIdx="2" presStyleCnt="3">
        <dgm:presLayoutVars>
          <dgm:bulletEnabled val="1"/>
        </dgm:presLayoutVars>
      </dgm:prSet>
      <dgm:spPr/>
    </dgm:pt>
    <dgm:pt modelId="{A065AA5E-BF3F-4173-8D15-D391043347FD}" type="pres">
      <dgm:prSet presAssocID="{016B32CF-5D24-4440-85AB-461955C3988D}" presName="ThreeNodes_2_text" presStyleLbl="node1" presStyleIdx="2" presStyleCnt="3">
        <dgm:presLayoutVars>
          <dgm:bulletEnabled val="1"/>
        </dgm:presLayoutVars>
      </dgm:prSet>
      <dgm:spPr/>
    </dgm:pt>
    <dgm:pt modelId="{B7D6FD17-0568-4F49-A44F-533FC7934F6F}" type="pres">
      <dgm:prSet presAssocID="{016B32CF-5D24-4440-85AB-461955C3988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1F047914-C341-4A9E-B4D6-B29F990ABB96}" type="presOf" srcId="{2576EB31-2578-4F30-B373-969EC81C867A}" destId="{8FCE50A3-FAC5-409E-A18E-B43F17D05ECC}" srcOrd="0" destOrd="0" presId="urn:microsoft.com/office/officeart/2005/8/layout/vProcess5"/>
    <dgm:cxn modelId="{94C12B31-5DFC-467A-A5B3-AE71A38B5298}" type="presOf" srcId="{016B32CF-5D24-4440-85AB-461955C3988D}" destId="{B61A6994-88C1-45AB-A4A0-95DD60E938CA}" srcOrd="0" destOrd="0" presId="urn:microsoft.com/office/officeart/2005/8/layout/vProcess5"/>
    <dgm:cxn modelId="{870D8039-8A3E-427E-920A-99DDBFCDA5E0}" srcId="{016B32CF-5D24-4440-85AB-461955C3988D}" destId="{7F694926-F406-486C-A4CA-12751C923937}" srcOrd="0" destOrd="0" parTransId="{5394EE56-D524-432C-8C5B-2F39D5770282}" sibTransId="{585D2D57-88D9-467B-BF8E-68812763667D}"/>
    <dgm:cxn modelId="{8599BE4E-2D20-4BEE-A597-2F0B121F230B}" srcId="{016B32CF-5D24-4440-85AB-461955C3988D}" destId="{2576EB31-2578-4F30-B373-969EC81C867A}" srcOrd="1" destOrd="0" parTransId="{79791FA1-5B87-4431-8155-2C5BB8657EA8}" sibTransId="{75F05FD0-65DD-4C01-9CE7-D2823FB3C261}"/>
    <dgm:cxn modelId="{23C3F34E-9C92-4B84-8D33-AA29227356EE}" type="presOf" srcId="{585D2D57-88D9-467B-BF8E-68812763667D}" destId="{CEFC3C4F-1B73-4E22-B6EF-5B8E6ACDFA9E}" srcOrd="0" destOrd="0" presId="urn:microsoft.com/office/officeart/2005/8/layout/vProcess5"/>
    <dgm:cxn modelId="{6747AF51-CD2F-4AB0-BF80-A431E4A6E26B}" type="presOf" srcId="{7F694926-F406-486C-A4CA-12751C923937}" destId="{1C7C4DA1-EF29-4F82-BDD6-3455FB73B7BD}" srcOrd="1" destOrd="0" presId="urn:microsoft.com/office/officeart/2005/8/layout/vProcess5"/>
    <dgm:cxn modelId="{9D1FA48D-17E9-422C-8842-AB469626B92F}" type="presOf" srcId="{75F05FD0-65DD-4C01-9CE7-D2823FB3C261}" destId="{811889BE-C0E8-4D15-9826-12812725C3F0}" srcOrd="0" destOrd="0" presId="urn:microsoft.com/office/officeart/2005/8/layout/vProcess5"/>
    <dgm:cxn modelId="{EE30B7D0-B2B9-4384-B7AE-FC3D3B478BC3}" type="presOf" srcId="{7F694926-F406-486C-A4CA-12751C923937}" destId="{713B82E9-2466-416B-9287-BF0D5D1B2F42}" srcOrd="0" destOrd="0" presId="urn:microsoft.com/office/officeart/2005/8/layout/vProcess5"/>
    <dgm:cxn modelId="{1B71F9E3-AD7C-466C-A5AE-939882441009}" type="presOf" srcId="{5020F8C2-676D-4336-9EE3-251074796DA7}" destId="{B7D6FD17-0568-4F49-A44F-533FC7934F6F}" srcOrd="1" destOrd="0" presId="urn:microsoft.com/office/officeart/2005/8/layout/vProcess5"/>
    <dgm:cxn modelId="{DF46F3F6-D72E-49D8-9F94-E01BE5705EDD}" srcId="{016B32CF-5D24-4440-85AB-461955C3988D}" destId="{5020F8C2-676D-4336-9EE3-251074796DA7}" srcOrd="2" destOrd="0" parTransId="{B98AC6C2-19A0-4B9A-AE7D-AD338DD76C14}" sibTransId="{D5270132-6F9E-4963-9AA2-B87404C3653D}"/>
    <dgm:cxn modelId="{D27276F9-F839-4BDC-B80A-9A098196AC60}" type="presOf" srcId="{5020F8C2-676D-4336-9EE3-251074796DA7}" destId="{B68A3FB9-E561-4E3E-A986-2B0D86FC5C0D}" srcOrd="0" destOrd="0" presId="urn:microsoft.com/office/officeart/2005/8/layout/vProcess5"/>
    <dgm:cxn modelId="{54F7FCFD-67A7-48F0-8072-DE70EB4A0483}" type="presOf" srcId="{2576EB31-2578-4F30-B373-969EC81C867A}" destId="{A065AA5E-BF3F-4173-8D15-D391043347FD}" srcOrd="1" destOrd="0" presId="urn:microsoft.com/office/officeart/2005/8/layout/vProcess5"/>
    <dgm:cxn modelId="{5C84C77B-8590-4DE3-B87D-51E01866A1FD}" type="presParOf" srcId="{B61A6994-88C1-45AB-A4A0-95DD60E938CA}" destId="{FE4B3AE3-0FF5-4CD1-AD6E-4CF737B03771}" srcOrd="0" destOrd="0" presId="urn:microsoft.com/office/officeart/2005/8/layout/vProcess5"/>
    <dgm:cxn modelId="{49631CFA-ADA4-45B2-BBCB-B29C64857A74}" type="presParOf" srcId="{B61A6994-88C1-45AB-A4A0-95DD60E938CA}" destId="{713B82E9-2466-416B-9287-BF0D5D1B2F42}" srcOrd="1" destOrd="0" presId="urn:microsoft.com/office/officeart/2005/8/layout/vProcess5"/>
    <dgm:cxn modelId="{BE44C299-0966-4E35-92BE-4FE259C60230}" type="presParOf" srcId="{B61A6994-88C1-45AB-A4A0-95DD60E938CA}" destId="{8FCE50A3-FAC5-409E-A18E-B43F17D05ECC}" srcOrd="2" destOrd="0" presId="urn:microsoft.com/office/officeart/2005/8/layout/vProcess5"/>
    <dgm:cxn modelId="{A21E6EC8-4740-4C48-9C45-2C2F755C7838}" type="presParOf" srcId="{B61A6994-88C1-45AB-A4A0-95DD60E938CA}" destId="{B68A3FB9-E561-4E3E-A986-2B0D86FC5C0D}" srcOrd="3" destOrd="0" presId="urn:microsoft.com/office/officeart/2005/8/layout/vProcess5"/>
    <dgm:cxn modelId="{8AC228D1-C9AC-4D7D-8615-ECBABC56AE1F}" type="presParOf" srcId="{B61A6994-88C1-45AB-A4A0-95DD60E938CA}" destId="{CEFC3C4F-1B73-4E22-B6EF-5B8E6ACDFA9E}" srcOrd="4" destOrd="0" presId="urn:microsoft.com/office/officeart/2005/8/layout/vProcess5"/>
    <dgm:cxn modelId="{9D0C46F0-3D66-4E07-B60E-E42843934441}" type="presParOf" srcId="{B61A6994-88C1-45AB-A4A0-95DD60E938CA}" destId="{811889BE-C0E8-4D15-9826-12812725C3F0}" srcOrd="5" destOrd="0" presId="urn:microsoft.com/office/officeart/2005/8/layout/vProcess5"/>
    <dgm:cxn modelId="{CCD607BC-1FD6-4598-A626-EB51DEA6E631}" type="presParOf" srcId="{B61A6994-88C1-45AB-A4A0-95DD60E938CA}" destId="{1C7C4DA1-EF29-4F82-BDD6-3455FB73B7BD}" srcOrd="6" destOrd="0" presId="urn:microsoft.com/office/officeart/2005/8/layout/vProcess5"/>
    <dgm:cxn modelId="{2C7D68B5-3EA4-43D8-8428-B495DDFD6E35}" type="presParOf" srcId="{B61A6994-88C1-45AB-A4A0-95DD60E938CA}" destId="{A065AA5E-BF3F-4173-8D15-D391043347FD}" srcOrd="7" destOrd="0" presId="urn:microsoft.com/office/officeart/2005/8/layout/vProcess5"/>
    <dgm:cxn modelId="{37FDC583-4957-4D93-96DD-0BF0BECA9C81}" type="presParOf" srcId="{B61A6994-88C1-45AB-A4A0-95DD60E938CA}" destId="{B7D6FD17-0568-4F49-A44F-533FC7934F6F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38BCB-8CA5-4B51-B99C-0F84CE5752E5}">
      <dsp:nvSpPr>
        <dsp:cNvPr id="0" name=""/>
        <dsp:cNvSpPr/>
      </dsp:nvSpPr>
      <dsp:spPr>
        <a:xfrm>
          <a:off x="198818" y="0"/>
          <a:ext cx="1850245" cy="1387684"/>
        </a:xfrm>
        <a:prstGeom prst="up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EEC2A7-8176-4921-8303-79397E853093}">
      <dsp:nvSpPr>
        <dsp:cNvPr id="0" name=""/>
        <dsp:cNvSpPr/>
      </dsp:nvSpPr>
      <dsp:spPr>
        <a:xfrm>
          <a:off x="2145697" y="0"/>
          <a:ext cx="4350810" cy="1387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Erneuerbare und Abwärme</a:t>
          </a:r>
          <a:br>
            <a:rPr lang="de-DE" sz="2000" b="0" kern="1200" dirty="0"/>
          </a:br>
          <a:r>
            <a:rPr lang="de-DE" sz="2000" b="0" kern="1200" dirty="0"/>
            <a:t>(Konsistenz)</a:t>
          </a:r>
        </a:p>
      </dsp:txBody>
      <dsp:txXfrm>
        <a:off x="2145697" y="0"/>
        <a:ext cx="4350810" cy="1387684"/>
      </dsp:txXfrm>
    </dsp:sp>
    <dsp:sp modelId="{65142666-7BB7-4FD1-B9C8-FA8DCD6145C2}">
      <dsp:nvSpPr>
        <dsp:cNvPr id="0" name=""/>
        <dsp:cNvSpPr/>
      </dsp:nvSpPr>
      <dsp:spPr>
        <a:xfrm>
          <a:off x="753892" y="1503324"/>
          <a:ext cx="1850245" cy="1387684"/>
        </a:xfrm>
        <a:prstGeom prst="downArrow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5257BD-C299-433C-A3A7-A4D647798753}">
      <dsp:nvSpPr>
        <dsp:cNvPr id="0" name=""/>
        <dsp:cNvSpPr/>
      </dsp:nvSpPr>
      <dsp:spPr>
        <a:xfrm>
          <a:off x="2659645" y="1503324"/>
          <a:ext cx="3638044" cy="1387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/>
            <a:t>Wärmeverbrauch</a:t>
          </a:r>
          <a:br>
            <a:rPr lang="de-DE" sz="2000" b="1" kern="1200" dirty="0"/>
          </a:br>
          <a:r>
            <a:rPr lang="de-DE" sz="2000" b="0" kern="1200" dirty="0"/>
            <a:t>(Effizienz)</a:t>
          </a:r>
        </a:p>
      </dsp:txBody>
      <dsp:txXfrm>
        <a:off x="2659645" y="1503324"/>
        <a:ext cx="3638044" cy="1387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579FB-C34A-4971-8CAA-209AEFF1D285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b="0" kern="1200" dirty="0"/>
            <a:t>Wärmeplanung</a:t>
          </a:r>
          <a:br>
            <a:rPr lang="de-DE" sz="2500" b="0" kern="1200" dirty="0"/>
          </a:br>
          <a:r>
            <a:rPr lang="de-DE" sz="1800" b="0" kern="1200" dirty="0"/>
            <a:t>iterativ und zyklisch</a:t>
          </a:r>
          <a:endParaRPr lang="de-DE" sz="2500" b="0" kern="1200" dirty="0"/>
        </a:p>
      </dsp:txBody>
      <dsp:txXfrm>
        <a:off x="3001336" y="1646670"/>
        <a:ext cx="2125326" cy="2125326"/>
      </dsp:txXfrm>
    </dsp:sp>
    <dsp:sp modelId="{ED9DA72B-93E7-4631-970E-8BB4DC3F376F}">
      <dsp:nvSpPr>
        <dsp:cNvPr id="0" name=""/>
        <dsp:cNvSpPr/>
      </dsp:nvSpPr>
      <dsp:spPr>
        <a:xfrm>
          <a:off x="3131679" y="-129037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Bestands-Analysen</a:t>
          </a:r>
        </a:p>
      </dsp:txBody>
      <dsp:txXfrm>
        <a:off x="3404749" y="128999"/>
        <a:ext cx="1318500" cy="1245910"/>
      </dsp:txXfrm>
    </dsp:sp>
    <dsp:sp modelId="{6F2C6777-2B1B-4749-BD60-5DDFB12F8446}">
      <dsp:nvSpPr>
        <dsp:cNvPr id="0" name=""/>
        <dsp:cNvSpPr/>
      </dsp:nvSpPr>
      <dsp:spPr>
        <a:xfrm>
          <a:off x="5135780" y="785375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Potenzial-Analysen</a:t>
          </a:r>
        </a:p>
      </dsp:txBody>
      <dsp:txXfrm>
        <a:off x="5408850" y="1043411"/>
        <a:ext cx="1318500" cy="1245910"/>
      </dsp:txXfrm>
    </dsp:sp>
    <dsp:sp modelId="{C5B79799-C68A-4AFE-9CBE-A7A2681972ED}">
      <dsp:nvSpPr>
        <dsp:cNvPr id="0" name=""/>
        <dsp:cNvSpPr/>
      </dsp:nvSpPr>
      <dsp:spPr>
        <a:xfrm>
          <a:off x="5104950" y="2903302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Wärme-versorgungs-gebiete</a:t>
          </a:r>
        </a:p>
      </dsp:txBody>
      <dsp:txXfrm>
        <a:off x="5378020" y="3161338"/>
        <a:ext cx="1318500" cy="1245910"/>
      </dsp:txXfrm>
    </dsp:sp>
    <dsp:sp modelId="{B6F1FAC8-4939-4022-94C9-D7FA704CCFCF}">
      <dsp:nvSpPr>
        <dsp:cNvPr id="0" name=""/>
        <dsp:cNvSpPr/>
      </dsp:nvSpPr>
      <dsp:spPr>
        <a:xfrm>
          <a:off x="3158963" y="3785722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Ziel-Szenarien</a:t>
          </a:r>
        </a:p>
      </dsp:txBody>
      <dsp:txXfrm>
        <a:off x="3432033" y="4043758"/>
        <a:ext cx="1318500" cy="1245910"/>
      </dsp:txXfrm>
    </dsp:sp>
    <dsp:sp modelId="{67E24E5D-A437-4567-98AD-6CF01D007F58}">
      <dsp:nvSpPr>
        <dsp:cNvPr id="0" name=""/>
        <dsp:cNvSpPr/>
      </dsp:nvSpPr>
      <dsp:spPr>
        <a:xfrm>
          <a:off x="1091534" y="2798820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Umsetzung u. Monitoring</a:t>
          </a:r>
        </a:p>
      </dsp:txBody>
      <dsp:txXfrm>
        <a:off x="1364604" y="3056856"/>
        <a:ext cx="1318500" cy="1245910"/>
      </dsp:txXfrm>
    </dsp:sp>
    <dsp:sp modelId="{3BF1F6FD-36AF-41E6-B272-78CC45C62614}">
      <dsp:nvSpPr>
        <dsp:cNvPr id="0" name=""/>
        <dsp:cNvSpPr/>
      </dsp:nvSpPr>
      <dsp:spPr>
        <a:xfrm>
          <a:off x="1138296" y="790263"/>
          <a:ext cx="1864640" cy="176198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Kooperation u. Beteiligung</a:t>
          </a:r>
        </a:p>
      </dsp:txBody>
      <dsp:txXfrm>
        <a:off x="1411366" y="1048299"/>
        <a:ext cx="1318500" cy="1245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21D9E-209E-4DC1-807D-1C25EC7FE4FB}">
      <dsp:nvSpPr>
        <dsp:cNvPr id="0" name=""/>
        <dsp:cNvSpPr/>
      </dsp:nvSpPr>
      <dsp:spPr>
        <a:xfrm>
          <a:off x="0" y="0"/>
          <a:ext cx="10695491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090C01-8CF0-4616-ADE1-9F8B86D9144E}">
      <dsp:nvSpPr>
        <dsp:cNvPr id="0" name=""/>
        <dsp:cNvSpPr/>
      </dsp:nvSpPr>
      <dsp:spPr>
        <a:xfrm>
          <a:off x="0" y="0"/>
          <a:ext cx="2139098" cy="4402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Beteiligte Akteure</a:t>
          </a:r>
          <a:endParaRPr lang="de-DE" sz="1800" kern="1200" dirty="0"/>
        </a:p>
      </dsp:txBody>
      <dsp:txXfrm>
        <a:off x="0" y="0"/>
        <a:ext cx="2139098" cy="4402668"/>
      </dsp:txXfrm>
    </dsp:sp>
    <dsp:sp modelId="{12F5CAC5-DC2D-4343-ACEC-568E62547F86}">
      <dsp:nvSpPr>
        <dsp:cNvPr id="0" name=""/>
        <dsp:cNvSpPr/>
      </dsp:nvSpPr>
      <dsp:spPr>
        <a:xfrm>
          <a:off x="2299530" y="26038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800" b="1" kern="1200" dirty="0"/>
            <a:t>Senatsverwaltungen (SenWEB, SenStadt)</a:t>
          </a:r>
        </a:p>
      </dsp:txBody>
      <dsp:txXfrm>
        <a:off x="2299530" y="26038"/>
        <a:ext cx="8395960" cy="520774"/>
      </dsp:txXfrm>
    </dsp:sp>
    <dsp:sp modelId="{35CB5861-F622-4AA5-9FCC-4012D097E53C}">
      <dsp:nvSpPr>
        <dsp:cNvPr id="0" name=""/>
        <dsp:cNvSpPr/>
      </dsp:nvSpPr>
      <dsp:spPr>
        <a:xfrm>
          <a:off x="2139098" y="546813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4DE514-182B-4431-B8A2-931D5518C237}">
      <dsp:nvSpPr>
        <dsp:cNvPr id="0" name=""/>
        <dsp:cNvSpPr/>
      </dsp:nvSpPr>
      <dsp:spPr>
        <a:xfrm>
          <a:off x="2299530" y="572852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800" b="1" kern="1200" dirty="0"/>
            <a:t>Energieversorger / Infrastrukturbetreibende</a:t>
          </a:r>
          <a:endParaRPr lang="de-DE" sz="1800" kern="1200" dirty="0"/>
        </a:p>
      </dsp:txBody>
      <dsp:txXfrm>
        <a:off x="2299530" y="572852"/>
        <a:ext cx="8395960" cy="520774"/>
      </dsp:txXfrm>
    </dsp:sp>
    <dsp:sp modelId="{C2534255-D7AF-4F60-AA61-1741EC06BA0B}">
      <dsp:nvSpPr>
        <dsp:cNvPr id="0" name=""/>
        <dsp:cNvSpPr/>
      </dsp:nvSpPr>
      <dsp:spPr>
        <a:xfrm>
          <a:off x="2139098" y="1093626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FFAC40-3829-42A8-B8DB-77E94902CF28}">
      <dsp:nvSpPr>
        <dsp:cNvPr id="0" name=""/>
        <dsp:cNvSpPr/>
      </dsp:nvSpPr>
      <dsp:spPr>
        <a:xfrm>
          <a:off x="2299530" y="1119665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Bezirksverwaltungen</a:t>
          </a:r>
          <a:endParaRPr lang="de-DE" sz="1800" kern="1200" dirty="0"/>
        </a:p>
      </dsp:txBody>
      <dsp:txXfrm>
        <a:off x="2299530" y="1119665"/>
        <a:ext cx="8395960" cy="520774"/>
      </dsp:txXfrm>
    </dsp:sp>
    <dsp:sp modelId="{34EA654F-3B69-4150-B705-118558BCB2D8}">
      <dsp:nvSpPr>
        <dsp:cNvPr id="0" name=""/>
        <dsp:cNvSpPr/>
      </dsp:nvSpPr>
      <dsp:spPr>
        <a:xfrm>
          <a:off x="2139098" y="1640439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D99ECC3-268B-48D8-A12B-9484543F5F4D}">
      <dsp:nvSpPr>
        <dsp:cNvPr id="0" name=""/>
        <dsp:cNvSpPr/>
      </dsp:nvSpPr>
      <dsp:spPr>
        <a:xfrm>
          <a:off x="2299530" y="1666478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Brandenburger Kommunen</a:t>
          </a:r>
        </a:p>
      </dsp:txBody>
      <dsp:txXfrm>
        <a:off x="2299530" y="1666478"/>
        <a:ext cx="8395960" cy="520774"/>
      </dsp:txXfrm>
    </dsp:sp>
    <dsp:sp modelId="{0E639B0F-11D7-4E70-8B27-90E17E48C685}">
      <dsp:nvSpPr>
        <dsp:cNvPr id="0" name=""/>
        <dsp:cNvSpPr/>
      </dsp:nvSpPr>
      <dsp:spPr>
        <a:xfrm>
          <a:off x="2139098" y="2187253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5969D3-5363-48F2-B553-5793C7C13DDD}">
      <dsp:nvSpPr>
        <dsp:cNvPr id="0" name=""/>
        <dsp:cNvSpPr/>
      </dsp:nvSpPr>
      <dsp:spPr>
        <a:xfrm>
          <a:off x="2299530" y="2213291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Wohnungswirtschaft</a:t>
          </a:r>
        </a:p>
      </dsp:txBody>
      <dsp:txXfrm>
        <a:off x="2299530" y="2213291"/>
        <a:ext cx="8395960" cy="520774"/>
      </dsp:txXfrm>
    </dsp:sp>
    <dsp:sp modelId="{D263EB54-70C6-48BE-9645-4F0947D39111}">
      <dsp:nvSpPr>
        <dsp:cNvPr id="0" name=""/>
        <dsp:cNvSpPr/>
      </dsp:nvSpPr>
      <dsp:spPr>
        <a:xfrm>
          <a:off x="2139098" y="2734066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960AAA9-DF3F-425A-BF07-0621BD65ADF8}">
      <dsp:nvSpPr>
        <dsp:cNvPr id="0" name=""/>
        <dsp:cNvSpPr/>
      </dsp:nvSpPr>
      <dsp:spPr>
        <a:xfrm>
          <a:off x="2299530" y="2760105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landeseigene Unternehmen</a:t>
          </a:r>
        </a:p>
      </dsp:txBody>
      <dsp:txXfrm>
        <a:off x="2299530" y="2760105"/>
        <a:ext cx="8395960" cy="520774"/>
      </dsp:txXfrm>
    </dsp:sp>
    <dsp:sp modelId="{8A78EB57-8052-41FF-9BA1-2DF78DF1605D}">
      <dsp:nvSpPr>
        <dsp:cNvPr id="0" name=""/>
        <dsp:cNvSpPr/>
      </dsp:nvSpPr>
      <dsp:spPr>
        <a:xfrm>
          <a:off x="2139098" y="3280879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817F9DC-64FE-42B6-871D-2698527C5E8E}">
      <dsp:nvSpPr>
        <dsp:cNvPr id="0" name=""/>
        <dsp:cNvSpPr/>
      </dsp:nvSpPr>
      <dsp:spPr>
        <a:xfrm>
          <a:off x="2299530" y="3306918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Schornsteinfeger / Energieberater</a:t>
          </a:r>
          <a:endParaRPr lang="de-DE" sz="1800" kern="1200" dirty="0"/>
        </a:p>
      </dsp:txBody>
      <dsp:txXfrm>
        <a:off x="2299530" y="3306918"/>
        <a:ext cx="8395960" cy="520774"/>
      </dsp:txXfrm>
    </dsp:sp>
    <dsp:sp modelId="{2F46A53D-840C-4939-BB1A-E393381D3B37}">
      <dsp:nvSpPr>
        <dsp:cNvPr id="0" name=""/>
        <dsp:cNvSpPr/>
      </dsp:nvSpPr>
      <dsp:spPr>
        <a:xfrm>
          <a:off x="2139098" y="3827693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0836D01-253A-4DC1-A0A3-F3B4924EDCF8}">
      <dsp:nvSpPr>
        <dsp:cNvPr id="0" name=""/>
        <dsp:cNvSpPr/>
      </dsp:nvSpPr>
      <dsp:spPr>
        <a:xfrm>
          <a:off x="2299530" y="3853731"/>
          <a:ext cx="8395960" cy="520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/>
            <a:t>Bürgerenergie-Genossenschaften</a:t>
          </a:r>
        </a:p>
      </dsp:txBody>
      <dsp:txXfrm>
        <a:off x="2299530" y="3853731"/>
        <a:ext cx="8395960" cy="520774"/>
      </dsp:txXfrm>
    </dsp:sp>
    <dsp:sp modelId="{979D1E8D-4068-47AF-B1C0-EA343C755E36}">
      <dsp:nvSpPr>
        <dsp:cNvPr id="0" name=""/>
        <dsp:cNvSpPr/>
      </dsp:nvSpPr>
      <dsp:spPr>
        <a:xfrm>
          <a:off x="2139098" y="4374506"/>
          <a:ext cx="855639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B09FD-C67F-4AAB-AEF6-002993E0412A}">
      <dsp:nvSpPr>
        <dsp:cNvPr id="0" name=""/>
        <dsp:cNvSpPr/>
      </dsp:nvSpPr>
      <dsp:spPr>
        <a:xfrm>
          <a:off x="4132686" y="1913485"/>
          <a:ext cx="1760938" cy="1815042"/>
        </a:xfrm>
        <a:prstGeom prst="ellipse">
          <a:avLst/>
        </a:prstGeom>
        <a:gradFill rotWithShape="0">
          <a:gsLst>
            <a:gs pos="0">
              <a:schemeClr val="accent2">
                <a:shade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u="sng" kern="1200" dirty="0"/>
            <a:t>Strategie-felder und Maßnahmen</a:t>
          </a:r>
        </a:p>
      </dsp:txBody>
      <dsp:txXfrm>
        <a:off x="4390569" y="2179292"/>
        <a:ext cx="1245172" cy="1283428"/>
      </dsp:txXfrm>
    </dsp:sp>
    <dsp:sp modelId="{F45121A0-E8A0-4266-B17D-118FA964E3F3}">
      <dsp:nvSpPr>
        <dsp:cNvPr id="0" name=""/>
        <dsp:cNvSpPr/>
      </dsp:nvSpPr>
      <dsp:spPr>
        <a:xfrm rot="16457241">
          <a:off x="5009905" y="1827014"/>
          <a:ext cx="153652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153652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5082890" y="1835730"/>
        <a:ext cx="7682" cy="7682"/>
      </dsp:txXfrm>
    </dsp:sp>
    <dsp:sp modelId="{61B4A754-423D-4CF4-A067-80F0930CFF21}">
      <dsp:nvSpPr>
        <dsp:cNvPr id="0" name=""/>
        <dsp:cNvSpPr/>
      </dsp:nvSpPr>
      <dsp:spPr>
        <a:xfrm>
          <a:off x="4118413" y="-236856"/>
          <a:ext cx="2097854" cy="2002370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Stärkung zukunftsfähiger Bestands-Wärmenetze</a:t>
          </a:r>
        </a:p>
      </dsp:txBody>
      <dsp:txXfrm>
        <a:off x="4425637" y="56384"/>
        <a:ext cx="1483406" cy="1415890"/>
      </dsp:txXfrm>
    </dsp:sp>
    <dsp:sp modelId="{DCE8A54F-DE14-47B4-BD26-7A5B32FAE76F}">
      <dsp:nvSpPr>
        <dsp:cNvPr id="0" name=""/>
        <dsp:cNvSpPr/>
      </dsp:nvSpPr>
      <dsp:spPr>
        <a:xfrm rot="20351211">
          <a:off x="5812988" y="2351509"/>
          <a:ext cx="804477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804477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195115" y="2343955"/>
        <a:ext cx="40223" cy="40223"/>
      </dsp:txXfrm>
    </dsp:sp>
    <dsp:sp modelId="{7A073CC2-5F00-4C3D-A29C-F6E53D21DF63}">
      <dsp:nvSpPr>
        <dsp:cNvPr id="0" name=""/>
        <dsp:cNvSpPr/>
      </dsp:nvSpPr>
      <dsp:spPr>
        <a:xfrm>
          <a:off x="6517289" y="774940"/>
          <a:ext cx="2172677" cy="2122716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249723"/>
                <a:satOff val="-21702"/>
                <a:lumOff val="1673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249723"/>
                <a:satOff val="-21702"/>
                <a:lumOff val="167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249723"/>
                <a:satOff val="-21702"/>
                <a:lumOff val="167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Erschließung lokaler EE- und Abwärme-quellen</a:t>
          </a:r>
        </a:p>
      </dsp:txBody>
      <dsp:txXfrm>
        <a:off x="6835470" y="1085805"/>
        <a:ext cx="1536315" cy="1500986"/>
      </dsp:txXfrm>
    </dsp:sp>
    <dsp:sp modelId="{0CA82EA0-A30D-4522-8E9E-653C42C3E3EC}">
      <dsp:nvSpPr>
        <dsp:cNvPr id="0" name=""/>
        <dsp:cNvSpPr/>
      </dsp:nvSpPr>
      <dsp:spPr>
        <a:xfrm rot="1179669">
          <a:off x="5787691" y="3436768"/>
          <a:ext cx="196809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196809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722535" y="3400123"/>
        <a:ext cx="98404" cy="98404"/>
      </dsp:txXfrm>
    </dsp:sp>
    <dsp:sp modelId="{10AD3994-2D4B-4E5D-9C93-58912BC63F73}">
      <dsp:nvSpPr>
        <dsp:cNvPr id="0" name=""/>
        <dsp:cNvSpPr/>
      </dsp:nvSpPr>
      <dsp:spPr>
        <a:xfrm>
          <a:off x="7640036" y="3209606"/>
          <a:ext cx="1840825" cy="1757604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499446"/>
                <a:satOff val="-43405"/>
                <a:lumOff val="334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499446"/>
                <a:satOff val="-43405"/>
                <a:lumOff val="334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499446"/>
                <a:satOff val="-43405"/>
                <a:lumOff val="334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Etablierung neuer Wärmenetze</a:t>
          </a:r>
        </a:p>
      </dsp:txBody>
      <dsp:txXfrm>
        <a:off x="7909619" y="3467001"/>
        <a:ext cx="1301659" cy="1242814"/>
      </dsp:txXfrm>
    </dsp:sp>
    <dsp:sp modelId="{F0A89A66-BF60-4608-A7EC-7955CD8C5535}">
      <dsp:nvSpPr>
        <dsp:cNvPr id="0" name=""/>
        <dsp:cNvSpPr/>
      </dsp:nvSpPr>
      <dsp:spPr>
        <a:xfrm rot="3689794">
          <a:off x="5352753" y="3752383"/>
          <a:ext cx="34597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345978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5517093" y="3756291"/>
        <a:ext cx="17298" cy="17298"/>
      </dsp:txXfrm>
    </dsp:sp>
    <dsp:sp modelId="{0EEDFEEC-44D9-4546-AF53-8D014B1275C6}">
      <dsp:nvSpPr>
        <dsp:cNvPr id="0" name=""/>
        <dsp:cNvSpPr/>
      </dsp:nvSpPr>
      <dsp:spPr>
        <a:xfrm>
          <a:off x="5119546" y="3813379"/>
          <a:ext cx="1835272" cy="1786762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749170"/>
                <a:satOff val="-65107"/>
                <a:lumOff val="502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749170"/>
                <a:satOff val="-65107"/>
                <a:lumOff val="502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749170"/>
                <a:satOff val="-65107"/>
                <a:lumOff val="502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Rollout effizienter Wärme-pumpen</a:t>
          </a:r>
        </a:p>
      </dsp:txBody>
      <dsp:txXfrm>
        <a:off x="5388315" y="4075044"/>
        <a:ext cx="1297734" cy="1263432"/>
      </dsp:txXfrm>
    </dsp:sp>
    <dsp:sp modelId="{F1F2D72A-0FF8-4876-A562-53AA97A3B89F}">
      <dsp:nvSpPr>
        <dsp:cNvPr id="0" name=""/>
        <dsp:cNvSpPr/>
      </dsp:nvSpPr>
      <dsp:spPr>
        <a:xfrm rot="7901249">
          <a:off x="4159248" y="3592948"/>
          <a:ext cx="31050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31050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4306737" y="3597743"/>
        <a:ext cx="15525" cy="15525"/>
      </dsp:txXfrm>
    </dsp:sp>
    <dsp:sp modelId="{9960C182-5A9F-4288-978B-4AF43DEDE705}">
      <dsp:nvSpPr>
        <dsp:cNvPr id="0" name=""/>
        <dsp:cNvSpPr/>
      </dsp:nvSpPr>
      <dsp:spPr>
        <a:xfrm>
          <a:off x="2553265" y="3476475"/>
          <a:ext cx="1997654" cy="1970225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749170"/>
                <a:satOff val="-65107"/>
                <a:lumOff val="5021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749170"/>
                <a:satOff val="-65107"/>
                <a:lumOff val="5021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749170"/>
                <a:satOff val="-65107"/>
                <a:lumOff val="5021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Steigerung Gebäude-effizienz im Bestand</a:t>
          </a:r>
        </a:p>
      </dsp:txBody>
      <dsp:txXfrm>
        <a:off x="2845815" y="3765008"/>
        <a:ext cx="1412554" cy="1393159"/>
      </dsp:txXfrm>
    </dsp:sp>
    <dsp:sp modelId="{26FCB92A-1647-44BD-9E2A-1AD74B30288B}">
      <dsp:nvSpPr>
        <dsp:cNvPr id="0" name=""/>
        <dsp:cNvSpPr/>
      </dsp:nvSpPr>
      <dsp:spPr>
        <a:xfrm rot="10200477">
          <a:off x="2038210" y="3145553"/>
          <a:ext cx="2123165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2123165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3046714" y="3105031"/>
        <a:ext cx="106158" cy="106158"/>
      </dsp:txXfrm>
    </dsp:sp>
    <dsp:sp modelId="{FEB269CA-002A-4F9C-9488-5E2C3FD87E45}">
      <dsp:nvSpPr>
        <dsp:cNvPr id="0" name=""/>
        <dsp:cNvSpPr/>
      </dsp:nvSpPr>
      <dsp:spPr>
        <a:xfrm>
          <a:off x="175447" y="2613019"/>
          <a:ext cx="1894985" cy="1786762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499446"/>
                <a:satOff val="-43405"/>
                <a:lumOff val="3347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499446"/>
                <a:satOff val="-43405"/>
                <a:lumOff val="3347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499446"/>
                <a:satOff val="-43405"/>
                <a:lumOff val="3347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Um- und Ausbau Infrastruktur (Strom/Gas)</a:t>
          </a:r>
        </a:p>
      </dsp:txBody>
      <dsp:txXfrm>
        <a:off x="452961" y="2874684"/>
        <a:ext cx="1339957" cy="1263432"/>
      </dsp:txXfrm>
    </dsp:sp>
    <dsp:sp modelId="{6EA90033-BDE5-42ED-8F61-4048D2DDC773}">
      <dsp:nvSpPr>
        <dsp:cNvPr id="0" name=""/>
        <dsp:cNvSpPr/>
      </dsp:nvSpPr>
      <dsp:spPr>
        <a:xfrm rot="12538090">
          <a:off x="3681029" y="2235306"/>
          <a:ext cx="59358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59358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3962981" y="2233024"/>
        <a:ext cx="29679" cy="29679"/>
      </dsp:txXfrm>
    </dsp:sp>
    <dsp:sp modelId="{654039A5-BD60-44BB-AED2-81BDFA98D6D0}">
      <dsp:nvSpPr>
        <dsp:cNvPr id="0" name=""/>
        <dsp:cNvSpPr/>
      </dsp:nvSpPr>
      <dsp:spPr>
        <a:xfrm>
          <a:off x="1677772" y="552165"/>
          <a:ext cx="2192278" cy="2058469"/>
        </a:xfrm>
        <a:prstGeom prst="ellipse">
          <a:avLst/>
        </a:prstGeom>
        <a:gradFill rotWithShape="0">
          <a:gsLst>
            <a:gs pos="0">
              <a:schemeClr val="accent2">
                <a:shade val="50000"/>
                <a:hueOff val="249723"/>
                <a:satOff val="-21702"/>
                <a:lumOff val="1673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249723"/>
                <a:satOff val="-21702"/>
                <a:lumOff val="167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249723"/>
                <a:satOff val="-21702"/>
                <a:lumOff val="167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Stärkung von Kooperation, Kommunikation und </a:t>
          </a:r>
          <a:r>
            <a:rPr lang="de-DE" sz="1800" kern="1200" dirty="0" err="1"/>
            <a:t>Know-How</a:t>
          </a:r>
          <a:endParaRPr lang="de-DE" sz="1800" kern="1200" dirty="0"/>
        </a:p>
      </dsp:txBody>
      <dsp:txXfrm>
        <a:off x="1998824" y="853621"/>
        <a:ext cx="1550174" cy="14555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B09FD-C67F-4AAB-AEF6-002993E0412A}">
      <dsp:nvSpPr>
        <dsp:cNvPr id="0" name=""/>
        <dsp:cNvSpPr/>
      </dsp:nvSpPr>
      <dsp:spPr>
        <a:xfrm>
          <a:off x="4132686" y="1913485"/>
          <a:ext cx="1760938" cy="1815042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Strategie-felder und Maßnahmen</a:t>
          </a:r>
        </a:p>
      </dsp:txBody>
      <dsp:txXfrm>
        <a:off x="4390569" y="2179292"/>
        <a:ext cx="1245172" cy="1283428"/>
      </dsp:txXfrm>
    </dsp:sp>
    <dsp:sp modelId="{F45121A0-E8A0-4266-B17D-118FA964E3F3}">
      <dsp:nvSpPr>
        <dsp:cNvPr id="0" name=""/>
        <dsp:cNvSpPr/>
      </dsp:nvSpPr>
      <dsp:spPr>
        <a:xfrm rot="16457241">
          <a:off x="5009905" y="1827014"/>
          <a:ext cx="153652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153652" y="12557"/>
              </a:lnTo>
            </a:path>
          </a:pathLst>
        </a:custGeom>
        <a:noFill/>
        <a:ln w="6350" cap="flat" cmpd="sng" algn="ctr">
          <a:solidFill>
            <a:schemeClr val="tx1">
              <a:alpha val="26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 dirty="0"/>
        </a:p>
      </dsp:txBody>
      <dsp:txXfrm>
        <a:off x="5082890" y="1835730"/>
        <a:ext cx="7682" cy="7682"/>
      </dsp:txXfrm>
    </dsp:sp>
    <dsp:sp modelId="{61B4A754-423D-4CF4-A067-80F0930CFF21}">
      <dsp:nvSpPr>
        <dsp:cNvPr id="0" name=""/>
        <dsp:cNvSpPr/>
      </dsp:nvSpPr>
      <dsp:spPr>
        <a:xfrm>
          <a:off x="4118413" y="-236856"/>
          <a:ext cx="2097854" cy="2002370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Stärkung zukunftsfähiger Bestands-Wärmenetze</a:t>
          </a:r>
        </a:p>
      </dsp:txBody>
      <dsp:txXfrm>
        <a:off x="4425637" y="56384"/>
        <a:ext cx="1483406" cy="1415890"/>
      </dsp:txXfrm>
    </dsp:sp>
    <dsp:sp modelId="{DCE8A54F-DE14-47B4-BD26-7A5B32FAE76F}">
      <dsp:nvSpPr>
        <dsp:cNvPr id="0" name=""/>
        <dsp:cNvSpPr/>
      </dsp:nvSpPr>
      <dsp:spPr>
        <a:xfrm rot="20351211">
          <a:off x="5812988" y="2351509"/>
          <a:ext cx="804477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804477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195115" y="2343955"/>
        <a:ext cx="40223" cy="40223"/>
      </dsp:txXfrm>
    </dsp:sp>
    <dsp:sp modelId="{7A073CC2-5F00-4C3D-A29C-F6E53D21DF63}">
      <dsp:nvSpPr>
        <dsp:cNvPr id="0" name=""/>
        <dsp:cNvSpPr/>
      </dsp:nvSpPr>
      <dsp:spPr>
        <a:xfrm>
          <a:off x="6517289" y="774940"/>
          <a:ext cx="2172677" cy="2122716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Erschließung lokaler EE- und Abwärme-quellen</a:t>
          </a:r>
        </a:p>
      </dsp:txBody>
      <dsp:txXfrm>
        <a:off x="6835470" y="1085805"/>
        <a:ext cx="1536315" cy="1500986"/>
      </dsp:txXfrm>
    </dsp:sp>
    <dsp:sp modelId="{0CA82EA0-A30D-4522-8E9E-653C42C3E3EC}">
      <dsp:nvSpPr>
        <dsp:cNvPr id="0" name=""/>
        <dsp:cNvSpPr/>
      </dsp:nvSpPr>
      <dsp:spPr>
        <a:xfrm rot="1179669">
          <a:off x="5787691" y="3436768"/>
          <a:ext cx="196809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196809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722535" y="3400123"/>
        <a:ext cx="98404" cy="98404"/>
      </dsp:txXfrm>
    </dsp:sp>
    <dsp:sp modelId="{10AD3994-2D4B-4E5D-9C93-58912BC63F73}">
      <dsp:nvSpPr>
        <dsp:cNvPr id="0" name=""/>
        <dsp:cNvSpPr/>
      </dsp:nvSpPr>
      <dsp:spPr>
        <a:xfrm>
          <a:off x="7640036" y="3209606"/>
          <a:ext cx="1840825" cy="1757604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Etablierung neuer Wärmenetze</a:t>
          </a:r>
        </a:p>
      </dsp:txBody>
      <dsp:txXfrm>
        <a:off x="7909619" y="3467001"/>
        <a:ext cx="1301659" cy="1242814"/>
      </dsp:txXfrm>
    </dsp:sp>
    <dsp:sp modelId="{F0A89A66-BF60-4608-A7EC-7955CD8C5535}">
      <dsp:nvSpPr>
        <dsp:cNvPr id="0" name=""/>
        <dsp:cNvSpPr/>
      </dsp:nvSpPr>
      <dsp:spPr>
        <a:xfrm rot="3689794">
          <a:off x="5352753" y="3752383"/>
          <a:ext cx="345978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345978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5517093" y="3756291"/>
        <a:ext cx="17298" cy="17298"/>
      </dsp:txXfrm>
    </dsp:sp>
    <dsp:sp modelId="{0EEDFEEC-44D9-4546-AF53-8D014B1275C6}">
      <dsp:nvSpPr>
        <dsp:cNvPr id="0" name=""/>
        <dsp:cNvSpPr/>
      </dsp:nvSpPr>
      <dsp:spPr>
        <a:xfrm>
          <a:off x="5119546" y="3813379"/>
          <a:ext cx="1835272" cy="1786762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Rollout effizienter Wärme-pumpen</a:t>
          </a:r>
        </a:p>
      </dsp:txBody>
      <dsp:txXfrm>
        <a:off x="5388315" y="4075044"/>
        <a:ext cx="1297734" cy="1263432"/>
      </dsp:txXfrm>
    </dsp:sp>
    <dsp:sp modelId="{F1F2D72A-0FF8-4876-A562-53AA97A3B89F}">
      <dsp:nvSpPr>
        <dsp:cNvPr id="0" name=""/>
        <dsp:cNvSpPr/>
      </dsp:nvSpPr>
      <dsp:spPr>
        <a:xfrm rot="7901249">
          <a:off x="4159248" y="3592948"/>
          <a:ext cx="31050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31050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4306737" y="3597743"/>
        <a:ext cx="15525" cy="15525"/>
      </dsp:txXfrm>
    </dsp:sp>
    <dsp:sp modelId="{9960C182-5A9F-4288-978B-4AF43DEDE705}">
      <dsp:nvSpPr>
        <dsp:cNvPr id="0" name=""/>
        <dsp:cNvSpPr/>
      </dsp:nvSpPr>
      <dsp:spPr>
        <a:xfrm>
          <a:off x="2553265" y="3476475"/>
          <a:ext cx="1997654" cy="1970225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Steigerung Gebäude-effizienz im Bestand</a:t>
          </a:r>
        </a:p>
      </dsp:txBody>
      <dsp:txXfrm>
        <a:off x="2845815" y="3765008"/>
        <a:ext cx="1412554" cy="1393159"/>
      </dsp:txXfrm>
    </dsp:sp>
    <dsp:sp modelId="{26FCB92A-1647-44BD-9E2A-1AD74B30288B}">
      <dsp:nvSpPr>
        <dsp:cNvPr id="0" name=""/>
        <dsp:cNvSpPr/>
      </dsp:nvSpPr>
      <dsp:spPr>
        <a:xfrm rot="10200477">
          <a:off x="2038210" y="3145553"/>
          <a:ext cx="2123165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2123165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3046714" y="3105031"/>
        <a:ext cx="106158" cy="106158"/>
      </dsp:txXfrm>
    </dsp:sp>
    <dsp:sp modelId="{FEB269CA-002A-4F9C-9488-5E2C3FD87E45}">
      <dsp:nvSpPr>
        <dsp:cNvPr id="0" name=""/>
        <dsp:cNvSpPr/>
      </dsp:nvSpPr>
      <dsp:spPr>
        <a:xfrm>
          <a:off x="175447" y="2613019"/>
          <a:ext cx="1894985" cy="1786762"/>
        </a:xfrm>
        <a:prstGeom prst="ellipse">
          <a:avLst/>
        </a:prstGeom>
        <a:solidFill>
          <a:schemeClr val="tx1">
            <a:alpha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Um- und Ausbau Infrastruktur (Strom/Gas)</a:t>
          </a:r>
        </a:p>
      </dsp:txBody>
      <dsp:txXfrm>
        <a:off x="452961" y="2874684"/>
        <a:ext cx="1339957" cy="1263432"/>
      </dsp:txXfrm>
    </dsp:sp>
    <dsp:sp modelId="{6EA90033-BDE5-42ED-8F61-4048D2DDC773}">
      <dsp:nvSpPr>
        <dsp:cNvPr id="0" name=""/>
        <dsp:cNvSpPr/>
      </dsp:nvSpPr>
      <dsp:spPr>
        <a:xfrm rot="12538090">
          <a:off x="3681029" y="2235306"/>
          <a:ext cx="593583" cy="25114"/>
        </a:xfrm>
        <a:custGeom>
          <a:avLst/>
          <a:gdLst/>
          <a:ahLst/>
          <a:cxnLst/>
          <a:rect l="0" t="0" r="0" b="0"/>
          <a:pathLst>
            <a:path>
              <a:moveTo>
                <a:pt x="0" y="12557"/>
              </a:moveTo>
              <a:lnTo>
                <a:pt x="593583" y="12557"/>
              </a:lnTo>
            </a:path>
          </a:pathLst>
        </a:custGeom>
        <a:noFill/>
        <a:ln w="6350" cap="flat" cmpd="sng" algn="ctr">
          <a:solidFill>
            <a:schemeClr val="accent2">
              <a:tint val="90000"/>
              <a:hueOff val="0"/>
              <a:satOff val="0"/>
              <a:lumOff val="0"/>
              <a:alpha val="2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 rot="10800000">
        <a:off x="3962981" y="2233024"/>
        <a:ext cx="29679" cy="29679"/>
      </dsp:txXfrm>
    </dsp:sp>
    <dsp:sp modelId="{654039A5-BD60-44BB-AED2-81BDFA98D6D0}">
      <dsp:nvSpPr>
        <dsp:cNvPr id="0" name=""/>
        <dsp:cNvSpPr/>
      </dsp:nvSpPr>
      <dsp:spPr>
        <a:xfrm>
          <a:off x="1677772" y="552165"/>
          <a:ext cx="2192278" cy="2058469"/>
        </a:xfrm>
        <a:prstGeom prst="ellipse">
          <a:avLst/>
        </a:prstGeom>
        <a:gradFill rotWithShape="0">
          <a:gsLst>
            <a:gs pos="0">
              <a:srgbClr val="496DBE"/>
            </a:gs>
            <a:gs pos="50000">
              <a:schemeClr val="accent2">
                <a:shade val="50000"/>
                <a:hueOff val="249723"/>
                <a:satOff val="-21702"/>
                <a:lumOff val="1673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249723"/>
                <a:satOff val="-21702"/>
                <a:lumOff val="1673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Stärkung von Kooperation, Kommunikation und </a:t>
          </a:r>
          <a:r>
            <a:rPr lang="de-DE" sz="1800" kern="1200" dirty="0" err="1"/>
            <a:t>Know-How</a:t>
          </a:r>
          <a:endParaRPr lang="de-DE" sz="1800" kern="1200" dirty="0"/>
        </a:p>
      </dsp:txBody>
      <dsp:txXfrm>
        <a:off x="1998824" y="853621"/>
        <a:ext cx="1550174" cy="14555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47AE6-F991-48F3-8357-455F53413CCF}">
      <dsp:nvSpPr>
        <dsp:cNvPr id="0" name=""/>
        <dsp:cNvSpPr/>
      </dsp:nvSpPr>
      <dsp:spPr>
        <a:xfrm>
          <a:off x="0" y="687"/>
          <a:ext cx="9042860" cy="155519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600" kern="1200" dirty="0"/>
            <a:t>Wärmeplan</a:t>
          </a:r>
        </a:p>
      </dsp:txBody>
      <dsp:txXfrm>
        <a:off x="0" y="687"/>
        <a:ext cx="9042860" cy="1036800"/>
      </dsp:txXfrm>
    </dsp:sp>
    <dsp:sp modelId="{AFE7FB61-0ACE-4533-B8A1-2BDC3497E726}">
      <dsp:nvSpPr>
        <dsp:cNvPr id="0" name=""/>
        <dsp:cNvSpPr/>
      </dsp:nvSpPr>
      <dsp:spPr>
        <a:xfrm>
          <a:off x="1852152" y="1037487"/>
          <a:ext cx="9042860" cy="285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Perspektive zu einem möglichen Fernwärmeanschluss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Info zu Betreibern aktueller oder geplanter Wärmenetze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Nahwärmeeignung des eigenen Quartiers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Verfügbarkeit und Nutzungsbedingungen</a:t>
          </a:r>
          <a:br>
            <a:rPr lang="de-DE" sz="2200" kern="1200" dirty="0"/>
          </a:br>
          <a:r>
            <a:rPr lang="de-DE" sz="2200" kern="1200" dirty="0"/>
            <a:t>von EE-/ Abwärmequellen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Unterstützung der Vermeidung von Fehlinvestitionen</a:t>
          </a:r>
        </a:p>
      </dsp:txBody>
      <dsp:txXfrm>
        <a:off x="1935661" y="1120996"/>
        <a:ext cx="8875842" cy="26841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B82E9-2466-416B-9287-BF0D5D1B2F42}">
      <dsp:nvSpPr>
        <dsp:cNvPr id="0" name=""/>
        <dsp:cNvSpPr/>
      </dsp:nvSpPr>
      <dsp:spPr>
        <a:xfrm>
          <a:off x="0" y="0"/>
          <a:ext cx="6832938" cy="11414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de-DE" sz="2100" b="1" kern="1200" dirty="0"/>
            <a:t>…erfasst den Status quo der Wärme-versorgung und analysiert Potenziale </a:t>
          </a:r>
        </a:p>
      </dsp:txBody>
      <dsp:txXfrm>
        <a:off x="33433" y="33433"/>
        <a:ext cx="5601195" cy="1074610"/>
      </dsp:txXfrm>
    </dsp:sp>
    <dsp:sp modelId="{8FCE50A3-FAC5-409E-A18E-B43F17D05ECC}">
      <dsp:nvSpPr>
        <dsp:cNvPr id="0" name=""/>
        <dsp:cNvSpPr/>
      </dsp:nvSpPr>
      <dsp:spPr>
        <a:xfrm>
          <a:off x="602906" y="1331723"/>
          <a:ext cx="6832938" cy="11414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1" kern="1200" dirty="0"/>
            <a:t>…bietet Orientierung und zeigt Handlungsoptionen auf</a:t>
          </a:r>
        </a:p>
      </dsp:txBody>
      <dsp:txXfrm>
        <a:off x="636339" y="1365156"/>
        <a:ext cx="5421206" cy="1074610"/>
      </dsp:txXfrm>
    </dsp:sp>
    <dsp:sp modelId="{B68A3FB9-E561-4E3E-A986-2B0D86FC5C0D}">
      <dsp:nvSpPr>
        <dsp:cNvPr id="0" name=""/>
        <dsp:cNvSpPr/>
      </dsp:nvSpPr>
      <dsp:spPr>
        <a:xfrm>
          <a:off x="1205812" y="2663446"/>
          <a:ext cx="6832938" cy="11414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1" kern="1200" dirty="0"/>
            <a:t>…bildet eine Planungsgrundlage und einen Gestaltungsrahmen für die Umsetzung</a:t>
          </a:r>
        </a:p>
      </dsp:txBody>
      <dsp:txXfrm>
        <a:off x="1239245" y="2696879"/>
        <a:ext cx="5421206" cy="1074610"/>
      </dsp:txXfrm>
    </dsp:sp>
    <dsp:sp modelId="{CEFC3C4F-1B73-4E22-B6EF-5B8E6ACDFA9E}">
      <dsp:nvSpPr>
        <dsp:cNvPr id="0" name=""/>
        <dsp:cNvSpPr/>
      </dsp:nvSpPr>
      <dsp:spPr>
        <a:xfrm>
          <a:off x="6090978" y="865619"/>
          <a:ext cx="741959" cy="74195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000" kern="1200"/>
        </a:p>
      </dsp:txBody>
      <dsp:txXfrm>
        <a:off x="6257919" y="865619"/>
        <a:ext cx="408077" cy="558324"/>
      </dsp:txXfrm>
    </dsp:sp>
    <dsp:sp modelId="{811889BE-C0E8-4D15-9826-12812725C3F0}">
      <dsp:nvSpPr>
        <dsp:cNvPr id="0" name=""/>
        <dsp:cNvSpPr/>
      </dsp:nvSpPr>
      <dsp:spPr>
        <a:xfrm>
          <a:off x="6693884" y="2189733"/>
          <a:ext cx="741959" cy="74195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000" kern="1200"/>
        </a:p>
      </dsp:txBody>
      <dsp:txXfrm>
        <a:off x="6860825" y="2189733"/>
        <a:ext cx="408077" cy="558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22EA888-9F92-42AB-9415-B6E3F5F4ED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1F5DB41-0BEC-4010-9CA0-8AED454E9D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77BFB-2A27-47F3-B947-A09D1C091104}" type="datetimeFigureOut">
              <a:rPr lang="de-DE" smtClean="0"/>
              <a:t>26.08.2026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E2BD12-486A-4D97-9ADA-A8A4446BA9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53648E2-7AAA-4401-9098-0A2A99A558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0FE97-C1AE-456C-9C01-3EF6807CAC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373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077A6-9587-43D6-B330-8677C46BE97D}" type="datetimeFigureOut">
              <a:rPr lang="de-DE" smtClean="0"/>
              <a:t>26.08.2026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634D6-B28C-46F5-B708-C33B899E40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765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Hallo und guten Abend in den Saal. </a:t>
            </a:r>
          </a:p>
          <a:p>
            <a:endParaRPr lang="de-DE" dirty="0"/>
          </a:p>
          <a:p>
            <a:r>
              <a:rPr lang="de-DE" dirty="0"/>
              <a:t>Vielen Dank Charmaine für die Vorstellung und nochmal herzlichen Dank an den Bezirksbürgermeisterin Frau Dr. Koch für die Veranstaltung und die Einladung.</a:t>
            </a:r>
          </a:p>
          <a:p>
            <a:endParaRPr lang="de-DE" dirty="0"/>
          </a:p>
          <a:p>
            <a:r>
              <a:rPr lang="de-DE" dirty="0"/>
              <a:t>Ich freue mich heute hier zu sein und ihnen einen Überblick über den Berliner Wärmeplan geben zu dürfen. </a:t>
            </a:r>
          </a:p>
          <a:p>
            <a:endParaRPr lang="de-DE" dirty="0"/>
          </a:p>
          <a:p>
            <a:r>
              <a:rPr lang="de-DE" dirty="0"/>
              <a:t>Aber 15 Min sind knapp also steige ich gleich ein. Zu Beginn mit dem Blick auf einige Hintergrundinfos 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792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Hinweis EE heißt: Erneuerbare Energie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897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Berlin hat etwa den Endenergieverbrauch von Slowenien</a:t>
            </a:r>
          </a:p>
          <a:p>
            <a:endParaRPr lang="de-DE" dirty="0"/>
          </a:p>
          <a:p>
            <a:pPr marL="538163" lvl="1" indent="-360363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b="1" dirty="0"/>
              <a:t>33,5 TWh </a:t>
            </a:r>
            <a:r>
              <a:rPr lang="de-DE" dirty="0"/>
              <a:t>EEV Wärme (52 TWh EEV gesamt)</a:t>
            </a:r>
          </a:p>
          <a:p>
            <a:pPr marL="538163" lvl="1" indent="-360363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de-DE" dirty="0"/>
              <a:t>Über 90 % der Wärme wird fossil erzeugt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b="1" dirty="0">
                <a:sym typeface="Wingdings" panose="05000000000000000000" pitchFamily="2" charset="2"/>
              </a:rPr>
              <a:t>40 % der CO2-Emissionen </a:t>
            </a:r>
            <a:endParaRPr lang="de-DE" b="1" dirty="0"/>
          </a:p>
          <a:p>
            <a:pPr marL="538163" marR="0" lvl="1" indent="-3603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de-DE" dirty="0"/>
              <a:t>80% Ölheizungen und die Hälfte der Gasheizungen sind über 20 Jahre</a:t>
            </a:r>
          </a:p>
          <a:p>
            <a:endParaRPr lang="de-DE" dirty="0"/>
          </a:p>
          <a:p>
            <a:r>
              <a:rPr lang="de-DE" dirty="0"/>
              <a:t>Klimaschutz und Energiewendegesetz Berlin: </a:t>
            </a:r>
            <a:r>
              <a:rPr lang="de-DE" b="1" dirty="0"/>
              <a:t>Klimaneutralität bis zum Jahr 2045</a:t>
            </a:r>
            <a:r>
              <a:rPr lang="de-DE" dirty="0"/>
              <a:t>. </a:t>
            </a:r>
          </a:p>
          <a:p>
            <a:endParaRPr lang="de-DE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Preisrisiken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Importabhängigkeit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Versorgungsunsicherheit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Umweltschäden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Treibhauseffekt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dirty="0"/>
              <a:t>Lokale Luftverunreinigung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91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u="none" strike="noStrike" dirty="0">
                <a:effectLst/>
                <a:latin typeface="Google Sans"/>
              </a:rPr>
              <a:t>Gesetz für die Wärmeplanung und zur Dekarbonisierung der Wärmenetze</a:t>
            </a:r>
          </a:p>
          <a:p>
            <a:r>
              <a:rPr lang="de-DE" dirty="0"/>
              <a:t>(kurz </a:t>
            </a:r>
            <a:r>
              <a:rPr lang="de-DE" b="0" i="1" u="none" strike="noStrike" dirty="0">
                <a:effectLst/>
                <a:latin typeface="Google Sans"/>
              </a:rPr>
              <a:t>WPG</a:t>
            </a:r>
            <a:r>
              <a:rPr lang="de-DE" dirty="0"/>
              <a:t>)</a:t>
            </a:r>
          </a:p>
          <a:p>
            <a:endParaRPr lang="de-DE" dirty="0"/>
          </a:p>
          <a:p>
            <a:r>
              <a:rPr lang="de-DE" dirty="0"/>
              <a:t>Dänemark, Schweden, Niederlande lange etabliert und als sehr erfolgreich bewertet.</a:t>
            </a:r>
          </a:p>
          <a:p>
            <a:endParaRPr lang="de-DE" dirty="0"/>
          </a:p>
          <a:p>
            <a:r>
              <a:rPr lang="de-DE" b="1" dirty="0"/>
              <a:t>Kernelement 1:</a:t>
            </a:r>
            <a:r>
              <a:rPr lang="de-DE" dirty="0"/>
              <a:t> Verpflichtende kommunale Wärmeplanung.</a:t>
            </a:r>
          </a:p>
          <a:p>
            <a:r>
              <a:rPr lang="de-DE" b="1" dirty="0"/>
              <a:t>Kernelement 2:</a:t>
            </a:r>
            <a:r>
              <a:rPr lang="de-DE" dirty="0"/>
              <a:t> Klimaneutraler Umbau und Dekarbonisierung der Wärmenetze. 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dirty="0"/>
              <a:t>2030 durchschn. 50% EE in Netzen. 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de-DE" dirty="0"/>
              <a:t>DFP bis Ende 2026 </a:t>
            </a:r>
            <a:r>
              <a:rPr lang="de-DE" dirty="0">
                <a:sym typeface="Wingdings" panose="05000000000000000000" pitchFamily="2" charset="2"/>
              </a:rPr>
              <a:t> Regulierungsbehörde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160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610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/>
              <a:t>Analyse des Status Quo von Gebäuden (Wärmeverbrauch, Heizungssysteme) und Infrastrukturen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/>
              <a:t>Analyse der verfügbaren EE- und Abwärmepotenziale und Ableitung von Chancen und Hemmnissen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/>
              <a:t>Einteilung des Stadtgebiets in voraussichtliche Wärmeversorgungsgebiete</a:t>
            </a:r>
            <a:br>
              <a:rPr lang="de-DE" sz="1200" dirty="0"/>
            </a:br>
            <a:r>
              <a:rPr lang="de-DE" sz="1000" dirty="0"/>
              <a:t>(nach WPG unverbindlich)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sz="10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/>
              <a:t>Modellierung von Szenarien für Klimaneutralität mit unterschiedlichen Annahmen </a:t>
            </a:r>
            <a:r>
              <a:rPr lang="de-DE" sz="1200" dirty="0">
                <a:sym typeface="Wingdings" panose="05000000000000000000" pitchFamily="2" charset="2"/>
              </a:rPr>
              <a:t> Auswahl Zielszenario</a:t>
            </a:r>
            <a:r>
              <a:rPr lang="de-DE" sz="1200" dirty="0"/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/>
              <a:t>Entwicklung einer Umsetzungsstrategie mit Maßnahmen zur Zielerreichung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de-DE" sz="1200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de-DE" sz="1200" dirty="0" err="1"/>
              <a:t>Akteursanalyse</a:t>
            </a:r>
            <a:r>
              <a:rPr lang="de-DE" sz="1200" dirty="0"/>
              <a:t>, Abstimmungsprozesse und Workshops, Öffentlichkeitsarbeit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8832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>
              <a:spcBef>
                <a:spcPts val="600"/>
              </a:spcBef>
            </a:pPr>
            <a:r>
              <a:rPr lang="de-DE" sz="1200" b="1" dirty="0">
                <a:solidFill>
                  <a:schemeClr val="tx1"/>
                </a:solidFill>
              </a:rPr>
              <a:t>Einbindung der Akteure u.a. über …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regelmäßige Arbeitskreissitzungen mit Kernakteuren (z.B. EVU vierteljährlich)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themenbezogene Workshops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sym typeface="Wingdings" panose="05000000000000000000" pitchFamily="2" charset="2"/>
              </a:rPr>
              <a:t>Fach- und Informationsveranstaltungen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sym typeface="Wingdings" panose="05000000000000000000" pitchFamily="2" charset="2"/>
              </a:rPr>
              <a:t>öffentliches Beteiligungsverfahren Ende 2025</a:t>
            </a:r>
          </a:p>
          <a:p>
            <a:pPr marL="285750" indent="-285750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de-DE" sz="1200" dirty="0">
                <a:solidFill>
                  <a:schemeClr val="tx1"/>
                </a:solidFill>
                <a:sym typeface="Wingdings" panose="05000000000000000000" pitchFamily="2" charset="2"/>
              </a:rPr>
              <a:t>Abfrage von Daten, Informationen, </a:t>
            </a:r>
            <a:r>
              <a:rPr lang="de-DE" sz="1200" dirty="0">
                <a:solidFill>
                  <a:schemeClr val="tx1"/>
                </a:solidFill>
              </a:rPr>
              <a:t>Auskunft über relevante Planungen sowie Stellungnahmen</a:t>
            </a:r>
          </a:p>
          <a:p>
            <a:pPr marL="0" indent="0" defTabSz="914400">
              <a:spcBef>
                <a:spcPts val="600"/>
              </a:spcBef>
              <a:buFont typeface="Wingdings" panose="05000000000000000000" pitchFamily="2" charset="2"/>
              <a:buNone/>
            </a:pPr>
            <a:endParaRPr lang="de-DE" sz="1200" dirty="0">
              <a:solidFill>
                <a:schemeClr val="tx1"/>
              </a:solidFill>
            </a:endParaRPr>
          </a:p>
          <a:p>
            <a:pPr marL="87313" indent="-87313" defTabSz="914400">
              <a:spcBef>
                <a:spcPts val="600"/>
              </a:spcBef>
            </a:pPr>
            <a:r>
              <a:rPr lang="de-DE" sz="1200" b="1" dirty="0">
                <a:solidFill>
                  <a:schemeClr val="tx1"/>
                </a:solidFill>
              </a:rPr>
              <a:t>darüber hinaus Teilnahmen der planungsverantwortlichen Stelle u.a. an …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Ausschüsse Berliner Abgeordnetenhaus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Bezirksstadträtesitzungen / BVV-Ausschüsse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Klimaschutzrat 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(Fach-)Veranstaltungen diverser Akteure</a:t>
            </a:r>
          </a:p>
          <a:p>
            <a:pPr marL="285750" indent="-285750" defTabSz="9144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</a:rPr>
              <a:t>Austauschformate mit Ländern und Bund</a:t>
            </a:r>
            <a:endParaRPr lang="de-DE" dirty="0">
              <a:solidFill>
                <a:schemeClr val="tx1"/>
              </a:solidFill>
            </a:endParaRPr>
          </a:p>
          <a:p>
            <a:pPr marL="0" indent="0" defTabSz="914400">
              <a:spcBef>
                <a:spcPts val="600"/>
              </a:spcBef>
              <a:buFont typeface="Wingdings" panose="05000000000000000000" pitchFamily="2" charset="2"/>
              <a:buNone/>
            </a:pPr>
            <a:endParaRPr lang="de-DE" sz="12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285750" indent="-285750" defTabSz="9144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de-DE" sz="12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5008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946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171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7941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Welche Handlungsoptionen bzw. Leitlinien sind für die WSG vorgesehen? Was muss in den einzelnen Gebietskulissen gemacht werden?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2386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/>
              <a:t>Sukzessiver Ausstieg aus Öl und Gas.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/>
              <a:t>Biomasse ist sehr begrenzt und perspektivisch teuer – </a:t>
            </a:r>
            <a:r>
              <a:rPr lang="de-DE" sz="1200" dirty="0" err="1"/>
              <a:t>ggf</a:t>
            </a:r>
            <a:r>
              <a:rPr lang="de-DE" sz="1200" dirty="0"/>
              <a:t> in wenigen Gebieten Biomethannetze in Randgebieten (Lieferung aus Brandenburg)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/>
              <a:t>Wasserstoff absehbar nicht auf Gebäudeebene verfügbar.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879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536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Prüfgebiete: Chance da hier ökonomisch-technische Bedingungen gut und gleichzeitig Herausforderung, da bisher keine aktiven Wärmenetz-Initiativen.</a:t>
            </a:r>
          </a:p>
          <a:p>
            <a:r>
              <a:rPr lang="de-DE" dirty="0"/>
              <a:t>Neue Wärmenetze: </a:t>
            </a:r>
            <a:r>
              <a:rPr lang="de-DE" sz="1200" dirty="0">
                <a:solidFill>
                  <a:prstClr val="black"/>
                </a:solidFill>
              </a:rPr>
              <a:t>Konsequente Erschließung interner EE- und Abwärmequellen </a:t>
            </a:r>
          </a:p>
          <a:p>
            <a:endParaRPr lang="de-DE" sz="1200" dirty="0">
              <a:solidFill>
                <a:prstClr val="black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Geringer Anteil Wärmenetzgebiete </a:t>
            </a:r>
            <a:r>
              <a:rPr lang="de-DE" sz="1200" b="1" dirty="0">
                <a:solidFill>
                  <a:prstClr val="black"/>
                </a:solidFill>
                <a:latin typeface="Berlin Type"/>
                <a:sym typeface="Wingdings" panose="05000000000000000000" pitchFamily="2" charset="2"/>
              </a:rPr>
              <a:t></a:t>
            </a:r>
            <a:r>
              <a:rPr kumimoji="0" lang="de-DE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 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Fernwärme Ausbau und Nachverdichtung</a:t>
            </a:r>
            <a:endParaRPr kumimoji="0" lang="de-DE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rlin Type"/>
              <a:ea typeface="+mn-ea"/>
              <a:cs typeface="+mn-cs"/>
            </a:endParaRPr>
          </a:p>
          <a:p>
            <a:pPr marL="285750" lvl="0" indent="-285750">
              <a:spcBef>
                <a:spcPts val="600"/>
              </a:spcBef>
              <a:buFontTx/>
              <a:buChar char="-"/>
              <a:defRPr/>
            </a:pPr>
            <a:r>
              <a:rPr lang="de-DE" sz="1200" dirty="0">
                <a:solidFill>
                  <a:prstClr val="black"/>
                </a:solidFill>
              </a:rPr>
              <a:t>Perspektivisch 80 % Anschlussquote in den Wärmenetzgebieten (bezogen auf Wärmebedarf) </a:t>
            </a:r>
          </a:p>
          <a:p>
            <a:pPr marL="285750" lvl="0" indent="-285750">
              <a:spcBef>
                <a:spcPts val="600"/>
              </a:spcBef>
              <a:buFontTx/>
              <a:buChar char="-"/>
              <a:defRPr/>
            </a:pPr>
            <a:r>
              <a:rPr lang="de-DE" sz="1200" dirty="0">
                <a:solidFill>
                  <a:prstClr val="black"/>
                </a:solidFill>
              </a:rPr>
              <a:t>Dekarbonisierung der FW gemäß WPG und</a:t>
            </a:r>
            <a:r>
              <a:rPr lang="de-DE" sz="1200" dirty="0">
                <a:solidFill>
                  <a:prstClr val="black"/>
                </a:solidFill>
                <a:sym typeface="Wingdings" panose="05000000000000000000" pitchFamily="2" charset="2"/>
              </a:rPr>
              <a:t> </a:t>
            </a:r>
            <a:r>
              <a:rPr lang="de-DE" sz="1200" dirty="0" err="1">
                <a:solidFill>
                  <a:prstClr val="black"/>
                </a:solidFill>
                <a:sym typeface="Wingdings" panose="05000000000000000000" pitchFamily="2" charset="2"/>
              </a:rPr>
              <a:t>Dekarbonisierungsfahrplänen</a:t>
            </a:r>
            <a:r>
              <a:rPr lang="de-DE" sz="1200" dirty="0">
                <a:solidFill>
                  <a:prstClr val="black"/>
                </a:solidFill>
                <a:sym typeface="Wingdings" panose="05000000000000000000" pitchFamily="2" charset="2"/>
              </a:rPr>
              <a:t> (2030: 30% EE, 2040: 80% EE)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Hoher Anteil Prüfgebiete</a:t>
            </a:r>
            <a:r>
              <a:rPr kumimoji="0" lang="de-DE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 – 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Neue Wärmenetze und dezentrale Versorgungslösungen</a:t>
            </a:r>
          </a:p>
          <a:p>
            <a:pPr lvl="0">
              <a:spcBef>
                <a:spcPts val="600"/>
              </a:spcBef>
              <a:defRPr/>
            </a:pPr>
            <a:r>
              <a:rPr lang="de-DE" sz="1200" dirty="0">
                <a:solidFill>
                  <a:prstClr val="black"/>
                </a:solidFill>
              </a:rPr>
              <a:t>- neue Wärmenetze inkl. kalter Nahwärme: gewerbliche Akteure oder Bürgerenergie</a:t>
            </a:r>
          </a:p>
          <a:p>
            <a:pPr lvl="0">
              <a:spcBef>
                <a:spcPts val="600"/>
              </a:spcBef>
              <a:defRPr/>
            </a:pPr>
            <a:r>
              <a:rPr lang="de-DE" sz="1200" dirty="0">
                <a:solidFill>
                  <a:prstClr val="black"/>
                </a:solidFill>
              </a:rPr>
              <a:t>- zentrale Groß-Wärmepumpen oder dezentraler Wärmepumpen zur Erschließung interner EE- und Abwärmequellen </a:t>
            </a:r>
          </a:p>
          <a:p>
            <a:pPr lvl="0"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"/>
                <a:ea typeface="+mn-ea"/>
                <a:cs typeface="+mn-cs"/>
              </a:rPr>
              <a:t>Gebiete der dezentralen </a:t>
            </a:r>
            <a:r>
              <a:rPr lang="de-DE" sz="1200" b="1" dirty="0">
                <a:solidFill>
                  <a:prstClr val="black"/>
                </a:solidFill>
                <a:latin typeface="Berlin Type"/>
              </a:rPr>
              <a:t>Versorgung – Effiziente Wärmepumpen pro Gebäude</a:t>
            </a:r>
          </a:p>
          <a:p>
            <a:pPr>
              <a:spcBef>
                <a:spcPts val="600"/>
              </a:spcBef>
              <a:defRPr/>
            </a:pPr>
            <a:r>
              <a:rPr lang="de-DE" sz="1200" dirty="0">
                <a:solidFill>
                  <a:prstClr val="black"/>
                </a:solidFill>
              </a:rPr>
              <a:t>- Erd-Wärmepumpen für hohe Stromeffizienz, Luft-Wärmepumpen, kalte Nahwärme</a:t>
            </a:r>
          </a:p>
          <a:p>
            <a:pPr>
              <a:spcBef>
                <a:spcPts val="600"/>
              </a:spcBef>
              <a:defRPr/>
            </a:pPr>
            <a:r>
              <a:rPr lang="de-DE" sz="1200" dirty="0">
                <a:solidFill>
                  <a:prstClr val="black"/>
                </a:solidFill>
              </a:rPr>
              <a:t>- Deutliche Zunahme des Stromverbrauchs und der Stromlasten (abhängig von Quellenanteil Luft o. Erdwärme)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013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1642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8488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u="sng" dirty="0"/>
              <a:t>Zudem Vorteile der Wärmewende für die Gesellschaft</a:t>
            </a:r>
          </a:p>
          <a:p>
            <a:pPr lvl="0"/>
            <a:endParaRPr lang="de-DE" u="sng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Unabhängigkeit von Energieimporten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Langfristige Stärkung des Wirtschaftsstandortes Berlin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Regionale Wertschöpfung und Arbeitsplätze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Gesundheitsschutz durch Vermeidung lokaler Emissionen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Klimaschutz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A634D6-B28C-46F5-B708-C33B899E404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0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Abstimmu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647700" y="657225"/>
            <a:ext cx="10934700" cy="5570774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576000" tIns="504000" rIns="864000" bIns="504000" anchor="t"/>
          <a:lstStyle>
            <a:lvl1pPr algn="l">
              <a:defRPr sz="3600" cap="all" baseline="0">
                <a:solidFill>
                  <a:srgbClr val="004F9F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1209675" y="3429000"/>
            <a:ext cx="6580538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65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12192002" cy="6858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tIns="2880000" anchor="t" anchorCtr="0"/>
          <a:lstStyle>
            <a:lvl1pPr marL="0" indent="0" algn="ctr">
              <a:buNone/>
              <a:defRPr sz="12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647700" y="3429000"/>
            <a:ext cx="10934699" cy="2799000"/>
          </a:xfrm>
          <a:blipFill dpi="0" rotWithShape="1">
            <a:blip r:embed="rId3"/>
            <a:srcRect/>
            <a:stretch>
              <a:fillRect/>
            </a:stretch>
          </a:blipFill>
          <a:ln w="12700">
            <a:noFill/>
          </a:ln>
        </p:spPr>
        <p:txBody>
          <a:bodyPr lIns="576000" tIns="504000" rIns="864000" bIns="504000" anchor="t"/>
          <a:lstStyle>
            <a:lvl1pPr algn="l">
              <a:defRPr sz="3600" cap="all" baseline="0">
                <a:solidFill>
                  <a:srgbClr val="004F9F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1209675" y="4678117"/>
            <a:ext cx="6675541" cy="633412"/>
          </a:xfrm>
        </p:spPr>
        <p:txBody>
          <a:bodyPr anchor="b"/>
          <a:lstStyle>
            <a:lvl1pPr marL="0" indent="0" algn="l">
              <a:lnSpc>
                <a:spcPct val="1050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208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0"/>
            <a:ext cx="8138162" cy="6876000"/>
          </a:xfrm>
          <a:solidFill>
            <a:schemeClr val="tx2">
              <a:lumMod val="60000"/>
              <a:lumOff val="4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2447" y="2066481"/>
            <a:ext cx="3138087" cy="1524444"/>
          </a:xfrm>
        </p:spPr>
        <p:txBody>
          <a:bodyPr/>
          <a:lstStyle>
            <a:lvl1pPr>
              <a:defRPr sz="3000" cap="all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78E4A0-018C-4D9D-AA73-D8AD1AEB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53395" y="3776353"/>
            <a:ext cx="3138087" cy="2175185"/>
          </a:xfrm>
        </p:spPr>
        <p:txBody>
          <a:bodyPr numCol="1" spc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3397" y="1032584"/>
            <a:ext cx="2776135" cy="1205346"/>
          </a:xfrm>
        </p:spPr>
        <p:txBody>
          <a:bodyPr anchor="ctr"/>
          <a:lstStyle>
            <a:lvl1pPr marL="0" indent="0">
              <a:lnSpc>
                <a:spcPct val="90000"/>
              </a:lnSpc>
              <a:buNone/>
              <a:defRPr sz="6000" b="1">
                <a:solidFill>
                  <a:srgbClr val="004F9F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2610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EA2BB2C-7695-4650-8733-E760D9467D89}"/>
              </a:ext>
            </a:extLst>
          </p:cNvPr>
          <p:cNvSpPr/>
          <p:nvPr userDrawn="1"/>
        </p:nvSpPr>
        <p:spPr>
          <a:xfrm>
            <a:off x="8772524" y="0"/>
            <a:ext cx="3419475" cy="3429000"/>
          </a:xfrm>
          <a:prstGeom prst="rect">
            <a:avLst/>
          </a:prstGeom>
          <a:solidFill>
            <a:srgbClr val="004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8772528" cy="6858000"/>
          </a:xfrm>
          <a:solidFill>
            <a:schemeClr val="tx2">
              <a:lumMod val="60000"/>
              <a:lumOff val="40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573" y="5084916"/>
            <a:ext cx="2651983" cy="1430502"/>
          </a:xfrm>
        </p:spPr>
        <p:txBody>
          <a:bodyPr anchor="b"/>
          <a:lstStyle>
            <a:lvl1pPr>
              <a:defRPr sz="3000" cap="all" baseline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C9B2FB-49B4-4AFC-A5BE-36E1E69B5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72573" y="1206831"/>
            <a:ext cx="2651984" cy="1205346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8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67051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9AF0-D851-4AF5-AABF-6D1D20C17F13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4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2024064"/>
            <a:ext cx="5255684" cy="3889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76BCC-AC22-429F-96FE-A9E76AC1B3D4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4F48C0-A769-4284-B8F4-7BDBD6FCDBC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8616" y="2024064"/>
            <a:ext cx="5254096" cy="3889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02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7025" y="667859"/>
            <a:ext cx="4865687" cy="1080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4F48C0-A769-4284-B8F4-7BDBD6FCDBC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677025" y="2024064"/>
            <a:ext cx="4865687" cy="3889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770D616-8F5C-4818-9683-51B82A582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6001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51483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2024064"/>
            <a:ext cx="5448300" cy="3889375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F171C-C33D-4392-A0F9-1567A2350C6E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7933" y="2063751"/>
            <a:ext cx="4794780" cy="3603624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66018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ob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6AC12680-9825-47D5-83F4-DC394779B5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" y="1"/>
            <a:ext cx="12192001" cy="231584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699" y="2920811"/>
            <a:ext cx="10895013" cy="1008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6943-F4C6-4C52-B549-47FE721DEC5C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78E4A0-018C-4D9D-AA73-D8AD1AEB17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700" y="4257676"/>
            <a:ext cx="10895012" cy="1655764"/>
          </a:xfrm>
        </p:spPr>
        <p:txBody>
          <a:bodyPr numCol="2" spcCol="28800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91646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4C62-0804-4A56-95B1-D535ED120644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700" y="657225"/>
            <a:ext cx="3447562" cy="261742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85743" y="657225"/>
            <a:ext cx="3420513" cy="261742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96737" y="657225"/>
            <a:ext cx="3445976" cy="2617421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7699" y="3610708"/>
            <a:ext cx="3447562" cy="230273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385742" y="3610708"/>
            <a:ext cx="3420513" cy="230273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96736" y="3610708"/>
            <a:ext cx="3445976" cy="230273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944594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F65D1A-BD38-4CCE-A00E-BE062FB9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02F72-F94F-4BC0-8672-E7FDBD0E5B99}" type="datetime1">
              <a:rPr lang="de-DE" smtClean="0"/>
              <a:t>26.08.2026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D485DB4-F902-42F9-9430-4A9700D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541BF-F514-4E50-B785-68537122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F0F5103F-E3A3-4D5B-A739-18DD3F45D9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699" y="657225"/>
            <a:ext cx="10895013" cy="525621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792976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318A8D83-0383-4B4C-98D9-B768F2BD59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" y="0"/>
            <a:ext cx="1219200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47700" y="657225"/>
            <a:ext cx="10895013" cy="554355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720000" tIns="612000" rIns="1080000" bIns="612000" anchor="t"/>
          <a:lstStyle>
            <a:lvl1pPr algn="l">
              <a:defRPr sz="5000" cap="none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94460" y="5032680"/>
            <a:ext cx="4929150" cy="469016"/>
          </a:xfrm>
        </p:spPr>
        <p:txBody>
          <a:bodyPr anchor="b"/>
          <a:lstStyle>
            <a:lvl1pPr marL="0" indent="0" algn="l">
              <a:lnSpc>
                <a:spcPct val="114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003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DA1A5BC-4B3E-4471-B5A1-241BA355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07089-D213-4BF0-A306-5A69FB2A37F5}" type="datetime1">
              <a:rPr lang="de-DE" smtClean="0"/>
              <a:t>26.08.2026</a:t>
            </a:fld>
            <a:endParaRPr lang="de-DE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D9EFE6A-1403-4906-BD2F-08A1976EF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7E6EE12-0E14-4C4E-A47E-A46E922C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1556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47700" y="657225"/>
            <a:ext cx="10934700" cy="5570774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noFill/>
          </a:ln>
        </p:spPr>
        <p:txBody>
          <a:bodyPr lIns="576000" tIns="2196000" rIns="864000" bIns="504000" anchor="t"/>
          <a:lstStyle>
            <a:lvl1pPr algn="l">
              <a:defRPr sz="3600" cap="all" baseline="0">
                <a:solidFill>
                  <a:srgbClr val="004F9F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63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699" y="2024064"/>
            <a:ext cx="10895013" cy="38893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99839" y="6429989"/>
            <a:ext cx="815976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31A8D0D-72B4-453C-B799-47BD3DABD66E}" type="datetime1">
              <a:rPr lang="de-DE" smtClean="0"/>
              <a:t>26.08.2026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1602" y="6429989"/>
            <a:ext cx="7319472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KulturMarktHalle Berlin, 27.08.2026, Der Berliner Wärmeplan – Entwicklung und Ergebnisse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7699" y="6429989"/>
            <a:ext cx="640773" cy="1928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733" y="6229154"/>
            <a:ext cx="1860836" cy="33849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894" y="127859"/>
            <a:ext cx="2168675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1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06" r:id="rId2"/>
    <p:sldLayoutId id="2147483671" r:id="rId3"/>
    <p:sldLayoutId id="2147483672" r:id="rId4"/>
    <p:sldLayoutId id="2147483662" r:id="rId5"/>
    <p:sldLayoutId id="2147483668" r:id="rId6"/>
    <p:sldLayoutId id="2147483669" r:id="rId7"/>
    <p:sldLayoutId id="2147483682" r:id="rId8"/>
    <p:sldLayoutId id="2147483670" r:id="rId9"/>
    <p:sldLayoutId id="2147483707" r:id="rId10"/>
    <p:sldLayoutId id="2147483708" r:id="rId11"/>
    <p:sldLayoutId id="2147483710" r:id="rId12"/>
    <p:sldLayoutId id="2147483666" r:id="rId13"/>
    <p:sldLayoutId id="2147483675" r:id="rId14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8415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 userDrawn="1">
          <p15:clr>
            <a:srgbClr val="F26B43"/>
          </p15:clr>
        </p15:guide>
        <p15:guide id="2" pos="7271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11" orient="horz" pos="1275" userDrawn="1">
          <p15:clr>
            <a:srgbClr val="F26B43"/>
          </p15:clr>
        </p15:guide>
        <p15:guide id="13" orient="horz" pos="414" userDrawn="1">
          <p15:clr>
            <a:srgbClr val="F26B43"/>
          </p15:clr>
        </p15:guide>
        <p15:guide id="15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TkXOfQZSl0c?feature=oembed" TargetMode="Externa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gdi.berlin.de/viewer/main/?MAPS=%7b%22center%22:%5b387920.4500000003,5815962.804273771%5d,%22zoom%22:4%7d&amp;LAYERS=%5b%7b%22id%22:%22hintergrund_default_grau%22,%22visibility%22:true,%22transparency%22:0%7d,%7b%22id%22:%22waermeplanung:ba_waermeverbrauchsdichte%22,%22visibility%22:false,%22transparency%22:0%7d,%7b%22id%22:%22waermeplanung:bu_nahwaermenetz%22,%22visibility%22:false,%22transparency%22:0%7d,%7b%22id%22:%22waermeplanung:bk_waermeerzeuger_oel%22,%22visibility%22:false,%22transparency%22:0%7d,%7b%22id%22:%22waermeplanung:cd_hinweise_geothermie%22,%22visibility%22:false,%22transparency%22:0%7d,%7b%22id%22:%22geologie_rupelton:a_geologie_rupelton_li%22,%22visibility%22:false,%22transparency%22:0%7d,%7b%22id%22:%22geologie_rupelton:b_geologie_rupelton_fl%22,%22visibility%22:false,%22transparency%22:0%7d,%7b%22id%22:%22waermeplanung:aa_waermeversorgungsgeb_2045%22,%22visibility%22:true,%22transparency%22:20%7d%5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9" name="Ti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Der Berliner </a:t>
            </a:r>
            <a:r>
              <a:rPr lang="de-DE" dirty="0" err="1"/>
              <a:t>WärmePlan</a:t>
            </a:r>
            <a:r>
              <a:rPr lang="de-DE" dirty="0"/>
              <a:t>  </a:t>
            </a:r>
            <a:br>
              <a:rPr lang="de-DE" dirty="0"/>
            </a:br>
            <a:r>
              <a:rPr lang="de-DE" sz="2600" dirty="0"/>
              <a:t>Kurzvorstellung von Entwicklung und Ergebnissen</a:t>
            </a:r>
          </a:p>
        </p:txBody>
      </p:sp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>
          <a:xfrm>
            <a:off x="1200531" y="5073013"/>
            <a:ext cx="8110737" cy="633412"/>
          </a:xfrm>
        </p:spPr>
        <p:txBody>
          <a:bodyPr/>
          <a:lstStyle/>
          <a:p>
            <a:r>
              <a:rPr lang="de-DE" dirty="0">
                <a:solidFill>
                  <a:srgbClr val="F39300"/>
                </a:solidFill>
              </a:rPr>
              <a:t>Florian Hewelt, Senatsverwaltung für Mobilität, Verkehr, Klimaschutz und Umwelt</a:t>
            </a:r>
          </a:p>
          <a:p>
            <a:r>
              <a:rPr lang="de-DE" dirty="0" err="1">
                <a:solidFill>
                  <a:srgbClr val="F39300"/>
                </a:solidFill>
              </a:rPr>
              <a:t>KulturMarktHalle</a:t>
            </a:r>
            <a:r>
              <a:rPr lang="de-DE" dirty="0">
                <a:solidFill>
                  <a:srgbClr val="F39300"/>
                </a:solidFill>
              </a:rPr>
              <a:t>, Berlin – Bezirk Pankow, 27.08.2026</a:t>
            </a:r>
          </a:p>
        </p:txBody>
      </p:sp>
    </p:spTree>
    <p:extLst>
      <p:ext uri="{BB962C8B-B14F-4D97-AF65-F5344CB8AC3E}">
        <p14:creationId xmlns:p14="http://schemas.microsoft.com/office/powerpoint/2010/main" val="392471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r="7361"/>
          <a:stretch>
            <a:fillRect/>
          </a:stretch>
        </p:blipFill>
        <p:spPr>
          <a:solidFill>
            <a:schemeClr val="tx2">
              <a:lumMod val="60000"/>
              <a:lumOff val="40000"/>
            </a:schemeClr>
          </a:solidFill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BB9E617F-1703-45F2-9E77-4AF23E59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Hintergrund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E05DB35-8FFB-497C-BC2E-802D07272C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51922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A5DD62E-C598-4814-B3C0-FB6B837C26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567"/>
          <a:stretch/>
        </p:blipFill>
        <p:spPr>
          <a:xfrm>
            <a:off x="2328333" y="1717640"/>
            <a:ext cx="8950407" cy="4333425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44D45D-48DF-43C2-8B1A-BA0E333F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5DFC70-6F99-4877-93E9-5E9A97FE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730633F-4684-48B7-A624-FACF6B79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Wärmewende und Wärmeplanung</a:t>
            </a:r>
            <a:br>
              <a:rPr lang="de-DE" dirty="0"/>
            </a:br>
            <a:r>
              <a:rPr lang="de-DE" dirty="0"/>
              <a:t>- Hintergrund: </a:t>
            </a:r>
            <a:r>
              <a:rPr lang="de-DE" altLang="de-DE" dirty="0"/>
              <a:t>Verteilung Endenergieträger Wärme</a:t>
            </a:r>
            <a:br>
              <a:rPr lang="de-DE" altLang="de-DE" sz="3200" b="1" dirty="0">
                <a:latin typeface="Berlin Type" panose="020B0502020203020204" pitchFamily="34" charset="0"/>
              </a:rPr>
            </a:br>
            <a:br>
              <a:rPr lang="de-DE" dirty="0"/>
            </a:br>
            <a:endParaRPr lang="de-DE" dirty="0"/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D65A408-D652-4AEC-A4A9-A5109DC2253F}"/>
              </a:ext>
            </a:extLst>
          </p:cNvPr>
          <p:cNvSpPr txBox="1">
            <a:spLocks/>
          </p:cNvSpPr>
          <p:nvPr/>
        </p:nvSpPr>
        <p:spPr>
          <a:xfrm>
            <a:off x="4416592" y="5669339"/>
            <a:ext cx="2051425" cy="38172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33350" indent="-1333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1333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4813" indent="-138113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9354" indent="-134541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72704" indent="-1333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2000" dirty="0"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endParaRPr lang="de-DE" altLang="de-DE" sz="2000" dirty="0">
              <a:latin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11AA083-B6F8-4ECD-A2B6-A6908E673B35}"/>
              </a:ext>
            </a:extLst>
          </p:cNvPr>
          <p:cNvSpPr txBox="1"/>
          <p:nvPr/>
        </p:nvSpPr>
        <p:spPr>
          <a:xfrm>
            <a:off x="708406" y="4060115"/>
            <a:ext cx="2832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400" dirty="0"/>
              <a:t>6% EE-Anteil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6BCF89C-519E-4C0C-BB0C-65A2C7A3A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13" y="3121622"/>
            <a:ext cx="895966" cy="89596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D9FB135-8B91-44EE-83CA-CD2A8A28B23B}"/>
              </a:ext>
            </a:extLst>
          </p:cNvPr>
          <p:cNvSpPr txBox="1"/>
          <p:nvPr/>
        </p:nvSpPr>
        <p:spPr>
          <a:xfrm>
            <a:off x="8313918" y="5841276"/>
            <a:ext cx="25035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50" dirty="0"/>
              <a:t>* EE-Anteil in der Fernwärme ~ 10%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983B567-72D5-4C82-9B92-45A8C4E607EF}"/>
              </a:ext>
            </a:extLst>
          </p:cNvPr>
          <p:cNvSpPr txBox="1"/>
          <p:nvPr/>
        </p:nvSpPr>
        <p:spPr>
          <a:xfrm>
            <a:off x="9488198" y="2989813"/>
            <a:ext cx="256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400" dirty="0">
                <a:solidFill>
                  <a:schemeClr val="bg1">
                    <a:lumMod val="50000"/>
                  </a:schemeClr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52341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A8FC817-05F6-4DD6-AA8A-413B24A8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575BC76-E8A8-4883-82B1-F939E6F4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A8818CF8-2E8A-4829-ADA6-B0F5EE577FB0}"/>
              </a:ext>
            </a:extLst>
          </p:cNvPr>
          <p:cNvGraphicFramePr/>
          <p:nvPr/>
        </p:nvGraphicFramePr>
        <p:xfrm>
          <a:off x="535481" y="2255853"/>
          <a:ext cx="6496508" cy="2891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41E8301E-B2D2-4CC1-B6DA-3C756E416868}"/>
              </a:ext>
            </a:extLst>
          </p:cNvPr>
          <p:cNvSpPr/>
          <p:nvPr/>
        </p:nvSpPr>
        <p:spPr>
          <a:xfrm>
            <a:off x="6192251" y="4576134"/>
            <a:ext cx="5557263" cy="707886"/>
          </a:xfrm>
          <a:prstGeom prst="rect">
            <a:avLst/>
          </a:prstGeom>
          <a:solidFill>
            <a:srgbClr val="004DA5"/>
          </a:solidFill>
        </p:spPr>
        <p:txBody>
          <a:bodyPr wrap="square">
            <a:spAutoFit/>
          </a:bodyPr>
          <a:lstStyle/>
          <a:p>
            <a:pPr marL="355600" lvl="2" indent="0">
              <a:spcAft>
                <a:spcPts val="600"/>
              </a:spcAft>
              <a:buNone/>
            </a:pPr>
            <a:r>
              <a:rPr lang="de-DE" sz="2000" dirty="0">
                <a:solidFill>
                  <a:schemeClr val="bg1"/>
                </a:solidFill>
              </a:rPr>
              <a:t>Unzureichende Entwicklung erfordert strategischen Ansatz!</a:t>
            </a: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8FB21463-95F6-449B-9FFD-DA5395693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Notwendige Bedingungen der Wärmewende</a:t>
            </a:r>
            <a:br>
              <a:rPr lang="de-DE" sz="2400" dirty="0"/>
            </a:br>
            <a:endParaRPr lang="de-DE" sz="24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288459B-DA04-4530-BA76-C82F3028258F}"/>
              </a:ext>
            </a:extLst>
          </p:cNvPr>
          <p:cNvSpPr txBox="1"/>
          <p:nvPr/>
        </p:nvSpPr>
        <p:spPr>
          <a:xfrm>
            <a:off x="535481" y="5465505"/>
            <a:ext cx="11316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erlin Type"/>
              </a:rPr>
              <a:t>Wärmeplanung als ein Instrument </a:t>
            </a:r>
            <a:r>
              <a:rPr lang="de-DE" sz="2000" dirty="0">
                <a:sym typeface="Wingdings" panose="05000000000000000000" pitchFamily="2" charset="2"/>
              </a:rPr>
              <a:t> Ziel des Wärmeplanungsgesetzes: „…wesentlichen Beitrag zur Umstellung auf erneuerbare Energien und unvermeidbare Abwärme leisten“ (§ 1 WPG)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erlin Type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6013FE0-A735-4FDD-A2E3-3BABA5AE82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2252" y="1747859"/>
            <a:ext cx="5557263" cy="2779780"/>
          </a:xfrm>
          <a:prstGeom prst="rect">
            <a:avLst/>
          </a:prstGeom>
          <a:ln>
            <a:solidFill>
              <a:srgbClr val="004DA5"/>
            </a:solidFill>
          </a:ln>
        </p:spPr>
      </p:pic>
    </p:spTree>
    <p:extLst>
      <p:ext uri="{BB962C8B-B14F-4D97-AF65-F5344CB8AC3E}">
        <p14:creationId xmlns:p14="http://schemas.microsoft.com/office/powerpoint/2010/main" val="139426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r="7361"/>
          <a:stretch>
            <a:fillRect/>
          </a:stretch>
        </p:blipFill>
        <p:spPr>
          <a:solidFill>
            <a:schemeClr val="tx2">
              <a:lumMod val="60000"/>
              <a:lumOff val="40000"/>
            </a:schemeClr>
          </a:solidFill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BB9E617F-1703-45F2-9E77-4AF23E59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Prozess der Wärme-planung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E05DB35-8FFB-497C-BC2E-802D07272C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01905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9D00D8-E594-4EDE-8FBE-C8DBF14C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2449345-743B-4C48-872B-27C4CFCF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90A4E6D-1F47-4146-894C-9BFB5684B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Wärmeplanung Berlin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7546E3BF-B06B-4F3B-B880-32DAAF02A6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177051"/>
              </p:ext>
            </p:extLst>
          </p:nvPr>
        </p:nvGraphicFramePr>
        <p:xfrm>
          <a:off x="2028395" y="78793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59D88598-F0E8-4788-AE28-333F920A8D8B}"/>
              </a:ext>
            </a:extLst>
          </p:cNvPr>
          <p:cNvSpPr/>
          <p:nvPr/>
        </p:nvSpPr>
        <p:spPr>
          <a:xfrm>
            <a:off x="455165" y="2932797"/>
            <a:ext cx="2762122" cy="1116000"/>
          </a:xfrm>
          <a:prstGeom prst="rightArrow">
            <a:avLst/>
          </a:prstGeom>
          <a:solidFill>
            <a:srgbClr val="AAC9E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Beginn Wärmeplanung 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Herbst 2022</a:t>
            </a: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FF69918D-1CDA-4E50-A56F-85A54216206B}"/>
              </a:ext>
            </a:extLst>
          </p:cNvPr>
          <p:cNvSpPr/>
          <p:nvPr/>
        </p:nvSpPr>
        <p:spPr>
          <a:xfrm>
            <a:off x="8949604" y="2932575"/>
            <a:ext cx="2762122" cy="1116222"/>
          </a:xfrm>
          <a:prstGeom prst="rightArrow">
            <a:avLst/>
          </a:prstGeom>
          <a:solidFill>
            <a:srgbClr val="4F90C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Senatsbeschluss Wärmeplan</a:t>
            </a:r>
            <a:br>
              <a:rPr lang="de-DE" sz="1400" dirty="0">
                <a:solidFill>
                  <a:schemeClr val="tx1"/>
                </a:solidFill>
              </a:rPr>
            </a:br>
            <a:r>
              <a:rPr lang="de-DE" sz="1400" dirty="0">
                <a:solidFill>
                  <a:schemeClr val="tx1"/>
                </a:solidFill>
              </a:rPr>
              <a:t>16.06.2026</a:t>
            </a:r>
          </a:p>
        </p:txBody>
      </p:sp>
    </p:spTree>
    <p:extLst>
      <p:ext uri="{BB962C8B-B14F-4D97-AF65-F5344CB8AC3E}">
        <p14:creationId xmlns:p14="http://schemas.microsoft.com/office/powerpoint/2010/main" val="291932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9543EBB-5945-42B3-B69D-B5350C254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9136BA-3F45-4C9A-B4D5-5445653D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E58E380-9553-4189-BED5-B0C11EFA4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Akteursbeteiligung im Erstellungsprozess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C9CC820F-C1FF-4544-9730-BE3EEA4EEA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5494138"/>
              </p:ext>
            </p:extLst>
          </p:nvPr>
        </p:nvGraphicFramePr>
        <p:xfrm>
          <a:off x="647699" y="1747859"/>
          <a:ext cx="10695491" cy="44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Wolke 6">
            <a:extLst>
              <a:ext uri="{FF2B5EF4-FFF2-40B4-BE49-F238E27FC236}">
                <a16:creationId xmlns:a16="http://schemas.microsoft.com/office/drawing/2014/main" id="{389463F6-CF59-43A4-AF12-E0582FF80A73}"/>
              </a:ext>
            </a:extLst>
          </p:cNvPr>
          <p:cNvSpPr/>
          <p:nvPr/>
        </p:nvSpPr>
        <p:spPr>
          <a:xfrm>
            <a:off x="7966885" y="1181352"/>
            <a:ext cx="3376305" cy="1258754"/>
          </a:xfrm>
          <a:prstGeom prst="cloud">
            <a:avLst/>
          </a:prstGeom>
          <a:solidFill>
            <a:srgbClr val="4F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Regelmäßige Arbeitskreissitzungen</a:t>
            </a:r>
          </a:p>
        </p:txBody>
      </p:sp>
      <p:sp>
        <p:nvSpPr>
          <p:cNvPr id="8" name="Wolke 7">
            <a:extLst>
              <a:ext uri="{FF2B5EF4-FFF2-40B4-BE49-F238E27FC236}">
                <a16:creationId xmlns:a16="http://schemas.microsoft.com/office/drawing/2014/main" id="{4E650C9F-81F3-4640-BE8D-0228F079E6F0}"/>
              </a:ext>
            </a:extLst>
          </p:cNvPr>
          <p:cNvSpPr/>
          <p:nvPr/>
        </p:nvSpPr>
        <p:spPr>
          <a:xfrm>
            <a:off x="7137692" y="5269404"/>
            <a:ext cx="3713127" cy="1160585"/>
          </a:xfrm>
          <a:prstGeom prst="cloud">
            <a:avLst/>
          </a:prstGeom>
          <a:solidFill>
            <a:srgbClr val="4F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Pilotprojekt: Gründungszuschuss Energiegenossenschaft</a:t>
            </a:r>
          </a:p>
        </p:txBody>
      </p:sp>
      <p:sp>
        <p:nvSpPr>
          <p:cNvPr id="9" name="Wolke 8">
            <a:extLst>
              <a:ext uri="{FF2B5EF4-FFF2-40B4-BE49-F238E27FC236}">
                <a16:creationId xmlns:a16="http://schemas.microsoft.com/office/drawing/2014/main" id="{FDCA0504-8E51-45E5-82CA-C4DE01FB90B4}"/>
              </a:ext>
            </a:extLst>
          </p:cNvPr>
          <p:cNvSpPr/>
          <p:nvPr/>
        </p:nvSpPr>
        <p:spPr>
          <a:xfrm>
            <a:off x="7545772" y="3861612"/>
            <a:ext cx="2733733" cy="1243794"/>
          </a:xfrm>
          <a:prstGeom prst="cloud">
            <a:avLst/>
          </a:prstGeom>
          <a:solidFill>
            <a:srgbClr val="004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Fachaustausch ‚Quartiere‘</a:t>
            </a:r>
          </a:p>
        </p:txBody>
      </p:sp>
      <p:sp>
        <p:nvSpPr>
          <p:cNvPr id="2" name="Wolke 1">
            <a:extLst>
              <a:ext uri="{FF2B5EF4-FFF2-40B4-BE49-F238E27FC236}">
                <a16:creationId xmlns:a16="http://schemas.microsoft.com/office/drawing/2014/main" id="{0E456A2B-12EA-49BA-8B22-CD1CF2AB5732}"/>
              </a:ext>
            </a:extLst>
          </p:cNvPr>
          <p:cNvSpPr/>
          <p:nvPr/>
        </p:nvSpPr>
        <p:spPr>
          <a:xfrm>
            <a:off x="6407692" y="2762652"/>
            <a:ext cx="2917664" cy="959229"/>
          </a:xfrm>
          <a:prstGeom prst="cloud">
            <a:avLst/>
          </a:prstGeom>
          <a:solidFill>
            <a:srgbClr val="004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Aufgabenanalyse</a:t>
            </a:r>
            <a:br>
              <a:rPr lang="de-DE" dirty="0"/>
            </a:br>
            <a:r>
              <a:rPr lang="de-DE" dirty="0"/>
              <a:t>und –</a:t>
            </a:r>
            <a:r>
              <a:rPr lang="de-DE" dirty="0" err="1"/>
              <a:t>synthese</a:t>
            </a:r>
            <a:endParaRPr lang="de-DE" dirty="0"/>
          </a:p>
        </p:txBody>
      </p:sp>
      <p:sp>
        <p:nvSpPr>
          <p:cNvPr id="10" name="Wolke 9">
            <a:extLst>
              <a:ext uri="{FF2B5EF4-FFF2-40B4-BE49-F238E27FC236}">
                <a16:creationId xmlns:a16="http://schemas.microsoft.com/office/drawing/2014/main" id="{D5A4EF5D-8904-4ED2-8987-85F1AAE3F257}"/>
              </a:ext>
            </a:extLst>
          </p:cNvPr>
          <p:cNvSpPr/>
          <p:nvPr/>
        </p:nvSpPr>
        <p:spPr>
          <a:xfrm>
            <a:off x="9171215" y="2213172"/>
            <a:ext cx="2733733" cy="959229"/>
          </a:xfrm>
          <a:prstGeom prst="cloud">
            <a:avLst/>
          </a:prstGeom>
          <a:solidFill>
            <a:srgbClr val="004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Datenabfragen</a:t>
            </a:r>
          </a:p>
        </p:txBody>
      </p:sp>
    </p:spTree>
    <p:extLst>
      <p:ext uri="{BB962C8B-B14F-4D97-AF65-F5344CB8AC3E}">
        <p14:creationId xmlns:p14="http://schemas.microsoft.com/office/powerpoint/2010/main" val="323483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r="7361"/>
          <a:stretch>
            <a:fillRect/>
          </a:stretch>
        </p:blipFill>
        <p:spPr>
          <a:solidFill>
            <a:schemeClr val="tx2">
              <a:lumMod val="60000"/>
              <a:lumOff val="40000"/>
            </a:schemeClr>
          </a:solidFill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BB9E617F-1703-45F2-9E77-4AF23E59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Ergebnisse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E05DB35-8FFB-497C-BC2E-802D07272C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19033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43FBC-AA74-4904-85D2-06130CEE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rlin Type Bold"/>
                <a:ea typeface="+mj-ea"/>
                <a:cs typeface="+mj-cs"/>
              </a:rPr>
              <a:t>Wärmeplan 2026 und Karten der Wärmeplanung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9D16C0-25CF-4FC5-BE77-B2D87AF33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3ED88E-E9F2-441C-8973-01C2FDC5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95256B9-67CC-4622-83B6-04AB602F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124" y="1672885"/>
            <a:ext cx="4727926" cy="40618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3E622A77-1487-4C8B-AEC5-6D9238DE3277}"/>
              </a:ext>
            </a:extLst>
          </p:cNvPr>
          <p:cNvSpPr txBox="1">
            <a:spLocks/>
          </p:cNvSpPr>
          <p:nvPr/>
        </p:nvSpPr>
        <p:spPr>
          <a:xfrm>
            <a:off x="564791" y="1281654"/>
            <a:ext cx="4676776" cy="3864480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/>
              <a:t>Wärmeplan + Maßnahmensteckbriefe</a:t>
            </a:r>
          </a:p>
          <a:p>
            <a:pPr marL="177800" lvl="1" indent="0">
              <a:spcBef>
                <a:spcPts val="300"/>
              </a:spcBef>
              <a:buNone/>
            </a:pPr>
            <a:endParaRPr lang="de-DE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36078199-01B6-4F3F-8B85-C43D09E812BF}"/>
              </a:ext>
            </a:extLst>
          </p:cNvPr>
          <p:cNvSpPr txBox="1">
            <a:spLocks/>
          </p:cNvSpPr>
          <p:nvPr/>
        </p:nvSpPr>
        <p:spPr>
          <a:xfrm>
            <a:off x="5241567" y="1281654"/>
            <a:ext cx="6380450" cy="3889375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1" dirty="0"/>
              <a:t> „Wärmekarten“  </a:t>
            </a:r>
            <a:r>
              <a:rPr lang="de-DE" sz="1400" b="1" dirty="0"/>
              <a:t>(hier: voraussichtliche Wärmeversorgungsgebiete)</a:t>
            </a:r>
            <a:endParaRPr lang="de-DE" sz="1400" dirty="0"/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58117CA7-E536-44FB-869F-2C91C0ED1367}"/>
              </a:ext>
            </a:extLst>
          </p:cNvPr>
          <p:cNvSpPr/>
          <p:nvPr/>
        </p:nvSpPr>
        <p:spPr>
          <a:xfrm>
            <a:off x="564791" y="1285171"/>
            <a:ext cx="4443274" cy="406816"/>
          </a:xfrm>
          <a:prstGeom prst="roundRect">
            <a:avLst/>
          </a:prstGeom>
          <a:noFill/>
          <a:ln>
            <a:solidFill>
              <a:schemeClr val="accent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3A865DB0-3382-48E2-9A7A-4851E857A5A2}"/>
              </a:ext>
            </a:extLst>
          </p:cNvPr>
          <p:cNvSpPr/>
          <p:nvPr/>
        </p:nvSpPr>
        <p:spPr>
          <a:xfrm>
            <a:off x="5296943" y="1285171"/>
            <a:ext cx="6142996" cy="406816"/>
          </a:xfrm>
          <a:prstGeom prst="roundRect">
            <a:avLst/>
          </a:prstGeom>
          <a:noFill/>
          <a:ln>
            <a:solidFill>
              <a:schemeClr val="accent2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463355D-64FC-40A1-8BD9-A8BD67B453B0}"/>
              </a:ext>
            </a:extLst>
          </p:cNvPr>
          <p:cNvGrpSpPr/>
          <p:nvPr/>
        </p:nvGrpSpPr>
        <p:grpSpPr>
          <a:xfrm>
            <a:off x="268358" y="5538865"/>
            <a:ext cx="11353659" cy="714059"/>
            <a:chOff x="349494" y="5565962"/>
            <a:chExt cx="11272158" cy="816165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D6203AA6-DFC6-4952-832D-B3F18815E412}"/>
                </a:ext>
              </a:extLst>
            </p:cNvPr>
            <p:cNvSpPr/>
            <p:nvPr/>
          </p:nvSpPr>
          <p:spPr>
            <a:xfrm rot="5400000">
              <a:off x="3794997" y="2804173"/>
              <a:ext cx="132451" cy="7023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5DE7537-4579-4387-A99A-B2F712E4D36A}"/>
                </a:ext>
              </a:extLst>
            </p:cNvPr>
            <p:cNvSpPr/>
            <p:nvPr/>
          </p:nvSpPr>
          <p:spPr>
            <a:xfrm>
              <a:off x="676013" y="5601241"/>
              <a:ext cx="10895012" cy="709717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rtlCol="0" anchor="ctr"/>
            <a:lstStyle/>
            <a:p>
              <a:endParaRPr lang="de-DE" dirty="0">
                <a:solidFill>
                  <a:schemeClr val="tx1"/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4F3408F-9746-4E35-9B72-A2C4E0347F95}"/>
                </a:ext>
              </a:extLst>
            </p:cNvPr>
            <p:cNvSpPr txBox="1"/>
            <p:nvPr/>
          </p:nvSpPr>
          <p:spPr>
            <a:xfrm>
              <a:off x="726640" y="5565962"/>
              <a:ext cx="10895012" cy="7739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2000" b="1" dirty="0">
                  <a:solidFill>
                    <a:schemeClr val="tx1"/>
                  </a:solidFill>
                </a:rPr>
                <a:t>Wichtig zu wissen: </a:t>
              </a:r>
              <a:r>
                <a:rPr lang="de-DE" dirty="0">
                  <a:solidFill>
                    <a:schemeClr val="tx1"/>
                  </a:solidFill>
                </a:rPr>
                <a:t>Aus dem Wärmeplan ergibt sich keine Verpflichtung für Gebäudeeigentümer* innen! Der Wärmeplan gibt lediglich Orientierung, welche Wärmeversorgungslösungen in einem Gebiet geeignet sind.  </a:t>
              </a:r>
            </a:p>
          </p:txBody>
        </p:sp>
      </p:grpSp>
      <p:pic>
        <p:nvPicPr>
          <p:cNvPr id="14" name="Grafik 13">
            <a:extLst>
              <a:ext uri="{FF2B5EF4-FFF2-40B4-BE49-F238E27FC236}">
                <a16:creationId xmlns:a16="http://schemas.microsoft.com/office/drawing/2014/main" id="{A4EDE71A-7FE8-4835-92AF-B06849373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99" y="1836700"/>
            <a:ext cx="2258550" cy="31883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BE7BF3E-571F-4E84-B559-3470F0BCF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136" y="2261915"/>
            <a:ext cx="2254309" cy="3188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8799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EF0F908-CD4D-488F-9B9A-132BAD38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42A5BEA-528F-4679-AB10-C382D7A68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5" name="Onlinemedien 4" title="Wie nutze ich die Wärmekarte aus dem Wärmeplan?">
            <a:hlinkClick r:id="" action="ppaction://media"/>
            <a:extLst>
              <a:ext uri="{FF2B5EF4-FFF2-40B4-BE49-F238E27FC236}">
                <a16:creationId xmlns:a16="http://schemas.microsoft.com/office/drawing/2014/main" id="{F27FD036-DD43-4FA0-98AA-8D386A04AE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5743"/>
            <a:ext cx="12192000" cy="688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2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r="7361"/>
          <a:stretch>
            <a:fillRect/>
          </a:stretch>
        </p:blipFill>
        <p:spPr>
          <a:solidFill>
            <a:schemeClr val="tx2">
              <a:lumMod val="60000"/>
              <a:lumOff val="40000"/>
            </a:schemeClr>
          </a:solidFill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BB9E617F-1703-45F2-9E77-4AF23E59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Zielszenario und Umsetzung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E05DB35-8FFB-497C-BC2E-802D07272C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15619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B5DA60-BED1-4AAD-85D2-465F96EB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Wärmeplan 2026 – Zielszenario für die Berliner Wärmewende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BB33B10-F945-4975-8D02-2EC303C22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FC903E-C7C4-43B8-BD8E-CFF40D73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884ED28-B673-4E3A-AE50-E9119A957C13}"/>
              </a:ext>
            </a:extLst>
          </p:cNvPr>
          <p:cNvSpPr txBox="1"/>
          <p:nvPr/>
        </p:nvSpPr>
        <p:spPr>
          <a:xfrm>
            <a:off x="7927848" y="1758278"/>
            <a:ext cx="368503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dirty="0"/>
              <a:t>Der Endenergiebedarf für Wärme sinkt durch Effizienz- und Sanierungsmaßnahmen bis 2045 um ca. 20 Prozent.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dirty="0"/>
              <a:t>95 % der Wärme in 2045</a:t>
            </a:r>
            <a:br>
              <a:rPr lang="de-DE" dirty="0"/>
            </a:br>
            <a:r>
              <a:rPr lang="de-DE" dirty="0"/>
              <a:t>über </a:t>
            </a:r>
            <a:r>
              <a:rPr lang="de-DE" b="1" dirty="0"/>
              <a:t>Wärmepumpen und Wärmenetze</a:t>
            </a:r>
            <a:r>
              <a:rPr lang="de-DE" dirty="0"/>
              <a:t>.</a:t>
            </a:r>
          </a:p>
          <a:p>
            <a:pPr>
              <a:spcBef>
                <a:spcPts val="1200"/>
              </a:spcBef>
            </a:pPr>
            <a:endParaRPr lang="de-DE" dirty="0"/>
          </a:p>
          <a:p>
            <a:pPr algn="ctr">
              <a:spcBef>
                <a:spcPts val="1200"/>
              </a:spcBef>
            </a:pPr>
            <a:r>
              <a:rPr lang="de-DE" dirty="0"/>
              <a:t>Schlüsseltechnologien für die Transformation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C53ECB-989A-4DEF-9880-E34364BBB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9" y="1762994"/>
            <a:ext cx="7133845" cy="371198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011BF82-154E-4A69-94A3-14C64F0828C6}"/>
              </a:ext>
            </a:extLst>
          </p:cNvPr>
          <p:cNvSpPr txBox="1"/>
          <p:nvPr/>
        </p:nvSpPr>
        <p:spPr>
          <a:xfrm>
            <a:off x="647699" y="5659664"/>
            <a:ext cx="953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b="1" dirty="0"/>
              <a:t>Fokus auf die Nutzung lokaler erneuerbarer Wärmequellen und unvermeidbarer Abwärme.</a:t>
            </a:r>
            <a:endParaRPr lang="de-DE" dirty="0"/>
          </a:p>
        </p:txBody>
      </p:sp>
      <p:sp>
        <p:nvSpPr>
          <p:cNvPr id="8" name="Pfeil: nach unten 7">
            <a:extLst>
              <a:ext uri="{FF2B5EF4-FFF2-40B4-BE49-F238E27FC236}">
                <a16:creationId xmlns:a16="http://schemas.microsoft.com/office/drawing/2014/main" id="{4A4CC0D4-E7C7-4448-88DC-E332F10626C6}"/>
              </a:ext>
            </a:extLst>
          </p:cNvPr>
          <p:cNvSpPr/>
          <p:nvPr/>
        </p:nvSpPr>
        <p:spPr>
          <a:xfrm>
            <a:off x="9568802" y="3946299"/>
            <a:ext cx="403123" cy="412954"/>
          </a:xfrm>
          <a:prstGeom prst="downArrow">
            <a:avLst/>
          </a:prstGeom>
          <a:solidFill>
            <a:srgbClr val="AA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161562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179500-03BD-42C0-9D80-888FFB9E1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2200823"/>
            <a:ext cx="10895013" cy="1080000"/>
          </a:xfrm>
        </p:spPr>
        <p:txBody>
          <a:bodyPr/>
          <a:lstStyle/>
          <a:p>
            <a:r>
              <a:rPr lang="de-DE" dirty="0"/>
              <a:t>Ein Blick auf den Bezirk Pankow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BA454E7-8098-44B0-95D0-82DD21E1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4573B50-EB25-4BD1-BAAF-95C9CB49D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961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A4255F-6449-422F-809E-D3251A644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 Blick auf den Bezirk Pankow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6FA68AF-87FB-4C03-AD69-C3C52C26B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61D50D-D4C2-473B-BCA3-BC43BCA5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9A9C159-D0A3-465D-8677-AEFB62F1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5" y="0"/>
            <a:ext cx="12192000" cy="674215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9A91079-1FE3-4DC0-A0BD-2C7A243EB1C5}"/>
              </a:ext>
            </a:extLst>
          </p:cNvPr>
          <p:cNvSpPr txBox="1"/>
          <p:nvPr/>
        </p:nvSpPr>
        <p:spPr>
          <a:xfrm>
            <a:off x="60246" y="548581"/>
            <a:ext cx="8866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>
                <a:hlinkClick r:id="rId4"/>
              </a:rPr>
              <a:t>GEOPORTAL Berlin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430999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84F7A7-B87F-43FD-BF83-9036B251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2B96EB-6412-42B5-97CC-B6338184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3A4ACD8-23E7-48FF-8679-8E5B4446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Umsetzungsmaßnahmen </a:t>
            </a:r>
            <a:br>
              <a:rPr lang="de-DE" dirty="0"/>
            </a:br>
            <a:r>
              <a:rPr lang="de-DE" dirty="0"/>
              <a:t>(Senat)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17986D00-61E9-4FBF-B748-81788DCA0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8820642"/>
              </p:ext>
            </p:extLst>
          </p:nvPr>
        </p:nvGraphicFramePr>
        <p:xfrm>
          <a:off x="1108038" y="771474"/>
          <a:ext cx="99992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5163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84F7A7-B87F-43FD-BF83-9036B2516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62B96EB-6412-42B5-97CC-B6338184E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3A4ACD8-23E7-48FF-8679-8E5B4446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r>
              <a:rPr lang="de-DE" dirty="0"/>
              <a:t>Umsetzungsmaßnahmen </a:t>
            </a:r>
            <a:br>
              <a:rPr lang="de-DE" dirty="0"/>
            </a:br>
            <a:r>
              <a:rPr lang="de-DE" dirty="0"/>
              <a:t>(Senat)</a:t>
            </a: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8DB42835-720D-44CE-B2D3-C1DC09F9F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9775929"/>
              </p:ext>
            </p:extLst>
          </p:nvPr>
        </p:nvGraphicFramePr>
        <p:xfrm>
          <a:off x="1108038" y="771474"/>
          <a:ext cx="99992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Ellipse 8">
            <a:extLst>
              <a:ext uri="{FF2B5EF4-FFF2-40B4-BE49-F238E27FC236}">
                <a16:creationId xmlns:a16="http://schemas.microsoft.com/office/drawing/2014/main" id="{BD260AC7-CEA0-4C1B-B164-55D54D42B3F1}"/>
              </a:ext>
            </a:extLst>
          </p:cNvPr>
          <p:cNvSpPr/>
          <p:nvPr/>
        </p:nvSpPr>
        <p:spPr>
          <a:xfrm>
            <a:off x="6648226" y="1387736"/>
            <a:ext cx="4109421" cy="1172584"/>
          </a:xfrm>
          <a:prstGeom prst="ellipse">
            <a:avLst/>
          </a:prstGeom>
          <a:solidFill>
            <a:srgbClr val="496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Einrichtung einer übergeordneten, zentralen Anlaufstelle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CCA5EF7-FAEF-4CB2-A42D-0A192680B550}"/>
              </a:ext>
            </a:extLst>
          </p:cNvPr>
          <p:cNvSpPr/>
          <p:nvPr/>
        </p:nvSpPr>
        <p:spPr>
          <a:xfrm>
            <a:off x="6648226" y="2838256"/>
            <a:ext cx="4109421" cy="1172584"/>
          </a:xfrm>
          <a:prstGeom prst="ellipse">
            <a:avLst/>
          </a:prstGeom>
          <a:solidFill>
            <a:srgbClr val="496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Kommunikationskampagne zur Berliner Wärmewende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ACF306A-9979-4D7A-B0CA-AA7D5A6D55D6}"/>
              </a:ext>
            </a:extLst>
          </p:cNvPr>
          <p:cNvSpPr/>
          <p:nvPr/>
        </p:nvSpPr>
        <p:spPr>
          <a:xfrm>
            <a:off x="6648226" y="4297680"/>
            <a:ext cx="4109421" cy="1172584"/>
          </a:xfrm>
          <a:prstGeom prst="ellipse">
            <a:avLst/>
          </a:prstGeom>
          <a:solidFill>
            <a:srgbClr val="496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Runde Tische Wärmeplanung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DE85D7E-8177-4FFF-9146-918F1C20ECE0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4937760" y="1974028"/>
            <a:ext cx="1710466" cy="386719"/>
          </a:xfrm>
          <a:prstGeom prst="line">
            <a:avLst/>
          </a:prstGeom>
          <a:ln>
            <a:solidFill>
              <a:srgbClr val="496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108C8AEE-E020-41DF-9799-40A4F6E6FF82}"/>
              </a:ext>
            </a:extLst>
          </p:cNvPr>
          <p:cNvCxnSpPr>
            <a:cxnSpLocks/>
            <a:endCxn id="10" idx="2"/>
          </p:cNvCxnSpPr>
          <p:nvPr/>
        </p:nvCxnSpPr>
        <p:spPr>
          <a:xfrm>
            <a:off x="4937760" y="2360747"/>
            <a:ext cx="1710466" cy="1063801"/>
          </a:xfrm>
          <a:prstGeom prst="line">
            <a:avLst/>
          </a:prstGeom>
          <a:ln>
            <a:solidFill>
              <a:srgbClr val="496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01904133-4FC0-4207-9987-C1A714503A31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4937760" y="2360747"/>
            <a:ext cx="1710466" cy="2523225"/>
          </a:xfrm>
          <a:prstGeom prst="line">
            <a:avLst/>
          </a:prstGeom>
          <a:ln>
            <a:solidFill>
              <a:srgbClr val="496D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37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r="7361"/>
          <a:stretch>
            <a:fillRect/>
          </a:stretch>
        </p:blipFill>
        <p:spPr>
          <a:solidFill>
            <a:schemeClr val="tx2">
              <a:lumMod val="60000"/>
              <a:lumOff val="40000"/>
            </a:schemeClr>
          </a:solidFill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BB9E617F-1703-45F2-9E77-4AF23E59D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Botschaften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E05DB35-8FFB-497C-BC2E-802D07272C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01386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6021D-F252-4A52-B56B-2582598C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haben Sie Bürgerin oder Bürger als davon?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CEEDBC1B-FBA2-4E7F-9850-6957A0D8D2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624595"/>
              </p:ext>
            </p:extLst>
          </p:nvPr>
        </p:nvGraphicFramePr>
        <p:xfrm>
          <a:off x="647700" y="2024063"/>
          <a:ext cx="10895013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7D4B3E3-733F-46FD-8FF0-0DDB96CE2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4CD70A-6FAE-41B4-99FD-94EC5862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95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46781EE-AD40-4CEC-A094-72E903C6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KulturMarktHalle Berlin, 27.08.2026, Der Berliner Wärmeplan – Entwicklung und Ergebnisse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877162-3D27-4ED8-98EC-F3ECBA16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073DE812-22F6-49E4-B754-747D11D93214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CC4CD4E-6EFD-4D12-BE2B-ED67278D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67859"/>
            <a:ext cx="10895013" cy="1080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Zusammengefasst: Der Berliner Wärmeplan 2026…</a:t>
            </a:r>
            <a:br>
              <a:rPr lang="de-DE" dirty="0"/>
            </a:br>
            <a:endParaRPr kumimoji="0" lang="de-DE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rlin Type Bold"/>
              <a:ea typeface="+mj-ea"/>
              <a:cs typeface="+mj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7C2665-5D1E-47F1-8727-F6B1A5EA8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83" y="1458182"/>
            <a:ext cx="2693211" cy="3804923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1D15CDCA-6CEA-4166-BAE2-A96F9D576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323781"/>
              </p:ext>
            </p:extLst>
          </p:nvPr>
        </p:nvGraphicFramePr>
        <p:xfrm>
          <a:off x="3503961" y="1458182"/>
          <a:ext cx="8038751" cy="3804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B2C9933A-4CED-4A87-846E-8BA325957F6F}"/>
              </a:ext>
            </a:extLst>
          </p:cNvPr>
          <p:cNvSpPr/>
          <p:nvPr/>
        </p:nvSpPr>
        <p:spPr>
          <a:xfrm>
            <a:off x="626182" y="5465536"/>
            <a:ext cx="10916529" cy="723275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FEBFF69-7F2C-40CE-895D-48A841D2C381}"/>
              </a:ext>
            </a:extLst>
          </p:cNvPr>
          <p:cNvSpPr txBox="1"/>
          <p:nvPr/>
        </p:nvSpPr>
        <p:spPr>
          <a:xfrm>
            <a:off x="647699" y="5465536"/>
            <a:ext cx="10100226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1" dirty="0"/>
              <a:t>ist unverbindlich und wird nicht auf Einzelgebäude heruntergebrochen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b="1" dirty="0"/>
              <a:t>enthält keine Verbote oder Vorgaben für Gebäudeeigentümer</a:t>
            </a:r>
          </a:p>
        </p:txBody>
      </p:sp>
    </p:spTree>
    <p:extLst>
      <p:ext uri="{BB962C8B-B14F-4D97-AF65-F5344CB8AC3E}">
        <p14:creationId xmlns:p14="http://schemas.microsoft.com/office/powerpoint/2010/main" val="323156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/>
              <a:t>Vielen Dank!</a:t>
            </a: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>
          <a:xfrm>
            <a:off x="1209229" y="5318883"/>
            <a:ext cx="6675541" cy="633412"/>
          </a:xfrm>
        </p:spPr>
        <p:txBody>
          <a:bodyPr/>
          <a:lstStyle/>
          <a:p>
            <a:endParaRPr lang="de-DE" dirty="0">
              <a:solidFill>
                <a:srgbClr val="004F9F"/>
              </a:solidFill>
            </a:endParaRPr>
          </a:p>
          <a:p>
            <a:r>
              <a:rPr lang="de-DE" dirty="0">
                <a:solidFill>
                  <a:srgbClr val="004F9F"/>
                </a:solidFill>
              </a:rPr>
              <a:t>Kontakt: waermewende@senmvku.berlin.de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7C00273-AF06-4CD4-A181-8DB5F8F87D61}"/>
              </a:ext>
            </a:extLst>
          </p:cNvPr>
          <p:cNvSpPr txBox="1"/>
          <p:nvPr/>
        </p:nvSpPr>
        <p:spPr>
          <a:xfrm>
            <a:off x="1689999" y="4604596"/>
            <a:ext cx="8811999" cy="8771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2000" b="1" dirty="0"/>
              <a:t>Informationen zum Wärmeplan und die Berliner Wärmewende unter: </a:t>
            </a:r>
          </a:p>
          <a:p>
            <a:pPr algn="ctr">
              <a:spcAft>
                <a:spcPts val="600"/>
              </a:spcAft>
            </a:pPr>
            <a:r>
              <a:rPr lang="de-DE" sz="3200" b="1" i="0" u="none" strike="noStrike" baseline="0" dirty="0">
                <a:solidFill>
                  <a:srgbClr val="00509E"/>
                </a:solidFill>
                <a:latin typeface="BerlinType-Regular" panose="020B0502020203020204" pitchFamily="34" charset="0"/>
              </a:rPr>
              <a:t>berlin.de/</a:t>
            </a:r>
            <a:r>
              <a:rPr lang="de-DE" sz="3200" b="1" i="0" u="none" strike="noStrike" baseline="0" dirty="0" err="1">
                <a:solidFill>
                  <a:srgbClr val="00509E"/>
                </a:solidFill>
                <a:latin typeface="BerlinType-Regular" panose="020B0502020203020204" pitchFamily="34" charset="0"/>
              </a:rPr>
              <a:t>waermeplan</a:t>
            </a:r>
            <a:endParaRPr lang="de-DE" sz="3200" b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868BF67-4CDF-448D-A7F1-052D68FC4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916" y="510592"/>
            <a:ext cx="2172167" cy="217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erlin">
  <a:themeElements>
    <a:clrScheme name="Benutzerdefiniert 17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422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422"/>
      </a:hlink>
      <a:folHlink>
        <a:srgbClr val="E40422"/>
      </a:folHlink>
    </a:clrScheme>
    <a:fontScheme name="Benutzerdefiniert 3">
      <a:majorFont>
        <a:latin typeface="Berlin Type Bold"/>
        <a:ea typeface=""/>
        <a:cs typeface=""/>
      </a:majorFont>
      <a:minorFont>
        <a:latin typeface="Berlin 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400" smtClean="0"/>
        </a:defPPr>
      </a:lstStyle>
    </a:txDef>
  </a:objectDefaults>
  <a:extraClrSchemeLst/>
  <a:custClrLst>
    <a:custClr name="Hellgrün">
      <a:srgbClr val="9BCFAF"/>
    </a:custClr>
    <a:custClr name="Mittelgrün">
      <a:srgbClr val="00AA84"/>
    </a:custClr>
    <a:custClr name="Grün">
      <a:srgbClr val="007256"/>
    </a:custClr>
    <a:custClr name="Dunkelgrün">
      <a:srgbClr val="004534"/>
    </a:custClr>
    <a:custClr name="Hellblau">
      <a:srgbClr val="AAC9E7"/>
    </a:custClr>
    <a:custClr name="Mittelblau">
      <a:srgbClr val="4F90CD"/>
    </a:custClr>
    <a:custClr name="Blau">
      <a:srgbClr val="004F9F"/>
    </a:custClr>
    <a:custClr name="Dunkelblau">
      <a:srgbClr val="002856"/>
    </a:custClr>
    <a:custClr name="Gelb">
      <a:srgbClr val="FFE70E"/>
    </a:custClr>
    <a:custClr name="Orange">
      <a:srgbClr val="F39300"/>
    </a:custClr>
    <a:custClr name="Rosa">
      <a:srgbClr val="F5B4CB"/>
    </a:custClr>
    <a:custClr name="Violett">
      <a:srgbClr val="9185BE"/>
    </a:custClr>
    <a:custClr name="Berlin Rot">
      <a:srgbClr val="E40422"/>
    </a:custClr>
    <a:custClr name="Schwarz">
      <a:srgbClr val="000000"/>
    </a:custClr>
    <a:custClr name="80% Schwarz">
      <a:srgbClr val="575756"/>
    </a:custClr>
    <a:custClr name="60% Schwarz">
      <a:srgbClr val="878787"/>
    </a:custClr>
    <a:custClr name="40% Schwarz">
      <a:srgbClr val="B2B2B2"/>
    </a:custClr>
    <a:custClr name="20% Schwarz">
      <a:srgbClr val="DADADA"/>
    </a:custClr>
    <a:custClr name="10% Schwarz">
      <a:srgbClr val="EDEDED"/>
    </a:custClr>
    <a:custClr name="5% Schwarz">
      <a:srgbClr val="F6F6F6"/>
    </a:custClr>
  </a:custClrLst>
  <a:extLst>
    <a:ext uri="{05A4C25C-085E-4340-85A3-A5531E510DB2}">
      <thm15:themeFamily xmlns:thm15="http://schemas.microsoft.com/office/thememl/2012/main" name="Berlin_PowerPoint_16x9_Calibri.potx" id="{EF5F4809-A969-4867-B4C5-70D3583BB29A}" vid="{697161EB-6954-42D4-9A0D-1620693E57EF}"/>
    </a:ext>
  </a:extLst>
</a:theme>
</file>

<file path=ppt/theme/theme2.xml><?xml version="1.0" encoding="utf-8"?>
<a:theme xmlns:a="http://schemas.openxmlformats.org/drawingml/2006/main" name="Office">
  <a:themeElements>
    <a:clrScheme name="Benutzerdefiniert 123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523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523"/>
      </a:hlink>
      <a:folHlink>
        <a:srgbClr val="E40523"/>
      </a:folHlink>
    </a:clrScheme>
    <a:fontScheme name="__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123">
      <a:dk1>
        <a:sysClr val="windowText" lastClr="000000"/>
      </a:dk1>
      <a:lt1>
        <a:sysClr val="window" lastClr="FFFFFF"/>
      </a:lt1>
      <a:dk2>
        <a:srgbClr val="878787"/>
      </a:dk2>
      <a:lt2>
        <a:srgbClr val="B2B2B2"/>
      </a:lt2>
      <a:accent1>
        <a:srgbClr val="E40523"/>
      </a:accent1>
      <a:accent2>
        <a:srgbClr val="004F9F"/>
      </a:accent2>
      <a:accent3>
        <a:srgbClr val="F39300"/>
      </a:accent3>
      <a:accent4>
        <a:srgbClr val="007256"/>
      </a:accent4>
      <a:accent5>
        <a:srgbClr val="FFE70E"/>
      </a:accent5>
      <a:accent6>
        <a:srgbClr val="9185BE"/>
      </a:accent6>
      <a:hlink>
        <a:srgbClr val="E40523"/>
      </a:hlink>
      <a:folHlink>
        <a:srgbClr val="E40523"/>
      </a:folHlink>
    </a:clrScheme>
    <a:fontScheme name="__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Berlin_PowerPoint_16x9_Calibri</Template>
  <TotalTime>0</TotalTime>
  <Words>1256</Words>
  <Application>Microsoft Office PowerPoint</Application>
  <PresentationFormat>Breitbild</PresentationFormat>
  <Paragraphs>227</Paragraphs>
  <Slides>20</Slides>
  <Notes>17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9" baseType="lpstr">
      <vt:lpstr>Arial</vt:lpstr>
      <vt:lpstr>Berlin Type</vt:lpstr>
      <vt:lpstr>Berlin Type Bold</vt:lpstr>
      <vt:lpstr>BerlinType-Regular</vt:lpstr>
      <vt:lpstr>Calibri</vt:lpstr>
      <vt:lpstr>Courier New</vt:lpstr>
      <vt:lpstr>Google Sans</vt:lpstr>
      <vt:lpstr>Wingdings</vt:lpstr>
      <vt:lpstr>Berlin</vt:lpstr>
      <vt:lpstr>Der Berliner WärmePlan   Kurzvorstellung von Entwicklung und Ergebnissen</vt:lpstr>
      <vt:lpstr>Hintergrund</vt:lpstr>
      <vt:lpstr>Wärmewende und Wärmeplanung - Hintergrund: Verteilung Endenergieträger Wärme  </vt:lpstr>
      <vt:lpstr>Notwendige Bedingungen der Wärmewende </vt:lpstr>
      <vt:lpstr>Prozess der Wärme-planung</vt:lpstr>
      <vt:lpstr>Wärmeplanung Berlin </vt:lpstr>
      <vt:lpstr>Akteursbeteiligung im Erstellungsprozess </vt:lpstr>
      <vt:lpstr>Ergebnisse</vt:lpstr>
      <vt:lpstr>Wärmeplan 2026 und Karten der Wärmeplanung</vt:lpstr>
      <vt:lpstr>PowerPoint-Präsentation</vt:lpstr>
      <vt:lpstr>Zielszenario und Umsetzung</vt:lpstr>
      <vt:lpstr>Wärmeplan 2026 – Zielszenario für die Berliner Wärmewende</vt:lpstr>
      <vt:lpstr>Ein Blick auf den Bezirk Pankow</vt:lpstr>
      <vt:lpstr>Ein Blick auf den Bezirk Pankow </vt:lpstr>
      <vt:lpstr>Umsetzungsmaßnahmen  (Senat)</vt:lpstr>
      <vt:lpstr>Umsetzungsmaßnahmen  (Senat)</vt:lpstr>
      <vt:lpstr>Botschaften</vt:lpstr>
      <vt:lpstr>Was haben Sie Bürgerin oder Bürger als davon?</vt:lpstr>
      <vt:lpstr>Zusammengefasst: Der Berliner Wärmeplan 2026… </vt:lpstr>
      <vt:lpstr>Vielen Dank!</vt:lpstr>
    </vt:vector>
  </TitlesOfParts>
  <Company>SenSW / SenUVK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Calibri Bold 36 PT</dc:title>
  <dc:creator>Grünert, Katrin</dc:creator>
  <cp:lastModifiedBy>Hewelt, Florian</cp:lastModifiedBy>
  <cp:revision>217</cp:revision>
  <dcterms:created xsi:type="dcterms:W3CDTF">2021-01-27T12:48:55Z</dcterms:created>
  <dcterms:modified xsi:type="dcterms:W3CDTF">2026-08-26T14:56:49Z</dcterms:modified>
</cp:coreProperties>
</file>