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handoutMasterIdLst>
    <p:handoutMasterId r:id="rId18"/>
  </p:handoutMasterIdLst>
  <p:sldIdLst>
    <p:sldId id="392" r:id="rId2"/>
    <p:sldId id="391" r:id="rId3"/>
    <p:sldId id="414" r:id="rId4"/>
    <p:sldId id="410" r:id="rId5"/>
    <p:sldId id="438" r:id="rId6"/>
    <p:sldId id="415" r:id="rId7"/>
    <p:sldId id="416" r:id="rId8"/>
    <p:sldId id="413" r:id="rId9"/>
    <p:sldId id="417" r:id="rId10"/>
    <p:sldId id="429" r:id="rId11"/>
    <p:sldId id="412" r:id="rId12"/>
    <p:sldId id="437" r:id="rId13"/>
    <p:sldId id="435" r:id="rId14"/>
    <p:sldId id="436" r:id="rId15"/>
    <p:sldId id="434" r:id="rId16"/>
  </p:sldIdLst>
  <p:sldSz cx="9144000" cy="6858000" type="screen4x3"/>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1">
          <p15:clr>
            <a:srgbClr val="A4A3A4"/>
          </p15:clr>
        </p15:guide>
        <p15:guide id="2" orient="horz" pos="4215">
          <p15:clr>
            <a:srgbClr val="A4A3A4"/>
          </p15:clr>
        </p15:guide>
        <p15:guide id="3" orient="horz" pos="5" userDrawn="1">
          <p15:clr>
            <a:srgbClr val="A4A3A4"/>
          </p15:clr>
        </p15:guide>
        <p15:guide id="4" orient="horz" pos="618" userDrawn="1">
          <p15:clr>
            <a:srgbClr val="A4A3A4"/>
          </p15:clr>
        </p15:guide>
        <p15:guide id="5" orient="horz" pos="1249">
          <p15:clr>
            <a:srgbClr val="A4A3A4"/>
          </p15:clr>
        </p15:guide>
        <p15:guide id="6" orient="horz" pos="3944">
          <p15:clr>
            <a:srgbClr val="A4A3A4"/>
          </p15:clr>
        </p15:guide>
        <p15:guide id="7" orient="horz" pos="572" userDrawn="1">
          <p15:clr>
            <a:srgbClr val="A4A3A4"/>
          </p15:clr>
        </p15:guide>
        <p15:guide id="10" pos="5635">
          <p15:clr>
            <a:srgbClr val="A4A3A4"/>
          </p15:clr>
        </p15:guide>
        <p15:guide id="12" pos="4762">
          <p15:clr>
            <a:srgbClr val="A4A3A4"/>
          </p15:clr>
        </p15:guide>
        <p15:guide id="13" pos="4672">
          <p15:clr>
            <a:srgbClr val="A4A3A4"/>
          </p15:clr>
        </p15:guide>
        <p15:guide id="14" pos="3788">
          <p15:clr>
            <a:srgbClr val="A4A3A4"/>
          </p15:clr>
        </p15:guide>
        <p15:guide id="15" pos="3696">
          <p15:clr>
            <a:srgbClr val="A4A3A4"/>
          </p15:clr>
        </p15:guide>
        <p15:guide id="16" pos="680" userDrawn="1">
          <p15:clr>
            <a:srgbClr val="A4A3A4"/>
          </p15:clr>
        </p15:guide>
        <p15:guide id="17" pos="2811">
          <p15:clr>
            <a:srgbClr val="A4A3A4"/>
          </p15:clr>
        </p15:guide>
        <p15:guide id="19" orient="horz" pos="3947">
          <p15:clr>
            <a:srgbClr val="A4A3A4"/>
          </p15:clr>
        </p15:guide>
        <p15:guide id="20" orient="horz" pos="3680" userDrawn="1">
          <p15:clr>
            <a:srgbClr val="A4A3A4"/>
          </p15:clr>
        </p15:guide>
        <p15:guide id="24" pos="5704">
          <p15:clr>
            <a:srgbClr val="A4A3A4"/>
          </p15:clr>
        </p15:guide>
        <p15:guide id="25" pos="5694">
          <p15:clr>
            <a:srgbClr val="A4A3A4"/>
          </p15:clr>
        </p15:guide>
        <p15:guide id="26" pos="5742">
          <p15:clr>
            <a:srgbClr val="A4A3A4"/>
          </p15:clr>
        </p15:guide>
        <p15:guide id="29" pos="272"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E20026"/>
    <a:srgbClr val="C30C26"/>
    <a:srgbClr val="E2002D"/>
    <a:srgbClr val="FFC6D2"/>
    <a:srgbClr val="0000FF"/>
    <a:srgbClr val="0099FF"/>
    <a:srgbClr val="CCFFFF"/>
    <a:srgbClr val="66DAE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4343" autoAdjust="0"/>
  </p:normalViewPr>
  <p:slideViewPr>
    <p:cSldViewPr snapToGrid="0" snapToObjects="1" showGuides="1">
      <p:cViewPr varScale="1">
        <p:scale>
          <a:sx n="101" d="100"/>
          <a:sy n="101" d="100"/>
        </p:scale>
        <p:origin x="869" y="62"/>
      </p:cViewPr>
      <p:guideLst>
        <p:guide orient="horz" pos="4031"/>
        <p:guide orient="horz" pos="4215"/>
        <p:guide orient="horz" pos="5"/>
        <p:guide orient="horz" pos="618"/>
        <p:guide orient="horz" pos="1249"/>
        <p:guide orient="horz" pos="3944"/>
        <p:guide orient="horz" pos="572"/>
        <p:guide pos="5635"/>
        <p:guide pos="4762"/>
        <p:guide pos="4672"/>
        <p:guide pos="3788"/>
        <p:guide pos="3696"/>
        <p:guide pos="680"/>
        <p:guide pos="2811"/>
        <p:guide orient="horz" pos="3947"/>
        <p:guide orient="horz" pos="3680"/>
        <p:guide pos="5704"/>
        <p:guide pos="5694"/>
        <p:guide pos="5742"/>
        <p:guide pos="272"/>
      </p:guideLst>
    </p:cSldViewPr>
  </p:slideViewPr>
  <p:notesTextViewPr>
    <p:cViewPr>
      <p:scale>
        <a:sx n="75" d="100"/>
        <a:sy n="75" d="100"/>
      </p:scale>
      <p:origin x="0" y="0"/>
    </p:cViewPr>
  </p:notesTextViewPr>
  <p:sorterViewPr>
    <p:cViewPr>
      <p:scale>
        <a:sx n="125" d="100"/>
        <a:sy n="125" d="100"/>
      </p:scale>
      <p:origin x="0" y="0"/>
    </p:cViewPr>
  </p:sorterViewPr>
  <p:notesViewPr>
    <p:cSldViewPr snapToGrid="0" snapToObjects="1" showGuides="1">
      <p:cViewPr varScale="1">
        <p:scale>
          <a:sx n="51" d="100"/>
          <a:sy n="51" d="100"/>
        </p:scale>
        <p:origin x="297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614FE30-4A52-9641-BED2-77C07E897E6B}" type="datetimeFigureOut">
              <a:rPr lang="de-DE" smtClean="0"/>
              <a:pPr/>
              <a:t>11.11.2020</a:t>
            </a:fld>
            <a:endParaRPr lang="de-DE"/>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9A1CADC-0845-0742-87EB-1C2F9F811E67}" type="slidenum">
              <a:rPr lang="de-DE" smtClean="0"/>
              <a:pPr/>
              <a:t>‹Nr.›</a:t>
            </a:fld>
            <a:endParaRPr lang="de-DE"/>
          </a:p>
        </p:txBody>
      </p:sp>
    </p:spTree>
    <p:extLst>
      <p:ext uri="{BB962C8B-B14F-4D97-AF65-F5344CB8AC3E}">
        <p14:creationId xmlns:p14="http://schemas.microsoft.com/office/powerpoint/2010/main" val="2658399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049E1D5-B9C5-4D3D-9D60-515A3A319A3D}" type="datetimeFigureOut">
              <a:rPr lang="de-DE" smtClean="0"/>
              <a:pPr/>
              <a:t>11.11.2020</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72DA189-101A-46D7-8F68-9E1E06A8FA1F}" type="slidenum">
              <a:rPr lang="de-DE" smtClean="0"/>
              <a:pPr/>
              <a:t>‹Nr.›</a:t>
            </a:fld>
            <a:endParaRPr lang="de-DE"/>
          </a:p>
        </p:txBody>
      </p:sp>
    </p:spTree>
    <p:extLst>
      <p:ext uri="{BB962C8B-B14F-4D97-AF65-F5344CB8AC3E}">
        <p14:creationId xmlns:p14="http://schemas.microsoft.com/office/powerpoint/2010/main" val="376394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CT</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1</a:t>
            </a:fld>
            <a:endParaRPr lang="de-DE"/>
          </a:p>
        </p:txBody>
      </p:sp>
    </p:spTree>
    <p:extLst>
      <p:ext uri="{BB962C8B-B14F-4D97-AF65-F5344CB8AC3E}">
        <p14:creationId xmlns:p14="http://schemas.microsoft.com/office/powerpoint/2010/main" val="2423295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CT</a:t>
            </a:r>
          </a:p>
          <a:p>
            <a:r>
              <a:rPr lang="de-DE" b="1" dirty="0" smtClean="0"/>
              <a:t>8.2.2 </a:t>
            </a:r>
            <a:r>
              <a:rPr lang="de-DE" b="1" dirty="0"/>
              <a:t>Schnittstelle zur Bereitstellung strukturierter Daten </a:t>
            </a:r>
            <a:endParaRPr lang="de-DE" dirty="0"/>
          </a:p>
          <a:p>
            <a:r>
              <a:rPr lang="de-DE" dirty="0"/>
              <a:t>Jedes IT-Fachverfahren, das Daten verarbeitet, die nach dem Berliner E-</a:t>
            </a:r>
            <a:r>
              <a:rPr lang="de-DE" dirty="0" err="1"/>
              <a:t>Government</a:t>
            </a:r>
            <a:r>
              <a:rPr lang="de-DE" dirty="0"/>
              <a:t> Gesetz und in Verbindung mit einer Open Data Rechtsverordnung zur Veröffentlichung vorgesehen sind, muss eine Schnittstelle bereitstellen, über die diese Daten in maschinenlesbaren Formaten strukturiert abgerufen werden können. Diese Schnittstelle muss öffentlich erreichbar und dokumentiert sein, so dass der Zugriff auf die Schnittstelle über das Datenportal gesichert ist. Die Anforderungen an diese Schnittstelle werden im Rahmen der Fachlichkeit auf der Basis der noch zu erstellenden Spezifikation abgestimmt. </a:t>
            </a:r>
          </a:p>
        </p:txBody>
      </p:sp>
      <p:sp>
        <p:nvSpPr>
          <p:cNvPr id="4" name="Foliennummernplatzhalter 3"/>
          <p:cNvSpPr>
            <a:spLocks noGrp="1"/>
          </p:cNvSpPr>
          <p:nvPr>
            <p:ph type="sldNum" sz="quarter" idx="10"/>
          </p:nvPr>
        </p:nvSpPr>
        <p:spPr/>
        <p:txBody>
          <a:bodyPr/>
          <a:lstStyle/>
          <a:p>
            <a:fld id="{972DA189-101A-46D7-8F68-9E1E06A8FA1F}" type="slidenum">
              <a:rPr lang="de-DE" smtClean="0"/>
              <a:pPr/>
              <a:t>2</a:t>
            </a:fld>
            <a:endParaRPr lang="de-DE"/>
          </a:p>
        </p:txBody>
      </p:sp>
    </p:spTree>
    <p:extLst>
      <p:ext uri="{BB962C8B-B14F-4D97-AF65-F5344CB8AC3E}">
        <p14:creationId xmlns:p14="http://schemas.microsoft.com/office/powerpoint/2010/main" val="225218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KH</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3</a:t>
            </a:fld>
            <a:endParaRPr lang="de-DE"/>
          </a:p>
        </p:txBody>
      </p:sp>
    </p:spTree>
    <p:extLst>
      <p:ext uri="{BB962C8B-B14F-4D97-AF65-F5344CB8AC3E}">
        <p14:creationId xmlns:p14="http://schemas.microsoft.com/office/powerpoint/2010/main" val="2766226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KH</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4</a:t>
            </a:fld>
            <a:endParaRPr lang="de-DE"/>
          </a:p>
        </p:txBody>
      </p:sp>
    </p:spTree>
    <p:extLst>
      <p:ext uri="{BB962C8B-B14F-4D97-AF65-F5344CB8AC3E}">
        <p14:creationId xmlns:p14="http://schemas.microsoft.com/office/powerpoint/2010/main" val="3492991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 Fr.</a:t>
            </a:r>
            <a:r>
              <a:rPr lang="de-DE" baseline="0" dirty="0" smtClean="0"/>
              <a:t> Brunst</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5</a:t>
            </a:fld>
            <a:endParaRPr lang="de-DE"/>
          </a:p>
        </p:txBody>
      </p:sp>
    </p:spTree>
    <p:extLst>
      <p:ext uri="{BB962C8B-B14F-4D97-AF65-F5344CB8AC3E}">
        <p14:creationId xmlns:p14="http://schemas.microsoft.com/office/powerpoint/2010/main" val="2570586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KH</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6</a:t>
            </a:fld>
            <a:endParaRPr lang="de-DE"/>
          </a:p>
        </p:txBody>
      </p:sp>
    </p:spTree>
    <p:extLst>
      <p:ext uri="{BB962C8B-B14F-4D97-AF65-F5344CB8AC3E}">
        <p14:creationId xmlns:p14="http://schemas.microsoft.com/office/powerpoint/2010/main" val="4262459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KF</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7</a:t>
            </a:fld>
            <a:endParaRPr lang="de-DE"/>
          </a:p>
        </p:txBody>
      </p:sp>
    </p:spTree>
    <p:extLst>
      <p:ext uri="{BB962C8B-B14F-4D97-AF65-F5344CB8AC3E}">
        <p14:creationId xmlns:p14="http://schemas.microsoft.com/office/powerpoint/2010/main" val="3569138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KF</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8</a:t>
            </a:fld>
            <a:endParaRPr lang="de-DE"/>
          </a:p>
        </p:txBody>
      </p:sp>
    </p:spTree>
    <p:extLst>
      <p:ext uri="{BB962C8B-B14F-4D97-AF65-F5344CB8AC3E}">
        <p14:creationId xmlns:p14="http://schemas.microsoft.com/office/powerpoint/2010/main" val="4023558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KF</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9</a:t>
            </a:fld>
            <a:endParaRPr lang="de-DE"/>
          </a:p>
        </p:txBody>
      </p:sp>
    </p:spTree>
    <p:extLst>
      <p:ext uri="{BB962C8B-B14F-4D97-AF65-F5344CB8AC3E}">
        <p14:creationId xmlns:p14="http://schemas.microsoft.com/office/powerpoint/2010/main" val="2072766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691" indent="-177691" defTabSz="947684">
              <a:buFontTx/>
              <a:buChar char="-"/>
              <a:defRPr/>
            </a:pPr>
            <a:r>
              <a:rPr lang="de-DE" dirty="0" err="1" smtClean="0"/>
              <a:t>StD</a:t>
            </a:r>
            <a:r>
              <a:rPr lang="de-DE" dirty="0" smtClean="0"/>
              <a:t> AL</a:t>
            </a:r>
          </a:p>
          <a:p>
            <a:pPr marL="177691" indent="-177691">
              <a:buFontTx/>
              <a:buChar char="-"/>
            </a:pP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10</a:t>
            </a:fld>
            <a:endParaRPr lang="de-DE"/>
          </a:p>
        </p:txBody>
      </p:sp>
    </p:spTree>
    <p:extLst>
      <p:ext uri="{BB962C8B-B14F-4D97-AF65-F5344CB8AC3E}">
        <p14:creationId xmlns:p14="http://schemas.microsoft.com/office/powerpoint/2010/main" val="2708179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 </a:t>
            </a:r>
            <a:r>
              <a:rPr lang="de-DE" dirty="0" err="1" smtClean="0"/>
              <a:t>StD</a:t>
            </a:r>
            <a:r>
              <a:rPr lang="de-DE" dirty="0" smtClean="0"/>
              <a:t> AL</a:t>
            </a:r>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13</a:t>
            </a:fld>
            <a:endParaRPr lang="de-DE"/>
          </a:p>
        </p:txBody>
      </p:sp>
    </p:spTree>
    <p:extLst>
      <p:ext uri="{BB962C8B-B14F-4D97-AF65-F5344CB8AC3E}">
        <p14:creationId xmlns:p14="http://schemas.microsoft.com/office/powerpoint/2010/main" val="597488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691" indent="-177691">
              <a:buFontTx/>
              <a:buChar char="-"/>
            </a:pPr>
            <a:r>
              <a:rPr lang="de-DE" dirty="0" smtClean="0"/>
              <a:t>StD AL </a:t>
            </a:r>
          </a:p>
          <a:p>
            <a:pPr marL="177691" indent="-177691">
              <a:buFontTx/>
              <a:buChar char="-"/>
            </a:pPr>
            <a:r>
              <a:rPr lang="de-DE" dirty="0" smtClean="0"/>
              <a:t>siehe als Back </a:t>
            </a:r>
            <a:r>
              <a:rPr lang="de-DE" dirty="0" err="1" smtClean="0"/>
              <a:t>up</a:t>
            </a:r>
            <a:r>
              <a:rPr lang="de-DE" dirty="0" smtClean="0"/>
              <a:t> Folie 71 – Präsentation Steuerungsrunde</a:t>
            </a:r>
            <a:r>
              <a:rPr lang="de-DE" baseline="0" dirty="0" smtClean="0"/>
              <a:t> Mai 2019</a:t>
            </a:r>
          </a:p>
          <a:p>
            <a:pPr marL="177691" indent="-177691">
              <a:buFontTx/>
              <a:buChar char="-"/>
            </a:pPr>
            <a:r>
              <a:rPr lang="de-DE" baseline="0" dirty="0" smtClean="0"/>
              <a:t>Festlegung erwünscht: Beauftragung des ZBB für Ausschreibung</a:t>
            </a:r>
            <a:endParaRPr lang="de-DE" dirty="0" smtClean="0"/>
          </a:p>
          <a:p>
            <a:pPr marL="651533" lvl="1" indent="-177691">
              <a:buFontTx/>
              <a:buChar char="-"/>
            </a:pPr>
            <a:endParaRPr lang="de-DE" dirty="0" smtClean="0"/>
          </a:p>
          <a:p>
            <a:endParaRPr lang="de-DE" dirty="0"/>
          </a:p>
        </p:txBody>
      </p:sp>
      <p:sp>
        <p:nvSpPr>
          <p:cNvPr id="4" name="Foliennummernplatzhalter 3"/>
          <p:cNvSpPr>
            <a:spLocks noGrp="1"/>
          </p:cNvSpPr>
          <p:nvPr>
            <p:ph type="sldNum" sz="quarter" idx="10"/>
          </p:nvPr>
        </p:nvSpPr>
        <p:spPr/>
        <p:txBody>
          <a:bodyPr/>
          <a:lstStyle/>
          <a:p>
            <a:fld id="{972DA189-101A-46D7-8F68-9E1E06A8FA1F}" type="slidenum">
              <a:rPr lang="de-DE" smtClean="0"/>
              <a:pPr/>
              <a:t>14</a:t>
            </a:fld>
            <a:endParaRPr lang="de-DE"/>
          </a:p>
        </p:txBody>
      </p:sp>
    </p:spTree>
    <p:extLst>
      <p:ext uri="{BB962C8B-B14F-4D97-AF65-F5344CB8AC3E}">
        <p14:creationId xmlns:p14="http://schemas.microsoft.com/office/powerpoint/2010/main" val="24858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7" name="Bildplatzhalter 7"/>
          <p:cNvSpPr>
            <a:spLocks noGrp="1"/>
          </p:cNvSpPr>
          <p:nvPr>
            <p:ph type="pic" sz="quarter" idx="13"/>
          </p:nvPr>
        </p:nvSpPr>
        <p:spPr>
          <a:xfrm>
            <a:off x="214314" y="1268414"/>
            <a:ext cx="8728075" cy="4992687"/>
          </a:xfrm>
        </p:spPr>
        <p:txBody>
          <a:bodyPr/>
          <a:lstStyle>
            <a:lvl1pPr>
              <a:buNone/>
              <a:defRPr/>
            </a:lvl1pPr>
          </a:lstStyle>
          <a:p>
            <a:r>
              <a:rPr lang="de-DE"/>
              <a:t>Bild durch Klicken auf Symbol hinzufügen</a:t>
            </a:r>
          </a:p>
        </p:txBody>
      </p:sp>
      <p:sp>
        <p:nvSpPr>
          <p:cNvPr id="2" name="Titel 1"/>
          <p:cNvSpPr>
            <a:spLocks noGrp="1"/>
          </p:cNvSpPr>
          <p:nvPr>
            <p:ph type="ctrTitle" hasCustomPrompt="1"/>
          </p:nvPr>
        </p:nvSpPr>
        <p:spPr>
          <a:xfrm>
            <a:off x="4176000" y="2275201"/>
            <a:ext cx="3941859" cy="1046380"/>
          </a:xfrm>
        </p:spPr>
        <p:txBody>
          <a:bodyPr/>
          <a:lstStyle>
            <a:lvl1pPr>
              <a:defRPr sz="2400">
                <a:solidFill>
                  <a:srgbClr val="E2002D"/>
                </a:solidFill>
              </a:defRPr>
            </a:lvl1pPr>
          </a:lstStyle>
          <a:p>
            <a:r>
              <a:rPr lang="de-DE"/>
              <a:t>Haupttitel Calibri Bold 24pt</a:t>
            </a:r>
          </a:p>
        </p:txBody>
      </p:sp>
    </p:spTree>
    <p:extLst>
      <p:ext uri="{BB962C8B-B14F-4D97-AF65-F5344CB8AC3E}">
        <p14:creationId xmlns:p14="http://schemas.microsoft.com/office/powerpoint/2010/main" val="4264313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p:txBody>
          <a:bodyPr/>
          <a:lstStyle>
            <a:lvl1pPr>
              <a:buClr>
                <a:srgbClr val="E20026"/>
              </a:buClr>
              <a:defRPr/>
            </a:lvl1pPr>
            <a:lvl2pPr>
              <a:buClr>
                <a:srgbClr val="E20026"/>
              </a:buClr>
              <a:defRPr/>
            </a:lvl2pPr>
          </a:lstStyle>
          <a:p>
            <a:pPr lvl="0"/>
            <a:r>
              <a:rPr lang="de-DE" dirty="0"/>
              <a:t>Mastertextformat bearbeiten</a:t>
            </a:r>
          </a:p>
          <a:p>
            <a:pPr lvl="1"/>
            <a:r>
              <a:rPr lang="de-DE" dirty="0"/>
              <a:t>Zweite Ebene</a:t>
            </a:r>
          </a:p>
        </p:txBody>
      </p:sp>
      <p:sp>
        <p:nvSpPr>
          <p:cNvPr id="5" name="Fußzeilenplatzhalter 4"/>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6" name="Foliennummernplatzhalter 5"/>
          <p:cNvSpPr>
            <a:spLocks noGrp="1"/>
          </p:cNvSpPr>
          <p:nvPr>
            <p:ph type="sldNum" sz="quarter" idx="12"/>
          </p:nvPr>
        </p:nvSpPr>
        <p:spPr/>
        <p:txBody>
          <a:bodyPr/>
          <a:lstStyle/>
          <a:p>
            <a:fld id="{3646FC2D-8C38-714F-A3A4-F0593FE8BF0D}" type="slidenum">
              <a:rPr lang="de-DE" smtClean="0"/>
              <a:pPr/>
              <a:t>‹Nr.›</a:t>
            </a:fld>
            <a:endParaRPr lang="de-DE" dirty="0"/>
          </a:p>
        </p:txBody>
      </p:sp>
      <p:cxnSp>
        <p:nvCxnSpPr>
          <p:cNvPr id="7" name="Gerade Verbindung 6"/>
          <p:cNvCxnSpPr/>
          <p:nvPr userDrawn="1"/>
        </p:nvCxnSpPr>
        <p:spPr>
          <a:xfrm>
            <a:off x="0" y="702736"/>
            <a:ext cx="8958263" cy="0"/>
          </a:xfrm>
          <a:prstGeom prst="line">
            <a:avLst/>
          </a:prstGeom>
          <a:ln w="57150" cmpd="sng">
            <a:solidFill>
              <a:srgbClr val="E20026"/>
            </a:solidFill>
          </a:ln>
          <a:effectLst/>
        </p:spPr>
        <p:style>
          <a:lnRef idx="2">
            <a:schemeClr val="accent1"/>
          </a:lnRef>
          <a:fillRef idx="0">
            <a:schemeClr val="accent1"/>
          </a:fillRef>
          <a:effectRef idx="1">
            <a:schemeClr val="accent1"/>
          </a:effectRef>
          <a:fontRef idx="minor">
            <a:schemeClr val="tx1"/>
          </a:fontRef>
        </p:style>
      </p:cxnSp>
      <p:cxnSp>
        <p:nvCxnSpPr>
          <p:cNvPr id="8" name="Gerade Verbindung 7"/>
          <p:cNvCxnSpPr/>
          <p:nvPr userDrawn="1"/>
        </p:nvCxnSpPr>
        <p:spPr>
          <a:xfrm>
            <a:off x="-15345" y="6400803"/>
            <a:ext cx="8958263" cy="0"/>
          </a:xfrm>
          <a:prstGeom prst="line">
            <a:avLst/>
          </a:prstGeom>
          <a:ln w="12700">
            <a:solidFill>
              <a:srgbClr val="E2002D"/>
            </a:solidFill>
          </a:ln>
          <a:effectLst/>
        </p:spPr>
        <p:style>
          <a:lnRef idx="2">
            <a:schemeClr val="accent1"/>
          </a:lnRef>
          <a:fillRef idx="0">
            <a:schemeClr val="accent1"/>
          </a:fillRef>
          <a:effectRef idx="1">
            <a:schemeClr val="accent1"/>
          </a:effectRef>
          <a:fontRef idx="minor">
            <a:schemeClr val="tx1"/>
          </a:fontRef>
        </p:style>
      </p:cxnSp>
      <p:sp>
        <p:nvSpPr>
          <p:cNvPr id="12" name="Titel 11"/>
          <p:cNvSpPr>
            <a:spLocks noGrp="1"/>
          </p:cNvSpPr>
          <p:nvPr>
            <p:ph type="title"/>
          </p:nvPr>
        </p:nvSpPr>
        <p:spPr>
          <a:ln>
            <a:noFill/>
          </a:ln>
        </p:spPr>
        <p:txBody>
          <a:bodyPr/>
          <a:lstStyle>
            <a:lvl1pPr>
              <a:defRPr>
                <a:solidFill>
                  <a:srgbClr val="E20026"/>
                </a:solidFill>
              </a:defRPr>
            </a:lvl1pPr>
          </a:lstStyle>
          <a:p>
            <a:r>
              <a:rPr lang="de-DE" dirty="0"/>
              <a:t>Titelmasterformat durch Klicken bearbeiten</a:t>
            </a:r>
          </a:p>
        </p:txBody>
      </p:sp>
      <p:sp>
        <p:nvSpPr>
          <p:cNvPr id="11" name="Inhaltsplatzhalter 10"/>
          <p:cNvSpPr>
            <a:spLocks noGrp="1"/>
          </p:cNvSpPr>
          <p:nvPr>
            <p:ph sz="quarter" idx="13"/>
          </p:nvPr>
        </p:nvSpPr>
        <p:spPr>
          <a:xfrm>
            <a:off x="430212" y="281005"/>
            <a:ext cx="6744631"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284980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und Inhalt - 1 Bild hoch">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430213" y="1923690"/>
            <a:ext cx="5437187" cy="4176595"/>
          </a:xfrm>
        </p:spPr>
        <p:txBody>
          <a:bodyPr/>
          <a:lstStyle>
            <a:lvl1pPr>
              <a:buClr>
                <a:srgbClr val="E20026"/>
              </a:buClr>
              <a:defRPr/>
            </a:lvl1pPr>
            <a:lvl2pPr>
              <a:buClr>
                <a:srgbClr val="E20026"/>
              </a:buClr>
              <a:defRPr/>
            </a:lvl2pPr>
          </a:lstStyle>
          <a:p>
            <a:pPr lvl="0"/>
            <a:r>
              <a:rPr lang="de-DE" dirty="0"/>
              <a:t>Mastertextformat bearbeiten</a:t>
            </a:r>
          </a:p>
          <a:p>
            <a:pPr lvl="1"/>
            <a:r>
              <a:rPr lang="de-DE" dirty="0"/>
              <a:t>Zweite Ebene</a:t>
            </a:r>
          </a:p>
        </p:txBody>
      </p:sp>
      <p:sp>
        <p:nvSpPr>
          <p:cNvPr id="5" name="Fußzeilenplatzhalter 4"/>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6" name="Foliennummernplatzhalter 5"/>
          <p:cNvSpPr>
            <a:spLocks noGrp="1"/>
          </p:cNvSpPr>
          <p:nvPr>
            <p:ph type="sldNum" sz="quarter" idx="12"/>
          </p:nvPr>
        </p:nvSpPr>
        <p:spPr/>
        <p:txBody>
          <a:bodyPr/>
          <a:lstStyle/>
          <a:p>
            <a:r>
              <a:rPr lang="de-DE"/>
              <a:t>Seite </a:t>
            </a:r>
            <a:fld id="{3646FC2D-8C38-714F-A3A4-F0593FE8BF0D}" type="slidenum">
              <a:rPr lang="de-DE" smtClean="0"/>
              <a:pPr/>
              <a:t>‹Nr.›</a:t>
            </a:fld>
            <a:endParaRPr lang="de-DE"/>
          </a:p>
        </p:txBody>
      </p:sp>
      <p:cxnSp>
        <p:nvCxnSpPr>
          <p:cNvPr id="7" name="Gerade Verbindung 6"/>
          <p:cNvCxnSpPr/>
          <p:nvPr userDrawn="1"/>
        </p:nvCxnSpPr>
        <p:spPr>
          <a:xfrm>
            <a:off x="0" y="702736"/>
            <a:ext cx="8958263" cy="0"/>
          </a:xfrm>
          <a:prstGeom prst="line">
            <a:avLst/>
          </a:prstGeom>
          <a:ln w="57150" cmpd="sng">
            <a:solidFill>
              <a:srgbClr val="E20026"/>
            </a:solidFill>
          </a:ln>
          <a:effectLst/>
        </p:spPr>
        <p:style>
          <a:lnRef idx="2">
            <a:schemeClr val="accent1"/>
          </a:lnRef>
          <a:fillRef idx="0">
            <a:schemeClr val="accent1"/>
          </a:fillRef>
          <a:effectRef idx="1">
            <a:schemeClr val="accent1"/>
          </a:effectRef>
          <a:fontRef idx="minor">
            <a:schemeClr val="tx1"/>
          </a:fontRef>
        </p:style>
      </p:cxnSp>
      <p:cxnSp>
        <p:nvCxnSpPr>
          <p:cNvPr id="8" name="Gerade Verbindung 7"/>
          <p:cNvCxnSpPr/>
          <p:nvPr userDrawn="1"/>
        </p:nvCxnSpPr>
        <p:spPr>
          <a:xfrm>
            <a:off x="-15345" y="6400803"/>
            <a:ext cx="8958263" cy="0"/>
          </a:xfrm>
          <a:prstGeom prst="line">
            <a:avLst/>
          </a:prstGeom>
          <a:ln w="12700">
            <a:solidFill>
              <a:srgbClr val="E2002D"/>
            </a:solidFill>
          </a:ln>
          <a:effectLst/>
        </p:spPr>
        <p:style>
          <a:lnRef idx="2">
            <a:schemeClr val="accent1"/>
          </a:lnRef>
          <a:fillRef idx="0">
            <a:schemeClr val="accent1"/>
          </a:fillRef>
          <a:effectRef idx="1">
            <a:schemeClr val="accent1"/>
          </a:effectRef>
          <a:fontRef idx="minor">
            <a:schemeClr val="tx1"/>
          </a:fontRef>
        </p:style>
      </p:cxnSp>
      <p:sp>
        <p:nvSpPr>
          <p:cNvPr id="12" name="Titel 11"/>
          <p:cNvSpPr>
            <a:spLocks noGrp="1"/>
          </p:cNvSpPr>
          <p:nvPr>
            <p:ph type="title"/>
          </p:nvPr>
        </p:nvSpPr>
        <p:spPr>
          <a:xfrm>
            <a:off x="430213" y="1184487"/>
            <a:ext cx="5437187" cy="609808"/>
          </a:xfrm>
        </p:spPr>
        <p:txBody>
          <a:bodyPr/>
          <a:lstStyle>
            <a:lvl1pPr>
              <a:defRPr>
                <a:solidFill>
                  <a:srgbClr val="E20026"/>
                </a:solidFill>
              </a:defRPr>
            </a:lvl1pPr>
          </a:lstStyle>
          <a:p>
            <a:r>
              <a:rPr lang="de-DE" dirty="0"/>
              <a:t>Titelmasterformat durch Klicken bearbeiten</a:t>
            </a:r>
          </a:p>
        </p:txBody>
      </p:sp>
      <p:sp>
        <p:nvSpPr>
          <p:cNvPr id="10" name="Bildplatzhalter 9"/>
          <p:cNvSpPr>
            <a:spLocks noGrp="1"/>
          </p:cNvSpPr>
          <p:nvPr>
            <p:ph type="pic" sz="quarter" idx="13"/>
          </p:nvPr>
        </p:nvSpPr>
        <p:spPr>
          <a:xfrm>
            <a:off x="6013452" y="1268414"/>
            <a:ext cx="2932113" cy="4992687"/>
          </a:xfrm>
        </p:spPr>
        <p:txBody>
          <a:bodyPr/>
          <a:lstStyle>
            <a:lvl1pPr>
              <a:buNone/>
              <a:defRPr/>
            </a:lvl1pPr>
          </a:lstStyle>
          <a:p>
            <a:r>
              <a:rPr lang="de-DE"/>
              <a:t>Bild durch Klicken auf Symbol hinzufügen</a:t>
            </a:r>
          </a:p>
        </p:txBody>
      </p:sp>
      <p:sp>
        <p:nvSpPr>
          <p:cNvPr id="11" name="Inhaltsplatzhalter 10"/>
          <p:cNvSpPr>
            <a:spLocks noGrp="1"/>
          </p:cNvSpPr>
          <p:nvPr>
            <p:ph sz="quarter" idx="14"/>
          </p:nvPr>
        </p:nvSpPr>
        <p:spPr>
          <a:xfrm>
            <a:off x="430212" y="252432"/>
            <a:ext cx="6763681"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284980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 und Inhalt - 1 Bild quer">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430215" y="1923690"/>
            <a:ext cx="3889375" cy="4176595"/>
          </a:xfrm>
        </p:spPr>
        <p:txBody>
          <a:bodyPr/>
          <a:lstStyle>
            <a:lvl1pPr>
              <a:buClr>
                <a:srgbClr val="E20026"/>
              </a:buClr>
              <a:defRPr/>
            </a:lvl1pPr>
            <a:lvl2pPr>
              <a:buClr>
                <a:srgbClr val="E20026"/>
              </a:buClr>
              <a:defRPr/>
            </a:lvl2pPr>
          </a:lstStyle>
          <a:p>
            <a:pPr lvl="0"/>
            <a:r>
              <a:rPr lang="de-DE" dirty="0"/>
              <a:t>Mastertextformat bearbeiten</a:t>
            </a:r>
          </a:p>
          <a:p>
            <a:pPr lvl="1"/>
            <a:r>
              <a:rPr lang="de-DE" dirty="0"/>
              <a:t>Zweite Ebene</a:t>
            </a:r>
          </a:p>
        </p:txBody>
      </p:sp>
      <p:sp>
        <p:nvSpPr>
          <p:cNvPr id="5" name="Fußzeilenplatzhalter 4"/>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6" name="Foliennummernplatzhalter 5"/>
          <p:cNvSpPr>
            <a:spLocks noGrp="1"/>
          </p:cNvSpPr>
          <p:nvPr>
            <p:ph type="sldNum" sz="quarter" idx="12"/>
          </p:nvPr>
        </p:nvSpPr>
        <p:spPr/>
        <p:txBody>
          <a:bodyPr/>
          <a:lstStyle/>
          <a:p>
            <a:fld id="{3646FC2D-8C38-714F-A3A4-F0593FE8BF0D}" type="slidenum">
              <a:rPr lang="de-DE" smtClean="0"/>
              <a:pPr/>
              <a:t>‹Nr.›</a:t>
            </a:fld>
            <a:endParaRPr lang="de-DE" dirty="0"/>
          </a:p>
        </p:txBody>
      </p:sp>
      <p:cxnSp>
        <p:nvCxnSpPr>
          <p:cNvPr id="7" name="Gerade Verbindung 6"/>
          <p:cNvCxnSpPr/>
          <p:nvPr userDrawn="1"/>
        </p:nvCxnSpPr>
        <p:spPr>
          <a:xfrm>
            <a:off x="0" y="702736"/>
            <a:ext cx="8958263" cy="0"/>
          </a:xfrm>
          <a:prstGeom prst="line">
            <a:avLst/>
          </a:prstGeom>
          <a:ln w="57150" cmpd="sng">
            <a:solidFill>
              <a:srgbClr val="E2002D"/>
            </a:solidFill>
          </a:ln>
          <a:effectLst/>
        </p:spPr>
        <p:style>
          <a:lnRef idx="2">
            <a:schemeClr val="accent1"/>
          </a:lnRef>
          <a:fillRef idx="0">
            <a:schemeClr val="accent1"/>
          </a:fillRef>
          <a:effectRef idx="1">
            <a:schemeClr val="accent1"/>
          </a:effectRef>
          <a:fontRef idx="minor">
            <a:schemeClr val="tx1"/>
          </a:fontRef>
        </p:style>
      </p:cxnSp>
      <p:cxnSp>
        <p:nvCxnSpPr>
          <p:cNvPr id="8" name="Gerade Verbindung 7"/>
          <p:cNvCxnSpPr/>
          <p:nvPr userDrawn="1"/>
        </p:nvCxnSpPr>
        <p:spPr>
          <a:xfrm>
            <a:off x="-15345" y="6400803"/>
            <a:ext cx="8958263" cy="0"/>
          </a:xfrm>
          <a:prstGeom prst="line">
            <a:avLst/>
          </a:prstGeom>
          <a:ln w="12700">
            <a:solidFill>
              <a:srgbClr val="E2002D"/>
            </a:solidFill>
          </a:ln>
          <a:effectLst/>
        </p:spPr>
        <p:style>
          <a:lnRef idx="2">
            <a:schemeClr val="accent1"/>
          </a:lnRef>
          <a:fillRef idx="0">
            <a:schemeClr val="accent1"/>
          </a:fillRef>
          <a:effectRef idx="1">
            <a:schemeClr val="accent1"/>
          </a:effectRef>
          <a:fontRef idx="minor">
            <a:schemeClr val="tx1"/>
          </a:fontRef>
        </p:style>
      </p:cxnSp>
      <p:sp>
        <p:nvSpPr>
          <p:cNvPr id="12" name="Titel 11"/>
          <p:cNvSpPr>
            <a:spLocks noGrp="1"/>
          </p:cNvSpPr>
          <p:nvPr>
            <p:ph type="title"/>
          </p:nvPr>
        </p:nvSpPr>
        <p:spPr>
          <a:xfrm>
            <a:off x="430215" y="1184487"/>
            <a:ext cx="3889375" cy="609808"/>
          </a:xfrm>
        </p:spPr>
        <p:txBody>
          <a:bodyPr/>
          <a:lstStyle>
            <a:lvl1pPr>
              <a:defRPr>
                <a:solidFill>
                  <a:schemeClr val="accent1"/>
                </a:solidFill>
              </a:defRPr>
            </a:lvl1pPr>
          </a:lstStyle>
          <a:p>
            <a:r>
              <a:rPr lang="de-DE"/>
              <a:t>Titelmasterformat durch Klicken bearbeiten</a:t>
            </a:r>
          </a:p>
        </p:txBody>
      </p:sp>
      <p:sp>
        <p:nvSpPr>
          <p:cNvPr id="10" name="Bildplatzhalter 9"/>
          <p:cNvSpPr>
            <a:spLocks noGrp="1"/>
          </p:cNvSpPr>
          <p:nvPr>
            <p:ph type="pic" sz="quarter" idx="13"/>
          </p:nvPr>
        </p:nvSpPr>
        <p:spPr>
          <a:xfrm>
            <a:off x="4462466" y="1268415"/>
            <a:ext cx="4483099" cy="3475036"/>
          </a:xfrm>
        </p:spPr>
        <p:txBody>
          <a:bodyPr/>
          <a:lstStyle>
            <a:lvl1pPr>
              <a:buNone/>
              <a:defRPr/>
            </a:lvl1pPr>
          </a:lstStyle>
          <a:p>
            <a:r>
              <a:rPr lang="de-DE"/>
              <a:t>Bild durch Klicken auf Symbol hinzufügen</a:t>
            </a:r>
          </a:p>
        </p:txBody>
      </p:sp>
      <p:sp>
        <p:nvSpPr>
          <p:cNvPr id="11" name="Inhaltsplatzhalter 10"/>
          <p:cNvSpPr>
            <a:spLocks noGrp="1"/>
          </p:cNvSpPr>
          <p:nvPr>
            <p:ph sz="quarter" idx="14"/>
          </p:nvPr>
        </p:nvSpPr>
        <p:spPr>
          <a:xfrm>
            <a:off x="430215" y="261957"/>
            <a:ext cx="6771149"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284980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el und Inhalt - mehrere Bilder">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430214" y="4509120"/>
            <a:ext cx="8512705" cy="1591165"/>
          </a:xfrm>
        </p:spPr>
        <p:txBody>
          <a:bodyPr/>
          <a:lstStyle/>
          <a:p>
            <a:pPr lvl="0"/>
            <a:r>
              <a:rPr lang="de-DE"/>
              <a:t>Mastertextformat bearbeiten</a:t>
            </a:r>
          </a:p>
          <a:p>
            <a:pPr lvl="1"/>
            <a:r>
              <a:rPr lang="de-DE"/>
              <a:t>Zweite Ebene</a:t>
            </a:r>
          </a:p>
        </p:txBody>
      </p:sp>
      <p:sp>
        <p:nvSpPr>
          <p:cNvPr id="5" name="Fußzeilenplatzhalter 4"/>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6" name="Foliennummernplatzhalter 5"/>
          <p:cNvSpPr>
            <a:spLocks noGrp="1"/>
          </p:cNvSpPr>
          <p:nvPr>
            <p:ph type="sldNum" sz="quarter" idx="12"/>
          </p:nvPr>
        </p:nvSpPr>
        <p:spPr/>
        <p:txBody>
          <a:bodyPr/>
          <a:lstStyle/>
          <a:p>
            <a:fld id="{3646FC2D-8C38-714F-A3A4-F0593FE8BF0D}" type="slidenum">
              <a:rPr lang="de-DE" smtClean="0"/>
              <a:pPr/>
              <a:t>‹Nr.›</a:t>
            </a:fld>
            <a:endParaRPr lang="de-DE" dirty="0"/>
          </a:p>
        </p:txBody>
      </p:sp>
      <p:cxnSp>
        <p:nvCxnSpPr>
          <p:cNvPr id="7" name="Gerade Verbindung 6"/>
          <p:cNvCxnSpPr/>
          <p:nvPr userDrawn="1"/>
        </p:nvCxnSpPr>
        <p:spPr>
          <a:xfrm>
            <a:off x="0" y="702736"/>
            <a:ext cx="8958263" cy="0"/>
          </a:xfrm>
          <a:prstGeom prst="line">
            <a:avLst/>
          </a:prstGeom>
          <a:ln w="57150" cmpd="sng">
            <a:solidFill>
              <a:srgbClr val="E2002D"/>
            </a:solidFill>
          </a:ln>
          <a:effectLst/>
        </p:spPr>
        <p:style>
          <a:lnRef idx="2">
            <a:schemeClr val="accent1"/>
          </a:lnRef>
          <a:fillRef idx="0">
            <a:schemeClr val="accent1"/>
          </a:fillRef>
          <a:effectRef idx="1">
            <a:schemeClr val="accent1"/>
          </a:effectRef>
          <a:fontRef idx="minor">
            <a:schemeClr val="tx1"/>
          </a:fontRef>
        </p:style>
      </p:cxnSp>
      <p:cxnSp>
        <p:nvCxnSpPr>
          <p:cNvPr id="8" name="Gerade Verbindung 7"/>
          <p:cNvCxnSpPr/>
          <p:nvPr userDrawn="1"/>
        </p:nvCxnSpPr>
        <p:spPr>
          <a:xfrm>
            <a:off x="-15345" y="6400803"/>
            <a:ext cx="8958263" cy="0"/>
          </a:xfrm>
          <a:prstGeom prst="line">
            <a:avLst/>
          </a:prstGeom>
          <a:ln w="12700">
            <a:solidFill>
              <a:srgbClr val="E2002D"/>
            </a:solidFill>
          </a:ln>
          <a:effectLst/>
        </p:spPr>
        <p:style>
          <a:lnRef idx="2">
            <a:schemeClr val="accent1"/>
          </a:lnRef>
          <a:fillRef idx="0">
            <a:schemeClr val="accent1"/>
          </a:fillRef>
          <a:effectRef idx="1">
            <a:schemeClr val="accent1"/>
          </a:effectRef>
          <a:fontRef idx="minor">
            <a:schemeClr val="tx1"/>
          </a:fontRef>
        </p:style>
      </p:cxnSp>
      <p:sp>
        <p:nvSpPr>
          <p:cNvPr id="12" name="Titel 11"/>
          <p:cNvSpPr>
            <a:spLocks noGrp="1"/>
          </p:cNvSpPr>
          <p:nvPr>
            <p:ph type="title"/>
          </p:nvPr>
        </p:nvSpPr>
        <p:spPr>
          <a:xfrm>
            <a:off x="430214" y="3943351"/>
            <a:ext cx="8512705" cy="419100"/>
          </a:xfrm>
        </p:spPr>
        <p:txBody>
          <a:bodyPr/>
          <a:lstStyle>
            <a:lvl1pPr>
              <a:defRPr>
                <a:solidFill>
                  <a:schemeClr val="accent1"/>
                </a:solidFill>
              </a:defRPr>
            </a:lvl1pPr>
          </a:lstStyle>
          <a:p>
            <a:r>
              <a:rPr lang="de-DE"/>
              <a:t>Titelmasterformat durch Klicken bearbeiten</a:t>
            </a:r>
          </a:p>
        </p:txBody>
      </p:sp>
      <p:sp>
        <p:nvSpPr>
          <p:cNvPr id="10" name="Bildplatzhalter 9"/>
          <p:cNvSpPr>
            <a:spLocks noGrp="1"/>
          </p:cNvSpPr>
          <p:nvPr>
            <p:ph type="pic" sz="quarter" idx="13"/>
          </p:nvPr>
        </p:nvSpPr>
        <p:spPr>
          <a:xfrm>
            <a:off x="430215" y="1268415"/>
            <a:ext cx="3889375" cy="2419200"/>
          </a:xfrm>
        </p:spPr>
        <p:txBody>
          <a:bodyPr/>
          <a:lstStyle>
            <a:lvl1pPr>
              <a:buNone/>
              <a:defRPr/>
            </a:lvl1pPr>
          </a:lstStyle>
          <a:p>
            <a:r>
              <a:rPr lang="de-DE"/>
              <a:t>Bild durch Klicken auf Symbol hinzufügen</a:t>
            </a:r>
          </a:p>
        </p:txBody>
      </p:sp>
      <p:sp>
        <p:nvSpPr>
          <p:cNvPr id="13" name="Bildplatzhalter 12"/>
          <p:cNvSpPr>
            <a:spLocks noGrp="1"/>
          </p:cNvSpPr>
          <p:nvPr>
            <p:ph type="pic" sz="quarter" idx="14"/>
          </p:nvPr>
        </p:nvSpPr>
        <p:spPr>
          <a:xfrm>
            <a:off x="4462465" y="1268414"/>
            <a:ext cx="2954337" cy="2419351"/>
          </a:xfrm>
        </p:spPr>
        <p:txBody>
          <a:bodyPr/>
          <a:lstStyle>
            <a:lvl1pPr>
              <a:buNone/>
              <a:defRPr/>
            </a:lvl1pPr>
          </a:lstStyle>
          <a:p>
            <a:r>
              <a:rPr lang="de-DE"/>
              <a:t>Bild durch Klicken auf Symbol hinzufügen</a:t>
            </a:r>
          </a:p>
        </p:txBody>
      </p:sp>
      <p:sp>
        <p:nvSpPr>
          <p:cNvPr id="15" name="Bildplatzhalter 14"/>
          <p:cNvSpPr>
            <a:spLocks noGrp="1"/>
          </p:cNvSpPr>
          <p:nvPr>
            <p:ph type="pic" sz="quarter" idx="15"/>
          </p:nvPr>
        </p:nvSpPr>
        <p:spPr>
          <a:xfrm>
            <a:off x="7559677" y="1268414"/>
            <a:ext cx="1382713" cy="2419351"/>
          </a:xfrm>
        </p:spPr>
        <p:txBody>
          <a:bodyPr/>
          <a:lstStyle>
            <a:lvl1pPr>
              <a:buNone/>
              <a:defRPr/>
            </a:lvl1pPr>
          </a:lstStyle>
          <a:p>
            <a:r>
              <a:rPr lang="de-DE"/>
              <a:t>Bild durch Klicken auf Symbol hinzufügen</a:t>
            </a:r>
          </a:p>
        </p:txBody>
      </p:sp>
      <p:sp>
        <p:nvSpPr>
          <p:cNvPr id="14" name="Inhaltsplatzhalter 10"/>
          <p:cNvSpPr>
            <a:spLocks noGrp="1"/>
          </p:cNvSpPr>
          <p:nvPr>
            <p:ph sz="quarter" idx="16"/>
          </p:nvPr>
        </p:nvSpPr>
        <p:spPr>
          <a:xfrm>
            <a:off x="430213" y="281006"/>
            <a:ext cx="6771152"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284980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e-DE"/>
              <a:t>Titelmasterformat durch Klicken bearbeiten</a:t>
            </a:r>
          </a:p>
        </p:txBody>
      </p:sp>
      <p:sp>
        <p:nvSpPr>
          <p:cNvPr id="4" name="Fußzeilenplatzhalter 3"/>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5" name="Foliennummernplatzhalter 4"/>
          <p:cNvSpPr>
            <a:spLocks noGrp="1"/>
          </p:cNvSpPr>
          <p:nvPr>
            <p:ph type="sldNum" sz="quarter" idx="12"/>
          </p:nvPr>
        </p:nvSpPr>
        <p:spPr/>
        <p:txBody>
          <a:bodyPr/>
          <a:lstStyle/>
          <a:p>
            <a:fld id="{3646FC2D-8C38-714F-A3A4-F0593FE8BF0D}" type="slidenum">
              <a:rPr lang="de-DE" smtClean="0"/>
              <a:pPr/>
              <a:t>‹Nr.›</a:t>
            </a:fld>
            <a:endParaRPr lang="de-DE" dirty="0"/>
          </a:p>
        </p:txBody>
      </p:sp>
      <p:cxnSp>
        <p:nvCxnSpPr>
          <p:cNvPr id="6" name="Gerade Verbindung 5"/>
          <p:cNvCxnSpPr/>
          <p:nvPr userDrawn="1"/>
        </p:nvCxnSpPr>
        <p:spPr>
          <a:xfrm>
            <a:off x="0" y="702736"/>
            <a:ext cx="8958263" cy="0"/>
          </a:xfrm>
          <a:prstGeom prst="line">
            <a:avLst/>
          </a:prstGeom>
          <a:ln w="57150" cmpd="sng">
            <a:solidFill>
              <a:srgbClr val="E2002D"/>
            </a:solidFill>
          </a:ln>
          <a:effectLst/>
        </p:spPr>
        <p:style>
          <a:lnRef idx="2">
            <a:schemeClr val="accent1"/>
          </a:lnRef>
          <a:fillRef idx="0">
            <a:schemeClr val="accent1"/>
          </a:fillRef>
          <a:effectRef idx="1">
            <a:schemeClr val="accent1"/>
          </a:effectRef>
          <a:fontRef idx="minor">
            <a:schemeClr val="tx1"/>
          </a:fontRef>
        </p:style>
      </p:cxnSp>
      <p:cxnSp>
        <p:nvCxnSpPr>
          <p:cNvPr id="7" name="Gerade Verbindung 6"/>
          <p:cNvCxnSpPr/>
          <p:nvPr userDrawn="1"/>
        </p:nvCxnSpPr>
        <p:spPr>
          <a:xfrm>
            <a:off x="-15345" y="6400803"/>
            <a:ext cx="8958263" cy="0"/>
          </a:xfrm>
          <a:prstGeom prst="line">
            <a:avLst/>
          </a:prstGeom>
          <a:ln w="12700">
            <a:solidFill>
              <a:srgbClr val="E2002D"/>
            </a:solidFill>
          </a:ln>
          <a:effectLst/>
        </p:spPr>
        <p:style>
          <a:lnRef idx="2">
            <a:schemeClr val="accent1"/>
          </a:lnRef>
          <a:fillRef idx="0">
            <a:schemeClr val="accent1"/>
          </a:fillRef>
          <a:effectRef idx="1">
            <a:schemeClr val="accent1"/>
          </a:effectRef>
          <a:fontRef idx="minor">
            <a:schemeClr val="tx1"/>
          </a:fontRef>
        </p:style>
      </p:cxnSp>
      <p:sp>
        <p:nvSpPr>
          <p:cNvPr id="8" name="Inhaltsplatzhalter 10"/>
          <p:cNvSpPr>
            <a:spLocks noGrp="1"/>
          </p:cNvSpPr>
          <p:nvPr>
            <p:ph sz="quarter" idx="13"/>
          </p:nvPr>
        </p:nvSpPr>
        <p:spPr>
          <a:xfrm>
            <a:off x="430216" y="261957"/>
            <a:ext cx="6773202"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270873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lvl1pPr>
              <a:defRPr b="0"/>
            </a:lvl1p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‹Nr.›</a:t>
            </a:fld>
            <a:endParaRPr lang="de-DE" dirty="0"/>
          </a:p>
        </p:txBody>
      </p:sp>
      <p:sp>
        <p:nvSpPr>
          <p:cNvPr id="6" name="Inhaltsplatzhalter 10"/>
          <p:cNvSpPr>
            <a:spLocks noGrp="1"/>
          </p:cNvSpPr>
          <p:nvPr>
            <p:ph sz="quarter" idx="13"/>
          </p:nvPr>
        </p:nvSpPr>
        <p:spPr>
          <a:xfrm>
            <a:off x="430212" y="250041"/>
            <a:ext cx="6773205" cy="276225"/>
          </a:xfrm>
        </p:spPr>
        <p:txBody>
          <a:bodyPr/>
          <a:lstStyle>
            <a:lvl1pPr>
              <a:buNone/>
              <a:defRPr b="0"/>
            </a:lvl1pPr>
          </a:lstStyle>
          <a:p>
            <a:pPr lvl="0"/>
            <a:r>
              <a:rPr lang="de-DE" dirty="0"/>
              <a:t>Textmasterformat bearbeiten</a:t>
            </a:r>
          </a:p>
        </p:txBody>
      </p:sp>
    </p:spTree>
    <p:extLst>
      <p:ext uri="{BB962C8B-B14F-4D97-AF65-F5344CB8AC3E}">
        <p14:creationId xmlns:p14="http://schemas.microsoft.com/office/powerpoint/2010/main" val="137619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0215" y="1184487"/>
            <a:ext cx="6986587" cy="609808"/>
          </a:xfrm>
          <a:prstGeom prst="rect">
            <a:avLst/>
          </a:prstGeom>
        </p:spPr>
        <p:txBody>
          <a:bodyPr vert="horz" lIns="0" tIns="0" rIns="0" bIns="0" rtlCol="0" anchor="t" anchorCtr="0">
            <a:noAutofit/>
          </a:bodyPr>
          <a:lstStyle/>
          <a:p>
            <a:r>
              <a:rPr lang="de-DE"/>
              <a:t>Mastertitelformat bearbeiten</a:t>
            </a:r>
          </a:p>
        </p:txBody>
      </p:sp>
      <p:sp>
        <p:nvSpPr>
          <p:cNvPr id="3" name="Textplatzhalter 2"/>
          <p:cNvSpPr>
            <a:spLocks noGrp="1"/>
          </p:cNvSpPr>
          <p:nvPr>
            <p:ph type="body" idx="1"/>
          </p:nvPr>
        </p:nvSpPr>
        <p:spPr>
          <a:xfrm>
            <a:off x="430215" y="1923690"/>
            <a:ext cx="6986587" cy="4176595"/>
          </a:xfrm>
          <a:prstGeom prst="rect">
            <a:avLst/>
          </a:prstGeom>
        </p:spPr>
        <p:txBody>
          <a:bodyPr vert="horz" lIns="0" tIns="0" rIns="0" bIns="0" rtlCol="0">
            <a:noAutofit/>
          </a:bodyPr>
          <a:lstStyle/>
          <a:p>
            <a:pPr lvl="0"/>
            <a:r>
              <a:rPr lang="de-DE" dirty="0"/>
              <a:t>Mastertextformat bearbeiten</a:t>
            </a:r>
          </a:p>
          <a:p>
            <a:pPr lvl="1"/>
            <a:r>
              <a:rPr lang="de-DE" dirty="0"/>
              <a:t>Zweite Ebene</a:t>
            </a:r>
          </a:p>
        </p:txBody>
      </p:sp>
      <p:sp>
        <p:nvSpPr>
          <p:cNvPr id="4" name="Datumsplatzhalter 3"/>
          <p:cNvSpPr>
            <a:spLocks noGrp="1"/>
          </p:cNvSpPr>
          <p:nvPr>
            <p:ph type="dt" sz="half" idx="2"/>
          </p:nvPr>
        </p:nvSpPr>
        <p:spPr>
          <a:xfrm>
            <a:off x="7416800" y="6557903"/>
            <a:ext cx="755650" cy="187325"/>
          </a:xfrm>
          <a:prstGeom prst="rect">
            <a:avLst/>
          </a:prstGeom>
        </p:spPr>
        <p:txBody>
          <a:bodyPr vert="horz" lIns="0" tIns="0" rIns="0" bIns="0" rtlCol="0" anchor="t" anchorCtr="0"/>
          <a:lstStyle>
            <a:lvl1pPr algn="r">
              <a:defRPr sz="900" b="0">
                <a:solidFill>
                  <a:schemeClr val="tx1">
                    <a:tint val="75000"/>
                  </a:schemeClr>
                </a:solidFill>
              </a:defRPr>
            </a:lvl1pPr>
          </a:lstStyle>
          <a:p>
            <a:endParaRPr lang="de-DE"/>
          </a:p>
        </p:txBody>
      </p:sp>
      <p:sp>
        <p:nvSpPr>
          <p:cNvPr id="5" name="Fußzeilenplatzhalter 4"/>
          <p:cNvSpPr>
            <a:spLocks noGrp="1"/>
          </p:cNvSpPr>
          <p:nvPr>
            <p:ph type="ftr" sz="quarter" idx="3"/>
          </p:nvPr>
        </p:nvSpPr>
        <p:spPr>
          <a:xfrm>
            <a:off x="430212" y="6557903"/>
            <a:ext cx="6986588" cy="187325"/>
          </a:xfrm>
          <a:prstGeom prst="rect">
            <a:avLst/>
          </a:prstGeom>
        </p:spPr>
        <p:txBody>
          <a:bodyPr vert="horz" lIns="0" tIns="0" rIns="0" bIns="0" rtlCol="0" anchor="t" anchorCtr="0"/>
          <a:lstStyle>
            <a:lvl1pPr algn="l">
              <a:defRPr sz="900" b="0">
                <a:solidFill>
                  <a:schemeClr val="tx1">
                    <a:tint val="75000"/>
                  </a:schemeClr>
                </a:solidFill>
              </a:defRPr>
            </a:lvl1pPr>
          </a:lstStyle>
          <a:p>
            <a:r>
              <a:rPr lang="de-DE" smtClean="0"/>
              <a:t>StD 2                        Anlage 1 zum Schlussbericht DS 314</a:t>
            </a:r>
            <a:endParaRPr lang="de-DE" dirty="0"/>
          </a:p>
        </p:txBody>
      </p:sp>
      <p:sp>
        <p:nvSpPr>
          <p:cNvPr id="6" name="Foliennummernplatzhalter 5"/>
          <p:cNvSpPr>
            <a:spLocks noGrp="1"/>
          </p:cNvSpPr>
          <p:nvPr>
            <p:ph type="sldNum" sz="quarter" idx="4"/>
          </p:nvPr>
        </p:nvSpPr>
        <p:spPr>
          <a:xfrm>
            <a:off x="8343900" y="6557903"/>
            <a:ext cx="599018" cy="187325"/>
          </a:xfrm>
          <a:prstGeom prst="rect">
            <a:avLst/>
          </a:prstGeom>
        </p:spPr>
        <p:txBody>
          <a:bodyPr vert="horz" lIns="0" tIns="0" rIns="0" bIns="0" rtlCol="0" anchor="t" anchorCtr="0"/>
          <a:lstStyle>
            <a:lvl1pPr algn="r">
              <a:defRPr sz="900">
                <a:solidFill>
                  <a:schemeClr val="tx1">
                    <a:tint val="75000"/>
                  </a:schemeClr>
                </a:solidFill>
              </a:defRPr>
            </a:lvl1pPr>
          </a:lstStyle>
          <a:p>
            <a:r>
              <a:rPr lang="de-DE"/>
              <a:t> Seite </a:t>
            </a:r>
            <a:fld id="{3646FC2D-8C38-714F-A3A4-F0593FE8BF0D}" type="slidenum">
              <a:rPr lang="de-DE" smtClean="0"/>
              <a:pPr/>
              <a:t>‹Nr.›</a:t>
            </a:fld>
            <a:endParaRPr lang="de-DE"/>
          </a:p>
        </p:txBody>
      </p:sp>
      <p:pic>
        <p:nvPicPr>
          <p:cNvPr id="7" name="Grafik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940368" y="198950"/>
            <a:ext cx="2016198" cy="396243"/>
          </a:xfrm>
          <a:prstGeom prst="rect">
            <a:avLst/>
          </a:prstGeom>
        </p:spPr>
      </p:pic>
    </p:spTree>
    <p:extLst>
      <p:ext uri="{BB962C8B-B14F-4D97-AF65-F5344CB8AC3E}">
        <p14:creationId xmlns:p14="http://schemas.microsoft.com/office/powerpoint/2010/main" val="1491051182"/>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 id="2147483658" r:id="rId4"/>
    <p:sldLayoutId id="2147483659" r:id="rId5"/>
    <p:sldLayoutId id="2147483654" r:id="rId6"/>
    <p:sldLayoutId id="2147483655" r:id="rId7"/>
  </p:sldLayoutIdLst>
  <p:hf hdr="0" dt="0"/>
  <p:txStyles>
    <p:titleStyle>
      <a:lvl1pPr algn="l" defTabSz="457200" rtl="0" eaLnBrk="1" latinLnBrk="0" hangingPunct="1">
        <a:spcBef>
          <a:spcPct val="0"/>
        </a:spcBef>
        <a:buNone/>
        <a:defRPr sz="2000" b="1" kern="1200">
          <a:solidFill>
            <a:schemeClr val="accent1"/>
          </a:solidFill>
          <a:latin typeface="+mj-lt"/>
          <a:ea typeface="+mj-ea"/>
          <a:cs typeface="+mj-cs"/>
        </a:defRPr>
      </a:lvl1pPr>
    </p:titleStyle>
    <p:bodyStyle>
      <a:lvl1pPr marL="180975" indent="-180975" algn="l" defTabSz="457200" rtl="0" eaLnBrk="1" latinLnBrk="0" hangingPunct="1">
        <a:spcBef>
          <a:spcPts val="0"/>
        </a:spcBef>
        <a:buFont typeface="Arial"/>
        <a:buChar char="•"/>
        <a:defRPr sz="1600" b="1" kern="1200">
          <a:solidFill>
            <a:srgbClr val="3B3735"/>
          </a:solidFill>
          <a:latin typeface="+mn-lt"/>
          <a:ea typeface="+mn-ea"/>
          <a:cs typeface="+mn-cs"/>
        </a:defRPr>
      </a:lvl1pPr>
      <a:lvl2pPr marL="361950" indent="-180975" algn="l" defTabSz="457200" rtl="0" eaLnBrk="1" latinLnBrk="0" hangingPunct="1">
        <a:spcBef>
          <a:spcPts val="0"/>
        </a:spcBef>
        <a:buFont typeface="Arial" pitchFamily="34" charset="0"/>
        <a:buChar char="•"/>
        <a:defRPr sz="1400" kern="1200">
          <a:solidFill>
            <a:srgbClr val="3B3735"/>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11" Type="http://schemas.openxmlformats.org/officeDocument/2006/relationships/image" Target="../media/image7.png"/><Relationship Id="rId10" Type="http://schemas.openxmlformats.org/officeDocument/2006/relationships/image" Target="../media/image290.svg"/><Relationship Id="rId4" Type="http://schemas.openxmlformats.org/officeDocument/2006/relationships/image" Target="../media/image230.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endParaRPr lang="de-DE"/>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938213"/>
            <a:ext cx="8512497" cy="49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Bild 20" descr="Dialograhmen_rot_1.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88360" y="4096528"/>
            <a:ext cx="4524922" cy="194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2"/>
          <p:cNvSpPr txBox="1">
            <a:spLocks/>
          </p:cNvSpPr>
          <p:nvPr/>
        </p:nvSpPr>
        <p:spPr bwMode="auto">
          <a:xfrm>
            <a:off x="4698593" y="4096528"/>
            <a:ext cx="4121879" cy="1686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2000" b="1" kern="1200">
                <a:solidFill>
                  <a:schemeClr val="accent1"/>
                </a:solidFill>
                <a:latin typeface="+mj-lt"/>
                <a:ea typeface="ＭＳ Ｐゴシック" charset="0"/>
                <a:cs typeface="ＭＳ Ｐゴシック" charset="0"/>
              </a:defRPr>
            </a:lvl1pPr>
            <a:lvl2pPr algn="l" defTabSz="457200" rtl="0" eaLnBrk="0" fontAlgn="base" hangingPunct="0">
              <a:spcBef>
                <a:spcPct val="0"/>
              </a:spcBef>
              <a:spcAft>
                <a:spcPct val="0"/>
              </a:spcAft>
              <a:defRPr sz="2000" b="1">
                <a:solidFill>
                  <a:schemeClr val="accent1"/>
                </a:solidFill>
                <a:latin typeface="Calibri" charset="0"/>
                <a:ea typeface="ＭＳ Ｐゴシック" charset="0"/>
                <a:cs typeface="ＭＳ Ｐゴシック" charset="0"/>
              </a:defRPr>
            </a:lvl2pPr>
            <a:lvl3pPr algn="l" defTabSz="457200" rtl="0" eaLnBrk="0" fontAlgn="base" hangingPunct="0">
              <a:spcBef>
                <a:spcPct val="0"/>
              </a:spcBef>
              <a:spcAft>
                <a:spcPct val="0"/>
              </a:spcAft>
              <a:defRPr sz="2000" b="1">
                <a:solidFill>
                  <a:schemeClr val="accent1"/>
                </a:solidFill>
                <a:latin typeface="Calibri" charset="0"/>
                <a:ea typeface="ＭＳ Ｐゴシック" charset="0"/>
                <a:cs typeface="ＭＳ Ｐゴシック" charset="0"/>
              </a:defRPr>
            </a:lvl3pPr>
            <a:lvl4pPr algn="l" defTabSz="457200" rtl="0" eaLnBrk="0" fontAlgn="base" hangingPunct="0">
              <a:spcBef>
                <a:spcPct val="0"/>
              </a:spcBef>
              <a:spcAft>
                <a:spcPct val="0"/>
              </a:spcAft>
              <a:defRPr sz="2000" b="1">
                <a:solidFill>
                  <a:schemeClr val="accent1"/>
                </a:solidFill>
                <a:latin typeface="Calibri" charset="0"/>
                <a:ea typeface="ＭＳ Ｐゴシック" charset="0"/>
                <a:cs typeface="ＭＳ Ｐゴシック" charset="0"/>
              </a:defRPr>
            </a:lvl4pPr>
            <a:lvl5pPr algn="l" defTabSz="457200" rtl="0" eaLnBrk="0" fontAlgn="base" hangingPunct="0">
              <a:spcBef>
                <a:spcPct val="0"/>
              </a:spcBef>
              <a:spcAft>
                <a:spcPct val="0"/>
              </a:spcAft>
              <a:defRPr sz="2000" b="1">
                <a:solidFill>
                  <a:schemeClr val="accent1"/>
                </a:solidFill>
                <a:latin typeface="Calibri" charset="0"/>
                <a:ea typeface="ＭＳ Ｐゴシック" charset="0"/>
                <a:cs typeface="ＭＳ Ｐゴシック" charset="0"/>
              </a:defRPr>
            </a:lvl5pPr>
            <a:lvl6pPr marL="457200" algn="l" defTabSz="457200" rtl="0" fontAlgn="base">
              <a:spcBef>
                <a:spcPct val="0"/>
              </a:spcBef>
              <a:spcAft>
                <a:spcPct val="0"/>
              </a:spcAft>
              <a:defRPr sz="2000" b="1">
                <a:solidFill>
                  <a:schemeClr val="accent1"/>
                </a:solidFill>
                <a:latin typeface="Calibri" charset="0"/>
                <a:ea typeface="ＭＳ Ｐゴシック" charset="0"/>
              </a:defRPr>
            </a:lvl6pPr>
            <a:lvl7pPr marL="914400" algn="l" defTabSz="457200" rtl="0" fontAlgn="base">
              <a:spcBef>
                <a:spcPct val="0"/>
              </a:spcBef>
              <a:spcAft>
                <a:spcPct val="0"/>
              </a:spcAft>
              <a:defRPr sz="2000" b="1">
                <a:solidFill>
                  <a:schemeClr val="accent1"/>
                </a:solidFill>
                <a:latin typeface="Calibri" charset="0"/>
                <a:ea typeface="ＭＳ Ｐゴシック" charset="0"/>
              </a:defRPr>
            </a:lvl7pPr>
            <a:lvl8pPr marL="1371600" algn="l" defTabSz="457200" rtl="0" fontAlgn="base">
              <a:spcBef>
                <a:spcPct val="0"/>
              </a:spcBef>
              <a:spcAft>
                <a:spcPct val="0"/>
              </a:spcAft>
              <a:defRPr sz="2000" b="1">
                <a:solidFill>
                  <a:schemeClr val="accent1"/>
                </a:solidFill>
                <a:latin typeface="Calibri" charset="0"/>
                <a:ea typeface="ＭＳ Ｐゴシック" charset="0"/>
              </a:defRPr>
            </a:lvl8pPr>
            <a:lvl9pPr marL="1828800" algn="l" defTabSz="457200" rtl="0" fontAlgn="base">
              <a:spcBef>
                <a:spcPct val="0"/>
              </a:spcBef>
              <a:spcAft>
                <a:spcPct val="0"/>
              </a:spcAft>
              <a:defRPr sz="2000" b="1">
                <a:solidFill>
                  <a:schemeClr val="accent1"/>
                </a:solidFill>
                <a:latin typeface="Calibri" charset="0"/>
                <a:ea typeface="ＭＳ Ｐゴシック" charset="0"/>
              </a:defRPr>
            </a:lvl9pPr>
          </a:lstStyle>
          <a:p>
            <a:pPr algn="ctr">
              <a:defRPr/>
            </a:pPr>
            <a:endParaRPr lang="de-DE" dirty="0">
              <a:solidFill>
                <a:srgbClr val="C00000"/>
              </a:solidFill>
            </a:endParaRPr>
          </a:p>
          <a:p>
            <a:pPr algn="ctr">
              <a:defRPr/>
            </a:pPr>
            <a:r>
              <a:rPr lang="de-DE" dirty="0" smtClean="0">
                <a:solidFill>
                  <a:srgbClr val="C00000"/>
                </a:solidFill>
              </a:rPr>
              <a:t>Anlage 1 zum </a:t>
            </a:r>
            <a:r>
              <a:rPr lang="de-DE" dirty="0">
                <a:solidFill>
                  <a:srgbClr val="C00000"/>
                </a:solidFill>
              </a:rPr>
              <a:t>S</a:t>
            </a:r>
            <a:r>
              <a:rPr lang="de-DE" dirty="0" smtClean="0">
                <a:solidFill>
                  <a:srgbClr val="C00000"/>
                </a:solidFill>
              </a:rPr>
              <a:t>chlussbericht</a:t>
            </a:r>
          </a:p>
          <a:p>
            <a:pPr algn="ctr">
              <a:defRPr/>
            </a:pPr>
            <a:r>
              <a:rPr lang="de-DE" dirty="0" smtClean="0">
                <a:solidFill>
                  <a:srgbClr val="C00000"/>
                </a:solidFill>
              </a:rPr>
              <a:t>- DS 314 -</a:t>
            </a:r>
          </a:p>
          <a:p>
            <a:pPr algn="ctr">
              <a:defRPr/>
            </a:pPr>
            <a:r>
              <a:rPr lang="de-DE" sz="1800" dirty="0" smtClean="0">
                <a:solidFill>
                  <a:srgbClr val="C00000"/>
                </a:solidFill>
              </a:rPr>
              <a:t>11.11.2020</a:t>
            </a:r>
            <a:endParaRPr lang="de-DE" sz="1800" dirty="0">
              <a:solidFill>
                <a:srgbClr val="C00000"/>
              </a:solidFill>
            </a:endParaRPr>
          </a:p>
        </p:txBody>
      </p:sp>
    </p:spTree>
    <p:extLst>
      <p:ext uri="{BB962C8B-B14F-4D97-AF65-F5344CB8AC3E}">
        <p14:creationId xmlns:p14="http://schemas.microsoft.com/office/powerpoint/2010/main" val="2691876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hteck 66"/>
          <p:cNvSpPr/>
          <p:nvPr/>
        </p:nvSpPr>
        <p:spPr>
          <a:xfrm>
            <a:off x="151428" y="1099817"/>
            <a:ext cx="8379911" cy="5128112"/>
          </a:xfrm>
          <a:prstGeom prst="rect">
            <a:avLst/>
          </a:prstGeom>
          <a:noFill/>
          <a:ln w="6350">
            <a:solidFill>
              <a:srgbClr val="C30C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endParaRPr lang="de-DE" sz="1200" dirty="0">
              <a:solidFill>
                <a:schemeClr val="tx1">
                  <a:lumMod val="75000"/>
                  <a:lumOff val="25000"/>
                </a:schemeClr>
              </a:solidFill>
            </a:endParaRPr>
          </a:p>
        </p:txBody>
      </p:sp>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2</a:t>
            </a:fld>
            <a:endParaRPr lang="de-DE" dirty="0"/>
          </a:p>
        </p:txBody>
      </p:sp>
      <p:sp>
        <p:nvSpPr>
          <p:cNvPr id="46" name="Textfeld 45"/>
          <p:cNvSpPr txBox="1"/>
          <p:nvPr/>
        </p:nvSpPr>
        <p:spPr>
          <a:xfrm>
            <a:off x="0" y="1203866"/>
            <a:ext cx="4590444" cy="369332"/>
          </a:xfrm>
          <a:prstGeom prst="rect">
            <a:avLst/>
          </a:prstGeom>
          <a:noFill/>
        </p:spPr>
        <p:txBody>
          <a:bodyPr wrap="square" rtlCol="0">
            <a:spAutoFit/>
          </a:bodyPr>
          <a:lstStyle/>
          <a:p>
            <a:pPr algn="ctr" defTabSz="457200" fontAlgn="base">
              <a:spcBef>
                <a:spcPct val="0"/>
              </a:spcBef>
              <a:spcAft>
                <a:spcPct val="0"/>
              </a:spcAft>
            </a:pPr>
            <a:r>
              <a:rPr lang="de-DE" u="sng" dirty="0" smtClean="0">
                <a:solidFill>
                  <a:schemeClr val="tx1">
                    <a:lumMod val="50000"/>
                    <a:lumOff val="50000"/>
                  </a:schemeClr>
                </a:solidFill>
                <a:ea typeface="ＭＳ Ｐゴシック"/>
              </a:rPr>
              <a:t>Außenperspektive</a:t>
            </a:r>
            <a:endParaRPr lang="de-DE" u="sng" dirty="0">
              <a:solidFill>
                <a:schemeClr val="tx1">
                  <a:lumMod val="50000"/>
                  <a:lumOff val="50000"/>
                </a:schemeClr>
              </a:solidFill>
              <a:ea typeface="ＭＳ Ｐゴシック"/>
            </a:endParaRPr>
          </a:p>
        </p:txBody>
      </p:sp>
      <p:sp>
        <p:nvSpPr>
          <p:cNvPr id="65" name="Rechteck 64"/>
          <p:cNvSpPr/>
          <p:nvPr/>
        </p:nvSpPr>
        <p:spPr>
          <a:xfrm>
            <a:off x="365610" y="177802"/>
            <a:ext cx="6162190" cy="400111"/>
          </a:xfrm>
          <a:prstGeom prst="rect">
            <a:avLst/>
          </a:prstGeom>
        </p:spPr>
        <p:txBody>
          <a:bodyPr vert="horz" lIns="91440" tIns="45720" rIns="91440" bIns="45720" rtlCol="0" anchor="ctr">
            <a:noAutofit/>
          </a:bodyPr>
          <a:lstStyle/>
          <a:p>
            <a:pPr eaLnBrk="0" hangingPunct="0"/>
            <a:r>
              <a:rPr lang="de-DE" sz="2000" b="1" dirty="0" smtClean="0">
                <a:solidFill>
                  <a:srgbClr val="E2002D"/>
                </a:solidFill>
                <a:ea typeface="ＭＳ Ｐゴシック" charset="0"/>
                <a:cs typeface="ＭＳ Ｐゴシック" charset="0"/>
              </a:rPr>
              <a:t>IKT-Basisdienste </a:t>
            </a:r>
            <a:r>
              <a:rPr lang="de-DE" sz="2000" b="1" dirty="0">
                <a:solidFill>
                  <a:srgbClr val="E2002D"/>
                </a:solidFill>
                <a:ea typeface="ＭＳ Ｐゴシック" charset="0"/>
                <a:cs typeface="ＭＳ Ｐゴシック" charset="0"/>
              </a:rPr>
              <a:t>für E-Government</a:t>
            </a:r>
          </a:p>
          <a:p>
            <a:pPr defTabSz="457200" eaLnBrk="0" fontAlgn="base" hangingPunct="0">
              <a:spcBef>
                <a:spcPct val="0"/>
              </a:spcBef>
              <a:spcAft>
                <a:spcPct val="0"/>
              </a:spcAft>
            </a:pPr>
            <a:r>
              <a:rPr lang="de-DE" sz="400" b="1" dirty="0" smtClean="0">
                <a:solidFill>
                  <a:srgbClr val="E2002D"/>
                </a:solidFill>
                <a:latin typeface="Arial" charset="0"/>
                <a:ea typeface="ＭＳ Ｐゴシック" charset="0"/>
                <a:cs typeface="ＭＳ Ｐゴシック" charset="0"/>
              </a:rPr>
              <a:t> </a:t>
            </a:r>
            <a:endParaRPr lang="de-DE" sz="400" b="1" dirty="0">
              <a:solidFill>
                <a:srgbClr val="E2002D"/>
              </a:solidFill>
              <a:latin typeface="Arial" charset="0"/>
              <a:ea typeface="ＭＳ Ｐゴシック" charset="0"/>
              <a:cs typeface="ＭＳ Ｐゴシック" charset="0"/>
            </a:endParaRPr>
          </a:p>
        </p:txBody>
      </p:sp>
      <p:sp>
        <p:nvSpPr>
          <p:cNvPr id="66" name="Textfeld 65"/>
          <p:cNvSpPr txBox="1"/>
          <p:nvPr/>
        </p:nvSpPr>
        <p:spPr>
          <a:xfrm>
            <a:off x="4624947" y="1203866"/>
            <a:ext cx="4519052" cy="369332"/>
          </a:xfrm>
          <a:prstGeom prst="rect">
            <a:avLst/>
          </a:prstGeom>
          <a:noFill/>
        </p:spPr>
        <p:txBody>
          <a:bodyPr wrap="square" rtlCol="0">
            <a:spAutoFit/>
          </a:bodyPr>
          <a:lstStyle/>
          <a:p>
            <a:pPr algn="ctr" defTabSz="457200" fontAlgn="base">
              <a:spcBef>
                <a:spcPct val="0"/>
              </a:spcBef>
              <a:spcAft>
                <a:spcPct val="0"/>
              </a:spcAft>
            </a:pPr>
            <a:r>
              <a:rPr lang="de-DE" u="sng" dirty="0" smtClean="0">
                <a:solidFill>
                  <a:schemeClr val="tx1">
                    <a:lumMod val="50000"/>
                    <a:lumOff val="50000"/>
                  </a:schemeClr>
                </a:solidFill>
                <a:ea typeface="ＭＳ Ｐゴシック"/>
              </a:rPr>
              <a:t>Innenperspektive</a:t>
            </a:r>
            <a:endParaRPr lang="de-DE" u="sng" dirty="0">
              <a:solidFill>
                <a:schemeClr val="tx1">
                  <a:lumMod val="50000"/>
                  <a:lumOff val="50000"/>
                </a:schemeClr>
              </a:solidFill>
              <a:ea typeface="ＭＳ Ｐゴシック"/>
            </a:endParaRPr>
          </a:p>
        </p:txBody>
      </p:sp>
      <p:pic>
        <p:nvPicPr>
          <p:cNvPr id="5" name="Grafik 4"/>
          <p:cNvPicPr>
            <a:picLocks noChangeAspect="1"/>
          </p:cNvPicPr>
          <p:nvPr/>
        </p:nvPicPr>
        <p:blipFill>
          <a:blip r:embed="rId3"/>
          <a:stretch>
            <a:fillRect/>
          </a:stretch>
        </p:blipFill>
        <p:spPr>
          <a:xfrm>
            <a:off x="794551" y="1677247"/>
            <a:ext cx="7315827" cy="4342165"/>
          </a:xfrm>
          <a:prstGeom prst="rect">
            <a:avLst/>
          </a:prstGeom>
          <a:ln>
            <a:solidFill>
              <a:schemeClr val="tx1"/>
            </a:solidFill>
          </a:ln>
        </p:spPr>
      </p:pic>
      <p:cxnSp>
        <p:nvCxnSpPr>
          <p:cNvPr id="10" name="Gerade Verbindung 4"/>
          <p:cNvCxnSpPr/>
          <p:nvPr/>
        </p:nvCxnSpPr>
        <p:spPr>
          <a:xfrm flipH="1">
            <a:off x="4492335" y="1388532"/>
            <a:ext cx="40996" cy="4354652"/>
          </a:xfrm>
          <a:prstGeom prst="line">
            <a:avLst/>
          </a:prstGeom>
          <a:ln>
            <a:solidFill>
              <a:srgbClr val="002060"/>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5827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3</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Vermittlung und Auskunft (Bürgertelefon 115)</a:t>
            </a:r>
            <a:endParaRPr lang="de-DE" dirty="0">
              <a:effectLst>
                <a:outerShdw blurRad="38100" dist="38100" dir="2700000" algn="tl">
                  <a:srgbClr val="000000">
                    <a:alpha val="43137"/>
                  </a:srgbClr>
                </a:outerShdw>
              </a:effectLst>
            </a:endParaRPr>
          </a:p>
        </p:txBody>
      </p:sp>
      <p:sp>
        <p:nvSpPr>
          <p:cNvPr id="22" name="Rechteck 21"/>
          <p:cNvSpPr/>
          <p:nvPr/>
        </p:nvSpPr>
        <p:spPr>
          <a:xfrm>
            <a:off x="430303" y="983398"/>
            <a:ext cx="7876954" cy="1123720"/>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lumMod val="75000"/>
                    <a:lumOff val="25000"/>
                  </a:schemeClr>
                </a:solidFill>
              </a:rPr>
              <a:t>Vermittlung der Telefonate über das Servicecenter des ITDZ, Voraussetzung für eine qualifizierte Beratung ist die Beschreibung der Dienstleistung in der Dienstleistungsdatenbank. Ist im jeweiligen Fachbereich ein Second Level Support eingerichtet und besetzt, erfolgt ggf. die Weiterleitung, andernfalls wird ein Ticket erstellt. </a:t>
            </a:r>
          </a:p>
        </p:txBody>
      </p:sp>
      <p:sp>
        <p:nvSpPr>
          <p:cNvPr id="23" name="Textfeld 22"/>
          <p:cNvSpPr txBox="1"/>
          <p:nvPr/>
        </p:nvSpPr>
        <p:spPr>
          <a:xfrm>
            <a:off x="1146420" y="87451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
        <p:nvSpPr>
          <p:cNvPr id="26" name="Rechteck 25"/>
          <p:cNvSpPr/>
          <p:nvPr/>
        </p:nvSpPr>
        <p:spPr>
          <a:xfrm>
            <a:off x="430212" y="2379167"/>
            <a:ext cx="7876954" cy="513728"/>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a:solidFill>
                  <a:schemeClr val="tx1">
                    <a:lumMod val="75000"/>
                    <a:lumOff val="25000"/>
                  </a:schemeClr>
                </a:solidFill>
              </a:rPr>
              <a:t>Der Basisdienst ist flächendeckend verfügbar, die Vermittlung erfolgt für das gesamte BA Mitte. </a:t>
            </a:r>
          </a:p>
        </p:txBody>
      </p:sp>
      <p:sp>
        <p:nvSpPr>
          <p:cNvPr id="27" name="Textfeld 26"/>
          <p:cNvSpPr txBox="1"/>
          <p:nvPr/>
        </p:nvSpPr>
        <p:spPr>
          <a:xfrm>
            <a:off x="1146420" y="2259562"/>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8" name="Rechteck 27"/>
          <p:cNvSpPr/>
          <p:nvPr/>
        </p:nvSpPr>
        <p:spPr>
          <a:xfrm>
            <a:off x="425886" y="3185196"/>
            <a:ext cx="7876954" cy="1578773"/>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lnSpc>
                <a:spcPts val="1700"/>
              </a:lnSpc>
              <a:buClr>
                <a:srgbClr val="E20026"/>
              </a:buClr>
              <a:buFont typeface="Wingdings" panose="05000000000000000000" pitchFamily="2" charset="2"/>
              <a:buChar char="ü"/>
            </a:pPr>
            <a:r>
              <a:rPr lang="de-DE" sz="1200" u="sng" dirty="0">
                <a:solidFill>
                  <a:schemeClr val="tx1">
                    <a:lumMod val="75000"/>
                    <a:lumOff val="25000"/>
                  </a:schemeClr>
                </a:solidFill>
              </a:rPr>
              <a:t>Amt für Bürgerdienste</a:t>
            </a:r>
            <a:r>
              <a:rPr lang="de-DE" sz="1200" dirty="0">
                <a:solidFill>
                  <a:schemeClr val="tx1">
                    <a:lumMod val="75000"/>
                    <a:lumOff val="25000"/>
                  </a:schemeClr>
                </a:solidFill>
              </a:rPr>
              <a:t>:  Angebot des </a:t>
            </a:r>
            <a:r>
              <a:rPr lang="de-DE" sz="1200" dirty="0" smtClean="0">
                <a:solidFill>
                  <a:schemeClr val="tx1">
                    <a:lumMod val="75000"/>
                    <a:lumOff val="25000"/>
                  </a:schemeClr>
                </a:solidFill>
              </a:rPr>
              <a:t>Second-Level-Support im Bürgeramt</a:t>
            </a:r>
          </a:p>
          <a:p>
            <a:pPr marL="171450" indent="-171450">
              <a:lnSpc>
                <a:spcPts val="1700"/>
              </a:lnSpc>
              <a:buClr>
                <a:srgbClr val="E20026"/>
              </a:buClr>
              <a:buFont typeface="Wingdings" panose="05000000000000000000" pitchFamily="2" charset="2"/>
              <a:buChar char="ü"/>
            </a:pPr>
            <a:r>
              <a:rPr lang="de-DE" sz="1200" u="sng" dirty="0" smtClean="0">
                <a:solidFill>
                  <a:schemeClr val="tx1">
                    <a:lumMod val="75000"/>
                    <a:lumOff val="25000"/>
                  </a:schemeClr>
                </a:solidFill>
              </a:rPr>
              <a:t>Jugendamt</a:t>
            </a:r>
            <a:r>
              <a:rPr lang="de-DE" sz="1200" dirty="0" smtClean="0">
                <a:solidFill>
                  <a:schemeClr val="tx1">
                    <a:lumMod val="75000"/>
                    <a:lumOff val="25000"/>
                  </a:schemeClr>
                </a:solidFill>
              </a:rPr>
              <a:t>: Anbindung an die 115 seit 09/2019, </a:t>
            </a:r>
            <a:r>
              <a:rPr lang="de-DE" sz="1200" dirty="0" err="1" smtClean="0">
                <a:solidFill>
                  <a:schemeClr val="tx1">
                    <a:lumMod val="75000"/>
                    <a:lumOff val="25000"/>
                  </a:schemeClr>
                </a:solidFill>
              </a:rPr>
              <a:t>Beauskunftung</a:t>
            </a:r>
            <a:r>
              <a:rPr lang="de-DE" sz="1200" dirty="0" smtClean="0">
                <a:solidFill>
                  <a:schemeClr val="tx1">
                    <a:lumMod val="75000"/>
                    <a:lumOff val="25000"/>
                  </a:schemeClr>
                </a:solidFill>
              </a:rPr>
              <a:t> für 4 Themenfelder:</a:t>
            </a:r>
          </a:p>
          <a:p>
            <a:pPr marL="324000" lvl="1" indent="-144000">
              <a:lnSpc>
                <a:spcPts val="1700"/>
              </a:lnSpc>
              <a:buClr>
                <a:srgbClr val="E20026"/>
              </a:buClr>
              <a:buFont typeface="Arial" panose="020B0604020202020204" pitchFamily="34" charset="0"/>
              <a:buChar char="•"/>
            </a:pPr>
            <a:r>
              <a:rPr lang="de-DE" sz="1200" dirty="0" smtClean="0">
                <a:solidFill>
                  <a:srgbClr val="3A3735"/>
                </a:solidFill>
                <a:latin typeface="Calibri" panose="020F0502020204030204" pitchFamily="34" charset="0"/>
              </a:rPr>
              <a:t>Elterngeld </a:t>
            </a:r>
            <a:endParaRPr lang="de-DE" sz="1200" dirty="0">
              <a:solidFill>
                <a:srgbClr val="3A3735"/>
              </a:solidFill>
              <a:latin typeface="Calibri" panose="020F0502020204030204" pitchFamily="34" charset="0"/>
            </a:endParaRPr>
          </a:p>
          <a:p>
            <a:pPr marL="324000" lvl="1" indent="-144000">
              <a:lnSpc>
                <a:spcPts val="1700"/>
              </a:lnSpc>
              <a:buClr>
                <a:srgbClr val="E20026"/>
              </a:buClr>
              <a:buFont typeface="Arial" panose="020B0604020202020204" pitchFamily="34" charset="0"/>
              <a:buChar char="•"/>
            </a:pPr>
            <a:r>
              <a:rPr lang="de-DE" sz="1200" dirty="0">
                <a:solidFill>
                  <a:srgbClr val="3A3735"/>
                </a:solidFill>
                <a:latin typeface="Calibri" panose="020F0502020204030204" pitchFamily="34" charset="0"/>
              </a:rPr>
              <a:t>Unterhaltsvorschuss </a:t>
            </a:r>
          </a:p>
          <a:p>
            <a:pPr marL="324000" lvl="1" indent="-144000">
              <a:lnSpc>
                <a:spcPts val="1700"/>
              </a:lnSpc>
              <a:buClr>
                <a:srgbClr val="E20026"/>
              </a:buClr>
              <a:buFont typeface="Arial" panose="020B0604020202020204" pitchFamily="34" charset="0"/>
              <a:buChar char="•"/>
            </a:pPr>
            <a:r>
              <a:rPr lang="de-DE" sz="1200" dirty="0">
                <a:solidFill>
                  <a:srgbClr val="3A3735"/>
                </a:solidFill>
                <a:latin typeface="Calibri" panose="020F0502020204030204" pitchFamily="34" charset="0"/>
              </a:rPr>
              <a:t>Kindertagesbetreuung </a:t>
            </a:r>
          </a:p>
          <a:p>
            <a:pPr marL="324000" lvl="1" indent="-144000">
              <a:lnSpc>
                <a:spcPts val="1700"/>
              </a:lnSpc>
              <a:buClr>
                <a:srgbClr val="E20026"/>
              </a:buClr>
              <a:buFont typeface="Arial" panose="020B0604020202020204" pitchFamily="34" charset="0"/>
              <a:buChar char="•"/>
            </a:pPr>
            <a:r>
              <a:rPr lang="de-DE" sz="1200" dirty="0" smtClean="0">
                <a:solidFill>
                  <a:srgbClr val="3A3735"/>
                </a:solidFill>
                <a:latin typeface="Calibri" panose="020F0502020204030204" pitchFamily="34" charset="0"/>
              </a:rPr>
              <a:t>Beistandschaft</a:t>
            </a:r>
            <a:endParaRPr lang="de-DE" sz="1200" u="sng" dirty="0" smtClean="0">
              <a:solidFill>
                <a:schemeClr val="tx1">
                  <a:lumMod val="75000"/>
                  <a:lumOff val="25000"/>
                </a:schemeClr>
              </a:solidFill>
            </a:endParaRPr>
          </a:p>
        </p:txBody>
      </p:sp>
      <p:sp>
        <p:nvSpPr>
          <p:cNvPr id="29" name="Textfeld 28"/>
          <p:cNvSpPr txBox="1"/>
          <p:nvPr/>
        </p:nvSpPr>
        <p:spPr>
          <a:xfrm>
            <a:off x="1146420" y="3093367"/>
            <a:ext cx="3870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Pilotprojekte und Anwendungsbereiche im BA Mitte</a:t>
            </a:r>
          </a:p>
        </p:txBody>
      </p:sp>
      <p:sp>
        <p:nvSpPr>
          <p:cNvPr id="21" name="Textfeld 20"/>
          <p:cNvSpPr txBox="1"/>
          <p:nvPr/>
        </p:nvSpPr>
        <p:spPr>
          <a:xfrm rot="10800000" flipV="1">
            <a:off x="5016672" y="874518"/>
            <a:ext cx="3231716"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Projektleitung SenInnDS: </a:t>
            </a:r>
            <a:r>
              <a:rPr lang="de-DE" sz="1400" dirty="0">
                <a:solidFill>
                  <a:schemeClr val="tx1">
                    <a:lumMod val="75000"/>
                    <a:lumOff val="25000"/>
                  </a:schemeClr>
                </a:solidFill>
              </a:rPr>
              <a:t>Frank </a:t>
            </a:r>
            <a:r>
              <a:rPr lang="de-DE" sz="1400" dirty="0" smtClean="0">
                <a:solidFill>
                  <a:schemeClr val="tx1">
                    <a:lumMod val="75000"/>
                    <a:lumOff val="25000"/>
                  </a:schemeClr>
                </a:solidFill>
              </a:rPr>
              <a:t>Brockmann</a:t>
            </a:r>
            <a:endParaRPr lang="de-DE" sz="1400" dirty="0">
              <a:solidFill>
                <a:schemeClr val="tx1">
                  <a:lumMod val="75000"/>
                  <a:lumOff val="25000"/>
                </a:schemeClr>
              </a:solidFill>
            </a:endParaRPr>
          </a:p>
        </p:txBody>
      </p:sp>
      <p:sp>
        <p:nvSpPr>
          <p:cNvPr id="20" name="Titel 4"/>
          <p:cNvSpPr txBox="1">
            <a:spLocks/>
          </p:cNvSpPr>
          <p:nvPr/>
        </p:nvSpPr>
        <p:spPr>
          <a:xfrm>
            <a:off x="437572" y="5188465"/>
            <a:ext cx="7918015" cy="1018515"/>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endParaRPr lang="de-DE" sz="1100" dirty="0" smtClean="0">
              <a:solidFill>
                <a:schemeClr val="bg1"/>
              </a:solidFill>
            </a:endParaRPr>
          </a:p>
          <a:p>
            <a:r>
              <a:rPr lang="de-DE" sz="1200" dirty="0" smtClean="0">
                <a:solidFill>
                  <a:schemeClr val="bg1"/>
                </a:solidFill>
              </a:rPr>
              <a:t>Zwingende </a:t>
            </a:r>
            <a:r>
              <a:rPr lang="de-DE" sz="1200" dirty="0">
                <a:solidFill>
                  <a:schemeClr val="bg1"/>
                </a:solidFill>
              </a:rPr>
              <a:t>Voraussetzung ist die berlinweit einheitliche Beschreibung in der </a:t>
            </a:r>
            <a:r>
              <a:rPr lang="de-DE" sz="1200" dirty="0" smtClean="0">
                <a:solidFill>
                  <a:schemeClr val="bg1"/>
                </a:solidFill>
              </a:rPr>
              <a:t>DLDB; einheitliche professionelle Übersetzungen in englische Sprache sind geplant.</a:t>
            </a:r>
            <a:br>
              <a:rPr lang="de-DE" sz="1200" dirty="0" smtClean="0">
                <a:solidFill>
                  <a:schemeClr val="bg1"/>
                </a:solidFill>
              </a:rPr>
            </a:br>
            <a:r>
              <a:rPr lang="de-DE" sz="1200" dirty="0" smtClean="0">
                <a:solidFill>
                  <a:schemeClr val="bg1"/>
                </a:solidFill>
              </a:rPr>
              <a:t>115 Supportkomponente Kontaktformulare: Pilotierung Land Berlin durch </a:t>
            </a:r>
            <a:r>
              <a:rPr lang="de-DE" sz="1200" dirty="0" err="1" smtClean="0">
                <a:solidFill>
                  <a:schemeClr val="bg1"/>
                </a:solidFill>
              </a:rPr>
              <a:t>LaGeSo</a:t>
            </a:r>
            <a:r>
              <a:rPr lang="de-DE" sz="1200" dirty="0" smtClean="0">
                <a:solidFill>
                  <a:schemeClr val="bg1"/>
                </a:solidFill>
              </a:rPr>
              <a:t>, Echtbetrieb zum 01.03.2020</a:t>
            </a:r>
            <a:r>
              <a:rPr lang="de-DE" sz="1200" b="0" dirty="0">
                <a:solidFill>
                  <a:srgbClr val="000000"/>
                </a:solidFill>
                <a:latin typeface="Arial" panose="020B0604020202020204" pitchFamily="34" charset="0"/>
              </a:rPr>
              <a:t>	</a:t>
            </a:r>
          </a:p>
          <a:p>
            <a:endParaRPr lang="de-DE" sz="1200" dirty="0">
              <a:solidFill>
                <a:schemeClr val="bg1"/>
              </a:solidFill>
            </a:endParaRPr>
          </a:p>
        </p:txBody>
      </p:sp>
      <p:sp>
        <p:nvSpPr>
          <p:cNvPr id="2" name="Textfeld 1"/>
          <p:cNvSpPr txBox="1"/>
          <p:nvPr/>
        </p:nvSpPr>
        <p:spPr>
          <a:xfrm>
            <a:off x="304115" y="3462481"/>
            <a:ext cx="418271" cy="1015663"/>
          </a:xfrm>
          <a:prstGeom prst="rect">
            <a:avLst/>
          </a:prstGeom>
          <a:noFill/>
        </p:spPr>
        <p:txBody>
          <a:bodyPr wrap="square" rtlCol="0">
            <a:spAutoFit/>
          </a:bodyPr>
          <a:lstStyle/>
          <a:p>
            <a:r>
              <a:rPr lang="de-DE" sz="60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6000" dirty="0">
              <a:solidFill>
                <a:srgbClr val="E20026"/>
              </a:solidFill>
            </a:endParaRPr>
          </a:p>
        </p:txBody>
      </p:sp>
      <p:sp>
        <p:nvSpPr>
          <p:cNvPr id="7" name="Textfeld 6"/>
          <p:cNvSpPr txBox="1"/>
          <p:nvPr/>
        </p:nvSpPr>
        <p:spPr>
          <a:xfrm>
            <a:off x="379388" y="1061255"/>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8" name="Textfeld 7"/>
          <p:cNvSpPr txBox="1"/>
          <p:nvPr/>
        </p:nvSpPr>
        <p:spPr>
          <a:xfrm>
            <a:off x="437093" y="5371129"/>
            <a:ext cx="446040" cy="769441"/>
          </a:xfrm>
          <a:prstGeom prst="rect">
            <a:avLst/>
          </a:prstGeom>
          <a:noFill/>
        </p:spPr>
        <p:txBody>
          <a:bodyPr wrap="square" rtlCol="0">
            <a:spAutoFit/>
          </a:bodyPr>
          <a:lstStyle/>
          <a:p>
            <a:r>
              <a:rPr lang="de-DE" sz="44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400" dirty="0">
              <a:solidFill>
                <a:schemeClr val="bg1"/>
              </a:solidFill>
            </a:endParaRPr>
          </a:p>
        </p:txBody>
      </p:sp>
      <p:sp>
        <p:nvSpPr>
          <p:cNvPr id="9" name="Textfeld 8"/>
          <p:cNvSpPr txBox="1"/>
          <p:nvPr/>
        </p:nvSpPr>
        <p:spPr>
          <a:xfrm>
            <a:off x="475074" y="2367562"/>
            <a:ext cx="401269" cy="461665"/>
          </a:xfrm>
          <a:prstGeom prst="rect">
            <a:avLst/>
          </a:prstGeom>
          <a:noFill/>
        </p:spPr>
        <p:txBody>
          <a:bodyPr wrap="square" rtlCol="0">
            <a:spAutoFit/>
          </a:bodyPr>
          <a:lstStyle/>
          <a:p>
            <a:r>
              <a:rPr lang="de-DE" sz="2400" b="1"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2400" b="1" dirty="0">
              <a:solidFill>
                <a:srgbClr val="E20026"/>
              </a:solidFill>
            </a:endParaRPr>
          </a:p>
        </p:txBody>
      </p:sp>
    </p:spTree>
    <p:extLst>
      <p:ext uri="{BB962C8B-B14F-4D97-AF65-F5344CB8AC3E}">
        <p14:creationId xmlns:p14="http://schemas.microsoft.com/office/powerpoint/2010/main" val="3307063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4</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Zeitmanagementsystem (ZMS</a:t>
            </a:r>
            <a:r>
              <a:rPr lang="de-DE" dirty="0" smtClean="0"/>
              <a:t>)</a:t>
            </a:r>
            <a:endParaRPr lang="de-DE" dirty="0">
              <a:effectLst>
                <a:outerShdw blurRad="38100" dist="38100" dir="2700000" algn="tl">
                  <a:srgbClr val="000000">
                    <a:alpha val="43137"/>
                  </a:srgbClr>
                </a:outerShdw>
              </a:effectLst>
            </a:endParaRPr>
          </a:p>
        </p:txBody>
      </p:sp>
      <p:sp>
        <p:nvSpPr>
          <p:cNvPr id="22" name="Rechteck 21"/>
          <p:cNvSpPr/>
          <p:nvPr/>
        </p:nvSpPr>
        <p:spPr>
          <a:xfrm>
            <a:off x="436566" y="989660"/>
            <a:ext cx="7876954" cy="1295741"/>
          </a:xfrm>
          <a:prstGeom prst="rect">
            <a:avLst/>
          </a:prstGeom>
          <a:solidFill>
            <a:schemeClr val="bg1"/>
          </a:solid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lumMod val="75000"/>
                    <a:lumOff val="25000"/>
                  </a:schemeClr>
                </a:solidFill>
              </a:rPr>
              <a:t>Termin- und Wartemanagementsystem zur Koordination des Publikumsverkehrs. </a:t>
            </a:r>
            <a:br>
              <a:rPr lang="de-DE" sz="1200" dirty="0">
                <a:solidFill>
                  <a:schemeClr val="tx1">
                    <a:lumMod val="75000"/>
                    <a:lumOff val="25000"/>
                  </a:schemeClr>
                </a:solidFill>
              </a:rPr>
            </a:br>
            <a:r>
              <a:rPr lang="de-DE" sz="1200" dirty="0">
                <a:solidFill>
                  <a:schemeClr val="tx1">
                    <a:lumMod val="75000"/>
                    <a:lumOff val="25000"/>
                  </a:schemeClr>
                </a:solidFill>
              </a:rPr>
              <a:t>Terminanfragen, die über berlin.de, 115 oder persönlich eingehen, werden in dem System erfasst und verwaltet. Terminbestätigungen und </a:t>
            </a:r>
            <a:r>
              <a:rPr lang="de-DE" sz="1200" dirty="0" smtClean="0">
                <a:solidFill>
                  <a:schemeClr val="tx1">
                    <a:lumMod val="75000"/>
                    <a:lumOff val="25000"/>
                  </a:schemeClr>
                </a:solidFill>
              </a:rPr>
              <a:t>-erinnerungen </a:t>
            </a:r>
            <a:r>
              <a:rPr lang="de-DE" sz="1200" dirty="0">
                <a:solidFill>
                  <a:schemeClr val="tx1">
                    <a:lumMod val="75000"/>
                    <a:lumOff val="25000"/>
                  </a:schemeClr>
                </a:solidFill>
              </a:rPr>
              <a:t>per Mail oder SMS sind möglich.</a:t>
            </a:r>
            <a:br>
              <a:rPr lang="de-DE" sz="1200" dirty="0">
                <a:solidFill>
                  <a:schemeClr val="tx1">
                    <a:lumMod val="75000"/>
                    <a:lumOff val="25000"/>
                  </a:schemeClr>
                </a:solidFill>
              </a:rPr>
            </a:br>
            <a:r>
              <a:rPr lang="de-DE" sz="1200" dirty="0">
                <a:solidFill>
                  <a:schemeClr val="tx1">
                    <a:lumMod val="75000"/>
                    <a:lumOff val="25000"/>
                  </a:schemeClr>
                </a:solidFill>
              </a:rPr>
              <a:t>In Verbindung mit dem Modul „Wartemanagement“ wird eine Aufrufanlage mit Anzeigebildschirm über das ZMS gesteuert.</a:t>
            </a:r>
          </a:p>
        </p:txBody>
      </p:sp>
      <p:sp>
        <p:nvSpPr>
          <p:cNvPr id="26" name="Rechteck 25"/>
          <p:cNvSpPr/>
          <p:nvPr/>
        </p:nvSpPr>
        <p:spPr>
          <a:xfrm>
            <a:off x="430212" y="2488134"/>
            <a:ext cx="7876954" cy="468084"/>
          </a:xfrm>
          <a:prstGeom prst="rect">
            <a:avLst/>
          </a:prstGeom>
          <a:solidFill>
            <a:schemeClr val="bg1">
              <a:alpha val="70000"/>
            </a:schemeClr>
          </a:solidFill>
          <a:ln w="6350">
            <a:solidFill>
              <a:srgbClr val="E2002D"/>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smtClean="0">
                <a:solidFill>
                  <a:schemeClr val="tx1">
                    <a:lumMod val="75000"/>
                    <a:lumOff val="25000"/>
                  </a:schemeClr>
                </a:solidFill>
              </a:rPr>
              <a:t>Der Basisdienst ist flächendeckend verfügbar. </a:t>
            </a:r>
            <a:endParaRPr lang="de-DE" sz="1200" dirty="0">
              <a:solidFill>
                <a:schemeClr val="tx1">
                  <a:lumMod val="75000"/>
                  <a:lumOff val="25000"/>
                </a:schemeClr>
              </a:solidFill>
            </a:endParaRPr>
          </a:p>
        </p:txBody>
      </p:sp>
      <p:sp>
        <p:nvSpPr>
          <p:cNvPr id="27" name="Textfeld 26"/>
          <p:cNvSpPr txBox="1"/>
          <p:nvPr/>
        </p:nvSpPr>
        <p:spPr>
          <a:xfrm>
            <a:off x="1146420" y="2368533"/>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8" name="Rechteck 27"/>
          <p:cNvSpPr/>
          <p:nvPr/>
        </p:nvSpPr>
        <p:spPr>
          <a:xfrm>
            <a:off x="425886" y="3185092"/>
            <a:ext cx="7876954" cy="1968443"/>
          </a:xfrm>
          <a:prstGeom prst="rect">
            <a:avLst/>
          </a:prstGeom>
          <a:solidFill>
            <a:schemeClr val="bg1"/>
          </a:solidFill>
          <a:ln w="6350">
            <a:solidFill>
              <a:srgbClr val="E2002D"/>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lnSpc>
                <a:spcPts val="1700"/>
              </a:lnSpc>
              <a:buClr>
                <a:srgbClr val="E20026"/>
              </a:buClr>
              <a:buFont typeface="Wingdings" panose="05000000000000000000" pitchFamily="2" charset="2"/>
              <a:buChar char="ü"/>
            </a:pPr>
            <a:r>
              <a:rPr lang="de-DE" sz="1200" u="sng" dirty="0">
                <a:solidFill>
                  <a:schemeClr val="tx1">
                    <a:lumMod val="75000"/>
                    <a:lumOff val="25000"/>
                  </a:schemeClr>
                </a:solidFill>
              </a:rPr>
              <a:t>Amt für Bürgerdienste</a:t>
            </a:r>
            <a:r>
              <a:rPr lang="de-DE" sz="1200" dirty="0">
                <a:solidFill>
                  <a:schemeClr val="tx1">
                    <a:lumMod val="75000"/>
                    <a:lumOff val="25000"/>
                  </a:schemeClr>
                </a:solidFill>
              </a:rPr>
              <a:t>:  alle Bürgerämter einschl. Flüchtlingsbürgeramt; Wohngeldberatung; </a:t>
            </a:r>
            <a:r>
              <a:rPr lang="de-DE" sz="1200" dirty="0" smtClean="0">
                <a:solidFill>
                  <a:schemeClr val="tx1">
                    <a:lumMod val="75000"/>
                    <a:lumOff val="25000"/>
                  </a:schemeClr>
                </a:solidFill>
              </a:rPr>
              <a:t/>
            </a:r>
            <a:br>
              <a:rPr lang="de-DE" sz="1200" dirty="0" smtClean="0">
                <a:solidFill>
                  <a:schemeClr val="tx1">
                    <a:lumMod val="75000"/>
                    <a:lumOff val="25000"/>
                  </a:schemeClr>
                </a:solidFill>
              </a:rPr>
            </a:br>
            <a:r>
              <a:rPr lang="de-DE" sz="1200" dirty="0" smtClean="0">
                <a:solidFill>
                  <a:schemeClr val="tx1">
                    <a:lumMod val="75000"/>
                    <a:lumOff val="25000"/>
                  </a:schemeClr>
                </a:solidFill>
              </a:rPr>
              <a:t>Einbürgerungs- </a:t>
            </a:r>
            <a:r>
              <a:rPr lang="de-DE" sz="1200" dirty="0">
                <a:solidFill>
                  <a:schemeClr val="tx1">
                    <a:lumMod val="75000"/>
                    <a:lumOff val="25000"/>
                  </a:schemeClr>
                </a:solidFill>
              </a:rPr>
              <a:t>u. Staatsangehörigkeitsangelegenheiten; Standesamt</a:t>
            </a:r>
          </a:p>
          <a:p>
            <a:pPr marL="171450" indent="-171450">
              <a:lnSpc>
                <a:spcPts val="1700"/>
              </a:lnSpc>
              <a:buClr>
                <a:srgbClr val="E20026"/>
              </a:buClr>
              <a:buFont typeface="Wingdings" panose="05000000000000000000" pitchFamily="2" charset="2"/>
              <a:buChar char="ü"/>
            </a:pPr>
            <a:r>
              <a:rPr lang="de-DE" sz="1200" u="sng" dirty="0">
                <a:solidFill>
                  <a:schemeClr val="tx1">
                    <a:lumMod val="75000"/>
                    <a:lumOff val="25000"/>
                  </a:schemeClr>
                </a:solidFill>
              </a:rPr>
              <a:t>Gesundheitsamt</a:t>
            </a:r>
            <a:r>
              <a:rPr lang="de-DE" sz="1200" dirty="0">
                <a:solidFill>
                  <a:schemeClr val="tx1">
                    <a:lumMod val="75000"/>
                    <a:lumOff val="25000"/>
                  </a:schemeClr>
                </a:solidFill>
              </a:rPr>
              <a:t>: Lebensmittelpersonalberatung verfügbar</a:t>
            </a:r>
            <a:br>
              <a:rPr lang="de-DE" sz="1200" dirty="0">
                <a:solidFill>
                  <a:schemeClr val="tx1">
                    <a:lumMod val="75000"/>
                    <a:lumOff val="25000"/>
                  </a:schemeClr>
                </a:solidFill>
              </a:rPr>
            </a:br>
            <a:r>
              <a:rPr lang="de-DE" sz="1200" dirty="0">
                <a:solidFill>
                  <a:schemeClr val="tx1">
                    <a:lumMod val="75000"/>
                    <a:lumOff val="25000"/>
                  </a:schemeClr>
                </a:solidFill>
              </a:rPr>
              <a:t>Kinder- u. Jugendgesundheitsdienst in Planung, Zentrum für sexuelle Gesundheit (STI) in </a:t>
            </a:r>
            <a:r>
              <a:rPr lang="de-DE" sz="1200" dirty="0" smtClean="0">
                <a:solidFill>
                  <a:schemeClr val="tx1">
                    <a:lumMod val="75000"/>
                    <a:lumOff val="25000"/>
                  </a:schemeClr>
                </a:solidFill>
              </a:rPr>
              <a:t>Planung</a:t>
            </a:r>
          </a:p>
          <a:p>
            <a:pPr marL="171450" indent="-171450">
              <a:lnSpc>
                <a:spcPts val="1700"/>
              </a:lnSpc>
              <a:buClr>
                <a:srgbClr val="E20026"/>
              </a:buClr>
              <a:buFont typeface="Wingdings" panose="05000000000000000000" pitchFamily="2" charset="2"/>
              <a:buChar char="ü"/>
            </a:pPr>
            <a:r>
              <a:rPr lang="de-DE" sz="1200" u="sng" dirty="0">
                <a:solidFill>
                  <a:schemeClr val="tx1">
                    <a:lumMod val="75000"/>
                    <a:lumOff val="25000"/>
                  </a:schemeClr>
                </a:solidFill>
              </a:rPr>
              <a:t>Ordnungsamt</a:t>
            </a:r>
            <a:r>
              <a:rPr lang="de-DE" sz="1200" dirty="0">
                <a:solidFill>
                  <a:schemeClr val="tx1">
                    <a:lumMod val="75000"/>
                    <a:lumOff val="25000"/>
                  </a:schemeClr>
                </a:solidFill>
              </a:rPr>
              <a:t>: </a:t>
            </a:r>
            <a:r>
              <a:rPr lang="de-DE" sz="1200" dirty="0" smtClean="0">
                <a:solidFill>
                  <a:schemeClr val="tx1">
                    <a:lumMod val="75000"/>
                    <a:lumOff val="25000"/>
                  </a:schemeClr>
                </a:solidFill>
              </a:rPr>
              <a:t>Nutzung Modul </a:t>
            </a:r>
            <a:r>
              <a:rPr lang="de-DE" sz="1200" dirty="0">
                <a:solidFill>
                  <a:schemeClr val="tx1">
                    <a:lumMod val="75000"/>
                    <a:lumOff val="25000"/>
                  </a:schemeClr>
                </a:solidFill>
              </a:rPr>
              <a:t>Wartemanagement in der </a:t>
            </a:r>
            <a:r>
              <a:rPr lang="de-DE" sz="1200" dirty="0" smtClean="0">
                <a:solidFill>
                  <a:schemeClr val="tx1">
                    <a:lumMod val="75000"/>
                    <a:lumOff val="25000"/>
                  </a:schemeClr>
                </a:solidFill>
              </a:rPr>
              <a:t>ZAB</a:t>
            </a:r>
            <a:endParaRPr lang="de-DE" sz="1200" dirty="0">
              <a:solidFill>
                <a:schemeClr val="tx1">
                  <a:lumMod val="75000"/>
                  <a:lumOff val="25000"/>
                </a:schemeClr>
              </a:solidFill>
            </a:endParaRPr>
          </a:p>
          <a:p>
            <a:pPr marL="171450" indent="-171450">
              <a:lnSpc>
                <a:spcPts val="1700"/>
              </a:lnSpc>
              <a:buClr>
                <a:srgbClr val="E20026"/>
              </a:buClr>
              <a:buFont typeface="Arial" panose="020B0604020202020204" pitchFamily="34" charset="0"/>
              <a:buChar char="•"/>
            </a:pPr>
            <a:r>
              <a:rPr lang="de-DE" sz="1200" u="sng" dirty="0">
                <a:solidFill>
                  <a:schemeClr val="tx1">
                    <a:lumMod val="75000"/>
                    <a:lumOff val="25000"/>
                  </a:schemeClr>
                </a:solidFill>
              </a:rPr>
              <a:t>Jugendamt</a:t>
            </a:r>
            <a:r>
              <a:rPr lang="de-DE" sz="1200" dirty="0">
                <a:solidFill>
                  <a:schemeClr val="tx1">
                    <a:lumMod val="75000"/>
                    <a:lumOff val="25000"/>
                  </a:schemeClr>
                </a:solidFill>
              </a:rPr>
              <a:t>: Familienservicebüro u.a., Tagespflege und Kindertagesbetreuung, Kita-Gutscheine</a:t>
            </a:r>
            <a:br>
              <a:rPr lang="de-DE" sz="1200" dirty="0">
                <a:solidFill>
                  <a:schemeClr val="tx1">
                    <a:lumMod val="75000"/>
                    <a:lumOff val="25000"/>
                  </a:schemeClr>
                </a:solidFill>
              </a:rPr>
            </a:br>
            <a:r>
              <a:rPr lang="de-DE" sz="1200" dirty="0">
                <a:solidFill>
                  <a:schemeClr val="tx1">
                    <a:lumMod val="75000"/>
                    <a:lumOff val="25000"/>
                  </a:schemeClr>
                </a:solidFill>
              </a:rPr>
              <a:t>Unterhaltsvorschuss </a:t>
            </a:r>
            <a:r>
              <a:rPr lang="de-DE" sz="1200" dirty="0" smtClean="0">
                <a:solidFill>
                  <a:schemeClr val="tx1">
                    <a:lumMod val="75000"/>
                    <a:lumOff val="25000"/>
                  </a:schemeClr>
                </a:solidFill>
              </a:rPr>
              <a:t>Einführung für 2020 geplant</a:t>
            </a:r>
            <a:endParaRPr lang="de-DE" sz="1200" dirty="0">
              <a:solidFill>
                <a:schemeClr val="tx1">
                  <a:lumMod val="75000"/>
                  <a:lumOff val="25000"/>
                </a:schemeClr>
              </a:solidFill>
            </a:endParaRPr>
          </a:p>
          <a:p>
            <a:pPr marL="171450" indent="-171450">
              <a:lnSpc>
                <a:spcPts val="1700"/>
              </a:lnSpc>
              <a:buClr>
                <a:srgbClr val="E20026"/>
              </a:buClr>
              <a:buFont typeface="Arial" panose="020B0604020202020204" pitchFamily="34" charset="0"/>
              <a:buChar char="•"/>
            </a:pPr>
            <a:r>
              <a:rPr lang="de-DE" sz="1200" u="sng" dirty="0" smtClean="0">
                <a:solidFill>
                  <a:schemeClr val="tx1">
                    <a:lumMod val="75000"/>
                    <a:lumOff val="25000"/>
                  </a:schemeClr>
                </a:solidFill>
              </a:rPr>
              <a:t>Amt </a:t>
            </a:r>
            <a:r>
              <a:rPr lang="de-DE" sz="1200" u="sng" dirty="0">
                <a:solidFill>
                  <a:schemeClr val="tx1">
                    <a:lumMod val="75000"/>
                    <a:lumOff val="25000"/>
                  </a:schemeClr>
                </a:solidFill>
              </a:rPr>
              <a:t>für Weiterbildung und Kultur</a:t>
            </a:r>
            <a:r>
              <a:rPr lang="de-DE" sz="1200" dirty="0">
                <a:solidFill>
                  <a:schemeClr val="tx1">
                    <a:lumMod val="75000"/>
                    <a:lumOff val="25000"/>
                  </a:schemeClr>
                </a:solidFill>
              </a:rPr>
              <a:t>: Einführung in VHS für 2020 </a:t>
            </a:r>
            <a:r>
              <a:rPr lang="de-DE" sz="1200" dirty="0" smtClean="0">
                <a:solidFill>
                  <a:schemeClr val="tx1">
                    <a:lumMod val="75000"/>
                    <a:lumOff val="25000"/>
                  </a:schemeClr>
                </a:solidFill>
              </a:rPr>
              <a:t>geplant</a:t>
            </a:r>
            <a:endParaRPr lang="de-DE" sz="1200" dirty="0">
              <a:solidFill>
                <a:schemeClr val="tx1">
                  <a:lumMod val="75000"/>
                  <a:lumOff val="25000"/>
                </a:schemeClr>
              </a:solidFill>
            </a:endParaRPr>
          </a:p>
        </p:txBody>
      </p:sp>
      <p:sp>
        <p:nvSpPr>
          <p:cNvPr id="29" name="Textfeld 28"/>
          <p:cNvSpPr txBox="1"/>
          <p:nvPr/>
        </p:nvSpPr>
        <p:spPr>
          <a:xfrm>
            <a:off x="1146420" y="3069850"/>
            <a:ext cx="3870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Pilotprojekte und Anwendungsbereiche im BA Mitte</a:t>
            </a:r>
          </a:p>
        </p:txBody>
      </p:sp>
      <p:sp>
        <p:nvSpPr>
          <p:cNvPr id="21" name="Textfeld 20"/>
          <p:cNvSpPr txBox="1"/>
          <p:nvPr/>
        </p:nvSpPr>
        <p:spPr>
          <a:xfrm rot="10800000" flipV="1">
            <a:off x="5436296" y="883410"/>
            <a:ext cx="2818359"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Projektleitung </a:t>
            </a:r>
            <a:r>
              <a:rPr lang="de-DE" sz="1400" b="1" dirty="0" smtClean="0">
                <a:solidFill>
                  <a:srgbClr val="E20026"/>
                </a:solidFill>
              </a:rPr>
              <a:t>SenInnDS: </a:t>
            </a:r>
            <a:r>
              <a:rPr lang="de-DE" sz="1400" dirty="0">
                <a:solidFill>
                  <a:schemeClr val="tx1">
                    <a:lumMod val="75000"/>
                    <a:lumOff val="25000"/>
                  </a:schemeClr>
                </a:solidFill>
              </a:rPr>
              <a:t>Mario Anton</a:t>
            </a:r>
          </a:p>
        </p:txBody>
      </p:sp>
      <p:sp>
        <p:nvSpPr>
          <p:cNvPr id="20" name="Titel 4"/>
          <p:cNvSpPr txBox="1">
            <a:spLocks/>
          </p:cNvSpPr>
          <p:nvPr/>
        </p:nvSpPr>
        <p:spPr>
          <a:xfrm>
            <a:off x="437572" y="5268777"/>
            <a:ext cx="7918015" cy="986327"/>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200" dirty="0" smtClean="0">
                <a:solidFill>
                  <a:schemeClr val="bg1"/>
                </a:solidFill>
              </a:rPr>
              <a:t>Weiterentwicklung </a:t>
            </a:r>
            <a:r>
              <a:rPr lang="de-DE" sz="1200" dirty="0">
                <a:solidFill>
                  <a:schemeClr val="bg1"/>
                </a:solidFill>
              </a:rPr>
              <a:t>zu „</a:t>
            </a:r>
            <a:r>
              <a:rPr lang="de-DE" sz="1200" dirty="0" smtClean="0">
                <a:solidFill>
                  <a:schemeClr val="bg1"/>
                </a:solidFill>
              </a:rPr>
              <a:t>ZMS 2.0“, </a:t>
            </a:r>
            <a:r>
              <a:rPr lang="de-DE" sz="1200" dirty="0">
                <a:solidFill>
                  <a:schemeClr val="bg1"/>
                </a:solidFill>
              </a:rPr>
              <a:t>inkl. </a:t>
            </a:r>
            <a:r>
              <a:rPr lang="de-DE" sz="1200" dirty="0" smtClean="0">
                <a:solidFill>
                  <a:schemeClr val="bg1"/>
                </a:solidFill>
              </a:rPr>
              <a:t>neuer Funktionen (Intelligentes Terminmanagement)</a:t>
            </a:r>
          </a:p>
          <a:p>
            <a:r>
              <a:rPr lang="de-DE" sz="1200" dirty="0" smtClean="0">
                <a:solidFill>
                  <a:schemeClr val="bg1"/>
                </a:solidFill>
              </a:rPr>
              <a:t>In 2019 und 2020 Unterziel (AZ-P_6) im Zielsystem des BA Mitte: Online-Terminbuchungen ausweiten</a:t>
            </a:r>
          </a:p>
          <a:p>
            <a:r>
              <a:rPr lang="de-DE" sz="1200" dirty="0" err="1" smtClean="0">
                <a:solidFill>
                  <a:schemeClr val="bg1"/>
                </a:solidFill>
              </a:rPr>
              <a:t>RdB</a:t>
            </a:r>
            <a:r>
              <a:rPr lang="de-DE" sz="1200" dirty="0" smtClean="0">
                <a:solidFill>
                  <a:schemeClr val="bg1"/>
                </a:solidFill>
              </a:rPr>
              <a:t>-Beschluss in Q4/2019: Bereitstellung von Datengrundlagen zum Einsatz des ZMS durch </a:t>
            </a:r>
            <a:r>
              <a:rPr lang="de-DE" sz="1200" dirty="0" err="1" smtClean="0">
                <a:solidFill>
                  <a:schemeClr val="bg1"/>
                </a:solidFill>
              </a:rPr>
              <a:t>SenInnDS</a:t>
            </a:r>
            <a:r>
              <a:rPr lang="de-DE" sz="1200" dirty="0" smtClean="0">
                <a:solidFill>
                  <a:schemeClr val="bg1"/>
                </a:solidFill>
              </a:rPr>
              <a:t>,</a:t>
            </a:r>
          </a:p>
          <a:p>
            <a:r>
              <a:rPr lang="de-DE" sz="1200" dirty="0" smtClean="0">
                <a:solidFill>
                  <a:schemeClr val="bg1"/>
                </a:solidFill>
              </a:rPr>
              <a:t>Umsetzung durch </a:t>
            </a:r>
            <a:r>
              <a:rPr lang="de-DE" sz="1200" dirty="0" err="1" smtClean="0">
                <a:solidFill>
                  <a:schemeClr val="bg1"/>
                </a:solidFill>
              </a:rPr>
              <a:t>SenInnDS</a:t>
            </a:r>
            <a:r>
              <a:rPr lang="de-DE" sz="1200" dirty="0" smtClean="0">
                <a:solidFill>
                  <a:schemeClr val="bg1"/>
                </a:solidFill>
              </a:rPr>
              <a:t> ab Q1/2021</a:t>
            </a:r>
            <a:endParaRPr lang="de-DE" sz="1200" dirty="0">
              <a:solidFill>
                <a:schemeClr val="bg1"/>
              </a:solidFill>
            </a:endParaRPr>
          </a:p>
        </p:txBody>
      </p:sp>
      <p:sp>
        <p:nvSpPr>
          <p:cNvPr id="2" name="Textfeld 1"/>
          <p:cNvSpPr txBox="1"/>
          <p:nvPr/>
        </p:nvSpPr>
        <p:spPr>
          <a:xfrm>
            <a:off x="304115" y="3547045"/>
            <a:ext cx="418271" cy="1015663"/>
          </a:xfrm>
          <a:prstGeom prst="rect">
            <a:avLst/>
          </a:prstGeom>
          <a:noFill/>
        </p:spPr>
        <p:txBody>
          <a:bodyPr wrap="square" rtlCol="0">
            <a:spAutoFit/>
          </a:bodyPr>
          <a:lstStyle/>
          <a:p>
            <a:r>
              <a:rPr lang="de-DE" sz="60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6000" dirty="0">
              <a:solidFill>
                <a:srgbClr val="E20026"/>
              </a:solidFill>
            </a:endParaRPr>
          </a:p>
        </p:txBody>
      </p:sp>
      <p:sp>
        <p:nvSpPr>
          <p:cNvPr id="7" name="Textfeld 6"/>
          <p:cNvSpPr txBox="1"/>
          <p:nvPr/>
        </p:nvSpPr>
        <p:spPr>
          <a:xfrm>
            <a:off x="379388" y="1126570"/>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8" name="Textfeld 7"/>
          <p:cNvSpPr txBox="1"/>
          <p:nvPr/>
        </p:nvSpPr>
        <p:spPr>
          <a:xfrm>
            <a:off x="467506" y="5427154"/>
            <a:ext cx="446040" cy="769441"/>
          </a:xfrm>
          <a:prstGeom prst="rect">
            <a:avLst/>
          </a:prstGeom>
          <a:noFill/>
        </p:spPr>
        <p:txBody>
          <a:bodyPr wrap="square" rtlCol="0">
            <a:spAutoFit/>
          </a:bodyPr>
          <a:lstStyle/>
          <a:p>
            <a:r>
              <a:rPr lang="de-DE" sz="44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400" dirty="0">
              <a:solidFill>
                <a:schemeClr val="bg1"/>
              </a:solidFill>
            </a:endParaRPr>
          </a:p>
        </p:txBody>
      </p:sp>
      <p:sp>
        <p:nvSpPr>
          <p:cNvPr id="9" name="Textfeld 8"/>
          <p:cNvSpPr txBox="1"/>
          <p:nvPr/>
        </p:nvSpPr>
        <p:spPr>
          <a:xfrm>
            <a:off x="475074" y="2567974"/>
            <a:ext cx="401269" cy="461665"/>
          </a:xfrm>
          <a:prstGeom prst="rect">
            <a:avLst/>
          </a:prstGeom>
          <a:noFill/>
        </p:spPr>
        <p:txBody>
          <a:bodyPr wrap="square" rtlCol="0">
            <a:spAutoFit/>
          </a:bodyPr>
          <a:lstStyle/>
          <a:p>
            <a:r>
              <a:rPr lang="de-DE" sz="2400" b="1"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2400" b="1" dirty="0">
              <a:solidFill>
                <a:srgbClr val="E20026"/>
              </a:solidFill>
            </a:endParaRPr>
          </a:p>
        </p:txBody>
      </p:sp>
      <p:sp>
        <p:nvSpPr>
          <p:cNvPr id="24" name="Textfeld 23"/>
          <p:cNvSpPr txBox="1"/>
          <p:nvPr/>
        </p:nvSpPr>
        <p:spPr>
          <a:xfrm>
            <a:off x="1146420" y="87451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Tree>
    <p:extLst>
      <p:ext uri="{BB962C8B-B14F-4D97-AF65-F5344CB8AC3E}">
        <p14:creationId xmlns:p14="http://schemas.microsoft.com/office/powerpoint/2010/main" val="1278335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5</a:t>
            </a:fld>
            <a:endParaRPr lang="de-DE" dirty="0"/>
          </a:p>
        </p:txBody>
      </p:sp>
      <p:sp>
        <p:nvSpPr>
          <p:cNvPr id="22" name="Rechteck 21"/>
          <p:cNvSpPr/>
          <p:nvPr/>
        </p:nvSpPr>
        <p:spPr>
          <a:xfrm>
            <a:off x="466946" y="1040547"/>
            <a:ext cx="7876954" cy="1290111"/>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solidFill>
              </a:rPr>
              <a:t>Der Basisdienst </a:t>
            </a:r>
            <a:r>
              <a:rPr lang="de-DE" sz="1200" dirty="0" smtClean="0">
                <a:solidFill>
                  <a:schemeClr val="tx1"/>
                </a:solidFill>
              </a:rPr>
              <a:t>bietet </a:t>
            </a:r>
            <a:r>
              <a:rPr lang="de-DE" sz="1200" dirty="0">
                <a:solidFill>
                  <a:schemeClr val="tx1"/>
                </a:solidFill>
              </a:rPr>
              <a:t>die sichere und nachweisbare Übermittlung elektronischer Dokumente durch eine Ende-zu-Ende </a:t>
            </a:r>
            <a:r>
              <a:rPr lang="de-DE" sz="1200" dirty="0" smtClean="0">
                <a:solidFill>
                  <a:schemeClr val="tx1"/>
                </a:solidFill>
              </a:rPr>
              <a:t>Verschlüsselung zwischen </a:t>
            </a:r>
            <a:r>
              <a:rPr lang="de-DE" sz="1200" dirty="0">
                <a:solidFill>
                  <a:schemeClr val="tx1"/>
                </a:solidFill>
              </a:rPr>
              <a:t>Behörden und Gerichten. Die Kommunikation erfolgt dabei vergleichbar einem Einschreiben mit Eingangsbestätigung und Rückschein</a:t>
            </a:r>
            <a:r>
              <a:rPr lang="de-DE" sz="1200" dirty="0" smtClean="0">
                <a:solidFill>
                  <a:schemeClr val="tx1"/>
                </a:solidFill>
              </a:rPr>
              <a:t>. Ab 01.01.2022 ist das </a:t>
            </a:r>
            <a:r>
              <a:rPr lang="de-DE" sz="1200" dirty="0" err="1" smtClean="0">
                <a:solidFill>
                  <a:schemeClr val="tx1"/>
                </a:solidFill>
              </a:rPr>
              <a:t>BeBPo</a:t>
            </a:r>
            <a:r>
              <a:rPr lang="de-DE" sz="1200" dirty="0" smtClean="0">
                <a:solidFill>
                  <a:schemeClr val="tx1"/>
                </a:solidFill>
              </a:rPr>
              <a:t> verbindlich zu nutzen.</a:t>
            </a:r>
            <a:br>
              <a:rPr lang="de-DE" sz="1200" dirty="0" smtClean="0">
                <a:solidFill>
                  <a:schemeClr val="tx1"/>
                </a:solidFill>
              </a:rPr>
            </a:br>
            <a:r>
              <a:rPr lang="de-DE" sz="1200" dirty="0" smtClean="0">
                <a:solidFill>
                  <a:schemeClr val="tx1"/>
                </a:solidFill>
              </a:rPr>
              <a:t>Im Land Berlin wird dafür der </a:t>
            </a:r>
            <a:r>
              <a:rPr lang="de-DE" sz="1200" dirty="0" err="1" smtClean="0">
                <a:solidFill>
                  <a:schemeClr val="tx1"/>
                </a:solidFill>
              </a:rPr>
              <a:t>Governikus</a:t>
            </a:r>
            <a:r>
              <a:rPr lang="de-DE" sz="1200" dirty="0" smtClean="0">
                <a:solidFill>
                  <a:schemeClr val="tx1"/>
                </a:solidFill>
              </a:rPr>
              <a:t> Communicator eingesetzt.</a:t>
            </a:r>
            <a:br>
              <a:rPr lang="de-DE" sz="1200" dirty="0" smtClean="0">
                <a:solidFill>
                  <a:schemeClr val="tx1"/>
                </a:solidFill>
              </a:rPr>
            </a:br>
            <a:r>
              <a:rPr lang="de-DE" sz="1200" dirty="0" smtClean="0">
                <a:solidFill>
                  <a:schemeClr val="tx1"/>
                </a:solidFill>
              </a:rPr>
              <a:t>Fast alle anderen Bundesländer nutzen den </a:t>
            </a:r>
            <a:r>
              <a:rPr lang="de-DE" sz="1200" dirty="0" err="1" smtClean="0">
                <a:solidFill>
                  <a:schemeClr val="tx1"/>
                </a:solidFill>
              </a:rPr>
              <a:t>Governikus</a:t>
            </a:r>
            <a:r>
              <a:rPr lang="de-DE" sz="1200" dirty="0" smtClean="0">
                <a:solidFill>
                  <a:schemeClr val="tx1"/>
                </a:solidFill>
              </a:rPr>
              <a:t> </a:t>
            </a:r>
            <a:r>
              <a:rPr lang="de-DE" sz="1200" dirty="0">
                <a:solidFill>
                  <a:schemeClr val="tx1"/>
                </a:solidFill>
              </a:rPr>
              <a:t>Multi Messenger, der </a:t>
            </a:r>
            <a:r>
              <a:rPr lang="de-DE" sz="1200" dirty="0" smtClean="0">
                <a:solidFill>
                  <a:schemeClr val="tx1"/>
                </a:solidFill>
              </a:rPr>
              <a:t>eine </a:t>
            </a:r>
            <a:r>
              <a:rPr lang="de-DE" sz="1200" dirty="0">
                <a:solidFill>
                  <a:schemeClr val="tx1"/>
                </a:solidFill>
              </a:rPr>
              <a:t>Zustellung </a:t>
            </a:r>
            <a:r>
              <a:rPr lang="de-DE" sz="1200" dirty="0" smtClean="0">
                <a:solidFill>
                  <a:schemeClr val="tx1"/>
                </a:solidFill>
              </a:rPr>
              <a:t>in </a:t>
            </a:r>
            <a:r>
              <a:rPr lang="de-DE" sz="1200" dirty="0">
                <a:solidFill>
                  <a:schemeClr val="tx1"/>
                </a:solidFill>
              </a:rPr>
              <a:t>das vom Empfänger gewünschte </a:t>
            </a:r>
            <a:r>
              <a:rPr lang="de-DE" sz="1200" dirty="0" smtClean="0">
                <a:solidFill>
                  <a:schemeClr val="tx1"/>
                </a:solidFill>
              </a:rPr>
              <a:t>Zielsystem ermöglicht.</a:t>
            </a:r>
            <a:endParaRPr lang="de-DE" sz="1200" dirty="0">
              <a:solidFill>
                <a:schemeClr val="tx1"/>
              </a:solidFill>
            </a:endParaRPr>
          </a:p>
        </p:txBody>
      </p:sp>
      <p:sp>
        <p:nvSpPr>
          <p:cNvPr id="26" name="Rechteck 25"/>
          <p:cNvSpPr/>
          <p:nvPr/>
        </p:nvSpPr>
        <p:spPr>
          <a:xfrm>
            <a:off x="466946" y="2532234"/>
            <a:ext cx="7876954" cy="804769"/>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smtClean="0">
                <a:solidFill>
                  <a:schemeClr val="tx1"/>
                </a:solidFill>
              </a:rPr>
              <a:t>Das BA Mitte pilotiert derzeit im </a:t>
            </a:r>
            <a:r>
              <a:rPr lang="de-DE" sz="1200" dirty="0">
                <a:solidFill>
                  <a:schemeClr val="tx1"/>
                </a:solidFill>
              </a:rPr>
              <a:t>Amt für </a:t>
            </a:r>
            <a:r>
              <a:rPr lang="de-DE" sz="1200" dirty="0" smtClean="0">
                <a:solidFill>
                  <a:schemeClr val="tx1"/>
                </a:solidFill>
              </a:rPr>
              <a:t>Soziales in der Rechts- und Widerspruchsstelle </a:t>
            </a:r>
            <a:r>
              <a:rPr lang="de-DE" sz="1200" dirty="0">
                <a:solidFill>
                  <a:schemeClr val="tx1"/>
                </a:solidFill>
              </a:rPr>
              <a:t>sowie </a:t>
            </a:r>
            <a:r>
              <a:rPr lang="de-DE" sz="1200" dirty="0" smtClean="0">
                <a:solidFill>
                  <a:schemeClr val="tx1"/>
                </a:solidFill>
              </a:rPr>
              <a:t>im Rechtsamt das </a:t>
            </a:r>
            <a:r>
              <a:rPr lang="de-DE" sz="1200" dirty="0" err="1" smtClean="0">
                <a:solidFill>
                  <a:schemeClr val="tx1"/>
                </a:solidFill>
              </a:rPr>
              <a:t>BeBPo</a:t>
            </a:r>
            <a:r>
              <a:rPr lang="de-DE" sz="1200" dirty="0" smtClean="0">
                <a:solidFill>
                  <a:schemeClr val="tx1"/>
                </a:solidFill>
              </a:rPr>
              <a:t> ausschließlich in der Kommunikation mit dem Sozialgericht.</a:t>
            </a:r>
            <a:endParaRPr lang="de-DE" sz="1200" dirty="0">
              <a:solidFill>
                <a:schemeClr val="tx1"/>
              </a:solidFill>
            </a:endParaRPr>
          </a:p>
        </p:txBody>
      </p:sp>
      <p:sp>
        <p:nvSpPr>
          <p:cNvPr id="27" name="Textfeld 26"/>
          <p:cNvSpPr txBox="1"/>
          <p:nvPr/>
        </p:nvSpPr>
        <p:spPr>
          <a:xfrm>
            <a:off x="1146420" y="2409544"/>
            <a:ext cx="1171330" cy="216000"/>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Aktueller Stand</a:t>
            </a:r>
            <a:endParaRPr lang="de-DE" sz="1400" b="1" dirty="0">
              <a:solidFill>
                <a:srgbClr val="E20026"/>
              </a:solidFill>
            </a:endParaRPr>
          </a:p>
        </p:txBody>
      </p:sp>
      <p:sp>
        <p:nvSpPr>
          <p:cNvPr id="28" name="Rechteck 27"/>
          <p:cNvSpPr/>
          <p:nvPr/>
        </p:nvSpPr>
        <p:spPr>
          <a:xfrm>
            <a:off x="466946" y="3507893"/>
            <a:ext cx="7876954" cy="1459407"/>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252000" rIns="108000" rtlCol="0" anchor="ctr"/>
          <a:lstStyle/>
          <a:p>
            <a:pPr marL="171450" indent="-171450">
              <a:buClr>
                <a:srgbClr val="E20026"/>
              </a:buClr>
              <a:buFont typeface="Arial" panose="020B0604020202020204" pitchFamily="34" charset="0"/>
              <a:buChar char="•"/>
            </a:pPr>
            <a:r>
              <a:rPr lang="de-DE" sz="1200" dirty="0" smtClean="0">
                <a:solidFill>
                  <a:schemeClr val="tx1"/>
                </a:solidFill>
              </a:rPr>
              <a:t>Justiz verlangt, dass pro Behörde nur 1 Postfach eingerichtet wird.</a:t>
            </a:r>
          </a:p>
          <a:p>
            <a:pPr marL="171450" indent="-171450">
              <a:buClr>
                <a:srgbClr val="E20026"/>
              </a:buClr>
              <a:buFont typeface="Arial" panose="020B0604020202020204" pitchFamily="34" charset="0"/>
              <a:buChar char="•"/>
            </a:pPr>
            <a:r>
              <a:rPr lang="de-DE" sz="1200" dirty="0" smtClean="0">
                <a:solidFill>
                  <a:schemeClr val="tx1"/>
                </a:solidFill>
              </a:rPr>
              <a:t>BA Mitte als „Versuchskaninchen“ für eine technisch sehr begrenzte Lösung mit hohem manuellen Aufwand, bei der nur 1 Person jeweils auf das Postfach zugreifen kann.</a:t>
            </a:r>
          </a:p>
          <a:p>
            <a:pPr marL="171450" indent="-171450">
              <a:buClr>
                <a:srgbClr val="E20026"/>
              </a:buClr>
              <a:buFont typeface="Arial" panose="020B0604020202020204" pitchFamily="34" charset="0"/>
              <a:buChar char="•"/>
            </a:pPr>
            <a:r>
              <a:rPr lang="de-DE" sz="1200" dirty="0" smtClean="0">
                <a:solidFill>
                  <a:schemeClr val="tx1"/>
                </a:solidFill>
              </a:rPr>
              <a:t>Langfristig müssen rund 480 Beschäftigte über dieses Postfach mit ca. 12 verschiedenen Gerichten kommunizieren. Bei einer fehlenden technischen Lösung müsste eine gesonderte Stelle eingerichtet werden, die dieses Postfach qualifiziert und ausfallsicher bedient.</a:t>
            </a:r>
          </a:p>
          <a:p>
            <a:pPr marL="171450" indent="-171450">
              <a:buClr>
                <a:srgbClr val="E20026"/>
              </a:buClr>
              <a:buFont typeface="Arial" panose="020B0604020202020204" pitchFamily="34" charset="0"/>
              <a:buChar char="•"/>
            </a:pPr>
            <a:endParaRPr lang="de-DE" sz="1200" dirty="0">
              <a:solidFill>
                <a:schemeClr val="tx1"/>
              </a:solidFill>
            </a:endParaRPr>
          </a:p>
        </p:txBody>
      </p:sp>
      <p:sp>
        <p:nvSpPr>
          <p:cNvPr id="29" name="Textfeld 28"/>
          <p:cNvSpPr txBox="1"/>
          <p:nvPr/>
        </p:nvSpPr>
        <p:spPr>
          <a:xfrm>
            <a:off x="1146420" y="3396304"/>
            <a:ext cx="576000"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Risiken</a:t>
            </a:r>
            <a:endParaRPr lang="de-DE" sz="1400" b="1" dirty="0">
              <a:solidFill>
                <a:srgbClr val="E20026"/>
              </a:solidFill>
            </a:endParaRPr>
          </a:p>
        </p:txBody>
      </p:sp>
      <p:sp>
        <p:nvSpPr>
          <p:cNvPr id="2" name="Textfeld 1"/>
          <p:cNvSpPr txBox="1"/>
          <p:nvPr/>
        </p:nvSpPr>
        <p:spPr>
          <a:xfrm>
            <a:off x="506825" y="3862523"/>
            <a:ext cx="418271" cy="646331"/>
          </a:xfrm>
          <a:prstGeom prst="rect">
            <a:avLst/>
          </a:prstGeom>
          <a:noFill/>
        </p:spPr>
        <p:txBody>
          <a:bodyPr wrap="square" rtlCol="0">
            <a:spAutoFit/>
          </a:bodyPr>
          <a:lstStyle/>
          <a:p>
            <a:r>
              <a:rPr lang="de-DE" sz="3600" dirty="0" smtClean="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3600" dirty="0">
              <a:solidFill>
                <a:srgbClr val="E20026"/>
              </a:solidFill>
            </a:endParaRPr>
          </a:p>
        </p:txBody>
      </p:sp>
      <p:sp>
        <p:nvSpPr>
          <p:cNvPr id="7" name="Textfeld 6"/>
          <p:cNvSpPr txBox="1"/>
          <p:nvPr/>
        </p:nvSpPr>
        <p:spPr>
          <a:xfrm>
            <a:off x="379388" y="1118405"/>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11" name="Textfeld 10"/>
          <p:cNvSpPr txBox="1"/>
          <p:nvPr/>
        </p:nvSpPr>
        <p:spPr>
          <a:xfrm>
            <a:off x="506825" y="2629671"/>
            <a:ext cx="338322" cy="523220"/>
          </a:xfrm>
          <a:prstGeom prst="rect">
            <a:avLst/>
          </a:prstGeom>
          <a:noFill/>
        </p:spPr>
        <p:txBody>
          <a:bodyPr wrap="square" rtlCol="0">
            <a:spAutoFit/>
          </a:bodyPr>
          <a:lstStyle/>
          <a:p>
            <a:r>
              <a:rPr lang="de-DE" sz="2800" dirty="0" smtClean="0">
                <a:solidFill>
                  <a:srgbClr val="E20026"/>
                </a:solidFill>
                <a:sym typeface="Webdings" panose="05030102010509060703" pitchFamily="18" charset="2"/>
              </a:rPr>
              <a:t></a:t>
            </a:r>
            <a:endParaRPr lang="de-DE" dirty="0"/>
          </a:p>
        </p:txBody>
      </p:sp>
      <p:sp>
        <p:nvSpPr>
          <p:cNvPr id="24" name="Textfeld 23"/>
          <p:cNvSpPr txBox="1"/>
          <p:nvPr/>
        </p:nvSpPr>
        <p:spPr>
          <a:xfrm>
            <a:off x="1146420" y="93166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
        <p:nvSpPr>
          <p:cNvPr id="18" name="Titel 4"/>
          <p:cNvSpPr txBox="1">
            <a:spLocks/>
          </p:cNvSpPr>
          <p:nvPr/>
        </p:nvSpPr>
        <p:spPr>
          <a:xfrm>
            <a:off x="420698" y="199215"/>
            <a:ext cx="6986587" cy="609808"/>
          </a:xfrm>
          <a:prstGeom prst="rect">
            <a:avLst/>
          </a:prstGeom>
          <a:ln>
            <a:noFill/>
          </a:ln>
        </p:spPr>
        <p:txBody>
          <a:bodyPr vert="horz" lIns="0" tIns="0" rIns="0" bIns="0" rtlCol="0" anchor="t"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dirty="0" smtClean="0"/>
              <a:t>IKT-Basisdienst Besonderes elektronisches Behördenpostfach</a:t>
            </a:r>
            <a:endParaRPr lang="de-DE" dirty="0">
              <a:effectLst>
                <a:outerShdw blurRad="38100" dist="38100" dir="2700000" algn="tl">
                  <a:srgbClr val="000000">
                    <a:alpha val="43137"/>
                  </a:srgbClr>
                </a:outerShdw>
              </a:effectLst>
            </a:endParaRPr>
          </a:p>
        </p:txBody>
      </p:sp>
      <p:sp>
        <p:nvSpPr>
          <p:cNvPr id="19" name="Titel 4"/>
          <p:cNvSpPr txBox="1">
            <a:spLocks/>
          </p:cNvSpPr>
          <p:nvPr/>
        </p:nvSpPr>
        <p:spPr>
          <a:xfrm>
            <a:off x="471440" y="5136889"/>
            <a:ext cx="7952893" cy="1009078"/>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100" dirty="0">
                <a:solidFill>
                  <a:schemeClr val="bg1"/>
                </a:solidFill>
              </a:rPr>
              <a:t>Die aktuelle Situation ist als nicht hinnehmbar einzuschätzen. Aufgrund dessen hat das BA Mitte seine Bedenken </a:t>
            </a:r>
            <a:r>
              <a:rPr lang="de-DE" sz="1100" dirty="0" smtClean="0">
                <a:solidFill>
                  <a:schemeClr val="bg1"/>
                </a:solidFill>
              </a:rPr>
              <a:t>bzgl. der Problematik des Zugriffs und der Postverteilung </a:t>
            </a:r>
            <a:r>
              <a:rPr lang="de-DE" sz="1100" dirty="0">
                <a:solidFill>
                  <a:schemeClr val="bg1"/>
                </a:solidFill>
              </a:rPr>
              <a:t>dem Programmausschuss </a:t>
            </a:r>
            <a:r>
              <a:rPr lang="de-DE" sz="1100" dirty="0" err="1">
                <a:solidFill>
                  <a:schemeClr val="bg1"/>
                </a:solidFill>
              </a:rPr>
              <a:t>OvV</a:t>
            </a:r>
            <a:r>
              <a:rPr lang="de-DE" sz="1100" dirty="0">
                <a:solidFill>
                  <a:schemeClr val="bg1"/>
                </a:solidFill>
              </a:rPr>
              <a:t> </a:t>
            </a:r>
            <a:r>
              <a:rPr lang="de-DE" sz="1100" dirty="0" err="1">
                <a:solidFill>
                  <a:schemeClr val="bg1"/>
                </a:solidFill>
              </a:rPr>
              <a:t>SenIAS</a:t>
            </a:r>
            <a:r>
              <a:rPr lang="de-DE" sz="1100" dirty="0">
                <a:solidFill>
                  <a:schemeClr val="bg1"/>
                </a:solidFill>
              </a:rPr>
              <a:t> und </a:t>
            </a:r>
            <a:r>
              <a:rPr lang="de-DE" sz="1100" dirty="0" smtClean="0">
                <a:solidFill>
                  <a:schemeClr val="bg1"/>
                </a:solidFill>
              </a:rPr>
              <a:t>der landesweiten </a:t>
            </a:r>
            <a:r>
              <a:rPr lang="de-DE" sz="1100" dirty="0">
                <a:solidFill>
                  <a:schemeClr val="bg1"/>
                </a:solidFill>
              </a:rPr>
              <a:t>Projektleitung </a:t>
            </a:r>
            <a:r>
              <a:rPr lang="de-DE" sz="1100" dirty="0" smtClean="0">
                <a:solidFill>
                  <a:schemeClr val="bg1"/>
                </a:solidFill>
              </a:rPr>
              <a:t>mitgeteilt.</a:t>
            </a:r>
            <a:endParaRPr lang="de-DE" sz="1100" b="1" dirty="0">
              <a:solidFill>
                <a:schemeClr val="bg1"/>
              </a:solidFill>
              <a:latin typeface="+mj-lt"/>
              <a:ea typeface="+mj-ea"/>
              <a:cs typeface="+mj-cs"/>
            </a:endParaRPr>
          </a:p>
          <a:p>
            <a:pPr marL="628650" lvl="1" indent="-171450">
              <a:buFont typeface="Arial" panose="020B0604020202020204" pitchFamily="34" charset="0"/>
              <a:buChar char="•"/>
            </a:pPr>
            <a:endParaRPr lang="de-DE" sz="900" dirty="0">
              <a:solidFill>
                <a:schemeClr val="bg1"/>
              </a:solidFill>
            </a:endParaRPr>
          </a:p>
          <a:p>
            <a:r>
              <a:rPr lang="de-DE" sz="1100" dirty="0">
                <a:solidFill>
                  <a:schemeClr val="bg1"/>
                </a:solidFill>
              </a:rPr>
              <a:t>Die SenInnDS prüft aktuell, ob der </a:t>
            </a:r>
            <a:r>
              <a:rPr lang="de-DE" sz="1100" dirty="0" err="1">
                <a:solidFill>
                  <a:schemeClr val="bg1"/>
                </a:solidFill>
              </a:rPr>
              <a:t>Governikus</a:t>
            </a:r>
            <a:r>
              <a:rPr lang="de-DE" sz="1100" dirty="0">
                <a:solidFill>
                  <a:schemeClr val="bg1"/>
                </a:solidFill>
              </a:rPr>
              <a:t> </a:t>
            </a:r>
            <a:r>
              <a:rPr lang="de-DE" sz="1100" dirty="0" err="1">
                <a:solidFill>
                  <a:schemeClr val="bg1"/>
                </a:solidFill>
              </a:rPr>
              <a:t>MultiMessenger</a:t>
            </a:r>
            <a:r>
              <a:rPr lang="de-DE" sz="1100" dirty="0">
                <a:solidFill>
                  <a:schemeClr val="bg1"/>
                </a:solidFill>
              </a:rPr>
              <a:t> eine Lösung darstellt. </a:t>
            </a:r>
          </a:p>
        </p:txBody>
      </p:sp>
      <p:sp>
        <p:nvSpPr>
          <p:cNvPr id="20" name="Textfeld 19"/>
          <p:cNvSpPr txBox="1"/>
          <p:nvPr/>
        </p:nvSpPr>
        <p:spPr>
          <a:xfrm>
            <a:off x="586764" y="5267191"/>
            <a:ext cx="446040" cy="707886"/>
          </a:xfrm>
          <a:prstGeom prst="rect">
            <a:avLst/>
          </a:prstGeom>
          <a:noFill/>
        </p:spPr>
        <p:txBody>
          <a:bodyPr wrap="square" rtlCol="0">
            <a:spAutoFit/>
          </a:bodyPr>
          <a:lstStyle/>
          <a:p>
            <a:r>
              <a:rPr lang="de-DE" sz="40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000" dirty="0">
              <a:solidFill>
                <a:schemeClr val="bg1"/>
              </a:solidFill>
            </a:endParaRPr>
          </a:p>
        </p:txBody>
      </p:sp>
    </p:spTree>
    <p:extLst>
      <p:ext uri="{BB962C8B-B14F-4D97-AF65-F5344CB8AC3E}">
        <p14:creationId xmlns:p14="http://schemas.microsoft.com/office/powerpoint/2010/main" val="3044484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6</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Service-Konto </a:t>
            </a:r>
            <a:r>
              <a:rPr lang="de-DE" dirty="0" smtClean="0"/>
              <a:t>(SKB)</a:t>
            </a:r>
            <a:endParaRPr lang="de-DE" dirty="0">
              <a:effectLst>
                <a:outerShdw blurRad="38100" dist="38100" dir="2700000" algn="tl">
                  <a:srgbClr val="000000">
                    <a:alpha val="43137"/>
                  </a:srgbClr>
                </a:outerShdw>
              </a:effectLst>
            </a:endParaRPr>
          </a:p>
        </p:txBody>
      </p:sp>
      <p:sp>
        <p:nvSpPr>
          <p:cNvPr id="22" name="Rechteck 21"/>
          <p:cNvSpPr/>
          <p:nvPr/>
        </p:nvSpPr>
        <p:spPr>
          <a:xfrm>
            <a:off x="411514" y="1002187"/>
            <a:ext cx="7876954" cy="1518404"/>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endParaRPr lang="de-DE" sz="1200" dirty="0" smtClean="0">
              <a:solidFill>
                <a:schemeClr val="tx1"/>
              </a:solidFill>
            </a:endParaRPr>
          </a:p>
          <a:p>
            <a:r>
              <a:rPr lang="de-DE" sz="1200" dirty="0" smtClean="0">
                <a:solidFill>
                  <a:schemeClr val="tx1"/>
                </a:solidFill>
              </a:rPr>
              <a:t>Der IKT-Basisdienst </a:t>
            </a:r>
            <a:r>
              <a:rPr lang="de-DE" sz="1200" dirty="0">
                <a:solidFill>
                  <a:schemeClr val="tx1"/>
                </a:solidFill>
              </a:rPr>
              <a:t>Service-Konto Berlin </a:t>
            </a:r>
            <a:r>
              <a:rPr lang="de-DE" sz="1200" dirty="0" smtClean="0">
                <a:solidFill>
                  <a:schemeClr val="tx1"/>
                </a:solidFill>
              </a:rPr>
              <a:t>bietet Bürgerinnen und Bürgern, Firmen und Behörden eine </a:t>
            </a:r>
            <a:r>
              <a:rPr lang="de-DE" sz="1200" dirty="0">
                <a:solidFill>
                  <a:schemeClr val="tx1"/>
                </a:solidFill>
              </a:rPr>
              <a:t>sichere </a:t>
            </a:r>
            <a:r>
              <a:rPr lang="de-DE" sz="1200" dirty="0" smtClean="0">
                <a:solidFill>
                  <a:schemeClr val="tx1"/>
                </a:solidFill>
              </a:rPr>
              <a:t/>
            </a:r>
            <a:br>
              <a:rPr lang="de-DE" sz="1200" dirty="0" smtClean="0">
                <a:solidFill>
                  <a:schemeClr val="tx1"/>
                </a:solidFill>
              </a:rPr>
            </a:br>
            <a:r>
              <a:rPr lang="de-DE" sz="1200" dirty="0" smtClean="0">
                <a:solidFill>
                  <a:schemeClr val="tx1"/>
                </a:solidFill>
              </a:rPr>
              <a:t>und </a:t>
            </a:r>
            <a:r>
              <a:rPr lang="de-DE" sz="1200" dirty="0">
                <a:solidFill>
                  <a:schemeClr val="tx1"/>
                </a:solidFill>
              </a:rPr>
              <a:t>komfortable Authentifizierungs- und Identifizierungskomponente für </a:t>
            </a:r>
            <a:r>
              <a:rPr lang="de-DE" sz="1200" dirty="0" smtClean="0">
                <a:solidFill>
                  <a:schemeClr val="tx1"/>
                </a:solidFill>
              </a:rPr>
              <a:t>die angebotenen Online-Dienste. </a:t>
            </a:r>
            <a:br>
              <a:rPr lang="de-DE" sz="1200" dirty="0" smtClean="0">
                <a:solidFill>
                  <a:schemeClr val="tx1"/>
                </a:solidFill>
              </a:rPr>
            </a:br>
            <a:r>
              <a:rPr lang="de-DE" sz="1200" dirty="0" smtClean="0">
                <a:solidFill>
                  <a:schemeClr val="tx1"/>
                </a:solidFill>
              </a:rPr>
              <a:t>Den </a:t>
            </a:r>
            <a:r>
              <a:rPr lang="de-DE" sz="1200" dirty="0">
                <a:solidFill>
                  <a:schemeClr val="tx1"/>
                </a:solidFill>
              </a:rPr>
              <a:t>jeweiligen Sicherheitsanforderungen bei der Abwicklung der Online-Dienste wird durch verschiedene Sicherheitsstufen im Service-Konto Berlin Rechnung getragen</a:t>
            </a:r>
            <a:r>
              <a:rPr lang="de-DE" sz="1200" dirty="0" smtClean="0">
                <a:solidFill>
                  <a:schemeClr val="tx1"/>
                </a:solidFill>
              </a:rPr>
              <a:t>. </a:t>
            </a:r>
            <a:r>
              <a:rPr lang="de-DE" sz="1200" dirty="0">
                <a:solidFill>
                  <a:schemeClr val="tx1"/>
                </a:solidFill>
              </a:rPr>
              <a:t/>
            </a:r>
            <a:br>
              <a:rPr lang="de-DE" sz="1200" dirty="0">
                <a:solidFill>
                  <a:schemeClr val="tx1"/>
                </a:solidFill>
              </a:rPr>
            </a:br>
            <a:r>
              <a:rPr lang="de-DE" sz="1200" dirty="0">
                <a:solidFill>
                  <a:schemeClr val="tx1"/>
                </a:solidFill>
              </a:rPr>
              <a:t>Das Service-Konto stellt den ersten Schritt zur Implementierung einer offiziellen digitalen Identität von Bürgerinnen und Bürgern sowie für juristische Personen wie Unternehmen dar. </a:t>
            </a:r>
            <a:br>
              <a:rPr lang="de-DE" sz="1200" dirty="0">
                <a:solidFill>
                  <a:schemeClr val="tx1"/>
                </a:solidFill>
              </a:rPr>
            </a:br>
            <a:endParaRPr lang="de-DE" sz="1200" dirty="0">
              <a:solidFill>
                <a:schemeClr val="tx1">
                  <a:lumMod val="75000"/>
                  <a:lumOff val="25000"/>
                </a:schemeClr>
              </a:solidFill>
            </a:endParaRPr>
          </a:p>
        </p:txBody>
      </p:sp>
      <p:sp>
        <p:nvSpPr>
          <p:cNvPr id="26" name="Rechteck 25"/>
          <p:cNvSpPr/>
          <p:nvPr/>
        </p:nvSpPr>
        <p:spPr>
          <a:xfrm>
            <a:off x="430212" y="2777013"/>
            <a:ext cx="7876954" cy="425204"/>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smtClean="0">
                <a:solidFill>
                  <a:schemeClr val="tx1"/>
                </a:solidFill>
              </a:rPr>
              <a:t>Der Basisdienst ist seit März 2018 flächendeckend verfügbar.</a:t>
            </a:r>
            <a:endParaRPr lang="de-DE" sz="1200" dirty="0">
              <a:solidFill>
                <a:schemeClr val="tx1"/>
              </a:solidFill>
            </a:endParaRPr>
          </a:p>
        </p:txBody>
      </p:sp>
      <p:sp>
        <p:nvSpPr>
          <p:cNvPr id="27" name="Textfeld 26"/>
          <p:cNvSpPr txBox="1"/>
          <p:nvPr/>
        </p:nvSpPr>
        <p:spPr>
          <a:xfrm>
            <a:off x="1146420" y="2670471"/>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8" name="Rechteck 27"/>
          <p:cNvSpPr/>
          <p:nvPr/>
        </p:nvSpPr>
        <p:spPr>
          <a:xfrm>
            <a:off x="425886" y="3515001"/>
            <a:ext cx="7876954" cy="1640360"/>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buClr>
                <a:srgbClr val="E20026"/>
              </a:buClr>
              <a:buFont typeface="Wingdings" panose="05000000000000000000" pitchFamily="2" charset="2"/>
              <a:buChar char="ü"/>
            </a:pPr>
            <a:r>
              <a:rPr lang="de-DE" sz="1200" u="sng" dirty="0">
                <a:solidFill>
                  <a:schemeClr val="tx1"/>
                </a:solidFill>
              </a:rPr>
              <a:t>Amt für Bürgerdienste</a:t>
            </a:r>
            <a:r>
              <a:rPr lang="de-DE" sz="1200" dirty="0">
                <a:solidFill>
                  <a:schemeClr val="tx1"/>
                </a:solidFill>
              </a:rPr>
              <a:t>:  Beantragung Bewohnerparkausweis</a:t>
            </a:r>
            <a:br>
              <a:rPr lang="de-DE" sz="1200" dirty="0">
                <a:solidFill>
                  <a:schemeClr val="tx1"/>
                </a:solidFill>
              </a:rPr>
            </a:br>
            <a:endParaRPr lang="de-DE" sz="1200" dirty="0">
              <a:solidFill>
                <a:schemeClr val="tx1"/>
              </a:solidFill>
            </a:endParaRPr>
          </a:p>
          <a:p>
            <a:pPr marL="171450" indent="-171450">
              <a:buClr>
                <a:srgbClr val="E20026"/>
              </a:buClr>
              <a:buFont typeface="Wingdings" panose="05000000000000000000" pitchFamily="2" charset="2"/>
              <a:buChar char="ü"/>
            </a:pPr>
            <a:r>
              <a:rPr lang="de-DE" sz="1200" u="sng" dirty="0">
                <a:solidFill>
                  <a:schemeClr val="tx1"/>
                </a:solidFill>
              </a:rPr>
              <a:t>Jugendamt</a:t>
            </a:r>
            <a:r>
              <a:rPr lang="de-DE" sz="1200" dirty="0">
                <a:solidFill>
                  <a:schemeClr val="tx1"/>
                </a:solidFill>
              </a:rPr>
              <a:t>: Beantragung Kita-Gutschein</a:t>
            </a:r>
            <a:br>
              <a:rPr lang="de-DE" sz="1200" dirty="0">
                <a:solidFill>
                  <a:schemeClr val="tx1"/>
                </a:solidFill>
              </a:rPr>
            </a:br>
            <a:endParaRPr lang="de-DE" sz="1200" dirty="0">
              <a:solidFill>
                <a:schemeClr val="tx1"/>
              </a:solidFill>
            </a:endParaRPr>
          </a:p>
          <a:p>
            <a:pPr marL="171450" indent="-171450">
              <a:buClr>
                <a:srgbClr val="E20026"/>
              </a:buClr>
              <a:buFont typeface="Wingdings" panose="05000000000000000000" pitchFamily="2" charset="2"/>
              <a:buChar char="ü"/>
            </a:pPr>
            <a:r>
              <a:rPr lang="de-DE" sz="1200" dirty="0">
                <a:solidFill>
                  <a:schemeClr val="tx1"/>
                </a:solidFill>
              </a:rPr>
              <a:t>über 25 Anliegen des „Einheitlichen Ansprechpartners Berlin“ </a:t>
            </a:r>
          </a:p>
        </p:txBody>
      </p:sp>
      <p:sp>
        <p:nvSpPr>
          <p:cNvPr id="29" name="Textfeld 28"/>
          <p:cNvSpPr txBox="1"/>
          <p:nvPr/>
        </p:nvSpPr>
        <p:spPr>
          <a:xfrm>
            <a:off x="1146420" y="3402253"/>
            <a:ext cx="3870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Pilotprojekte und Anwendungsbereiche im BA Mitte</a:t>
            </a:r>
          </a:p>
        </p:txBody>
      </p:sp>
      <p:sp>
        <p:nvSpPr>
          <p:cNvPr id="21" name="Textfeld 20"/>
          <p:cNvSpPr txBox="1"/>
          <p:nvPr/>
        </p:nvSpPr>
        <p:spPr>
          <a:xfrm rot="10800000" flipV="1">
            <a:off x="4941264" y="874518"/>
            <a:ext cx="3297100" cy="215444"/>
          </a:xfrm>
          <a:prstGeom prst="rect">
            <a:avLst/>
          </a:prstGeom>
          <a:solidFill>
            <a:schemeClr val="bg1"/>
          </a:solidFill>
        </p:spPr>
        <p:txBody>
          <a:bodyPr wrap="square" lIns="0" tIns="0" rIns="0" bIns="0" rtlCol="0" anchor="ctr" anchorCtr="0">
            <a:spAutoFit/>
          </a:bodyPr>
          <a:lstStyle/>
          <a:p>
            <a:r>
              <a:rPr lang="de-DE" sz="1400" b="1" dirty="0" smtClean="0">
                <a:solidFill>
                  <a:srgbClr val="E20026"/>
                </a:solidFill>
              </a:rPr>
              <a:t>Projektleitung SenInnDS: </a:t>
            </a:r>
            <a:r>
              <a:rPr lang="de-DE" sz="1400" dirty="0">
                <a:solidFill>
                  <a:schemeClr val="tx1">
                    <a:lumMod val="75000"/>
                    <a:lumOff val="25000"/>
                  </a:schemeClr>
                </a:solidFill>
              </a:rPr>
              <a:t>Konstantin </a:t>
            </a:r>
            <a:r>
              <a:rPr lang="de-DE" sz="1400" dirty="0" err="1">
                <a:solidFill>
                  <a:schemeClr val="tx1">
                    <a:lumMod val="75000"/>
                    <a:lumOff val="25000"/>
                  </a:schemeClr>
                </a:solidFill>
              </a:rPr>
              <a:t>Kouschil</a:t>
            </a:r>
            <a:endParaRPr lang="de-DE" sz="1400" dirty="0">
              <a:solidFill>
                <a:schemeClr val="tx1">
                  <a:lumMod val="75000"/>
                  <a:lumOff val="25000"/>
                </a:schemeClr>
              </a:solidFill>
            </a:endParaRPr>
          </a:p>
        </p:txBody>
      </p:sp>
      <p:sp>
        <p:nvSpPr>
          <p:cNvPr id="20" name="Titel 4"/>
          <p:cNvSpPr txBox="1">
            <a:spLocks/>
          </p:cNvSpPr>
          <p:nvPr/>
        </p:nvSpPr>
        <p:spPr>
          <a:xfrm>
            <a:off x="437572" y="5316853"/>
            <a:ext cx="7918015" cy="918452"/>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200" dirty="0" smtClean="0">
                <a:solidFill>
                  <a:schemeClr val="bg1"/>
                </a:solidFill>
              </a:rPr>
              <a:t>Die Authentifizierung für den Basisdienst Digitaler Antrag erfolgt über das Service-Konto Berlin.</a:t>
            </a:r>
          </a:p>
          <a:p>
            <a:r>
              <a:rPr lang="de-DE" sz="1200" dirty="0" smtClean="0">
                <a:solidFill>
                  <a:schemeClr val="bg1"/>
                </a:solidFill>
              </a:rPr>
              <a:t>Sukzessive </a:t>
            </a:r>
            <a:r>
              <a:rPr lang="de-DE" sz="1200" dirty="0">
                <a:solidFill>
                  <a:schemeClr val="bg1"/>
                </a:solidFill>
              </a:rPr>
              <a:t>sollen alle Online-Dienste der Berliner Verwaltung an das Service-Konto angebunden </a:t>
            </a:r>
            <a:r>
              <a:rPr lang="de-DE" sz="1200" dirty="0" smtClean="0">
                <a:solidFill>
                  <a:schemeClr val="bg1"/>
                </a:solidFill>
              </a:rPr>
              <a:t>werden. </a:t>
            </a:r>
            <a:endParaRPr lang="de-DE" sz="1200" dirty="0">
              <a:solidFill>
                <a:schemeClr val="bg1"/>
              </a:solidFill>
            </a:endParaRPr>
          </a:p>
        </p:txBody>
      </p:sp>
      <p:sp>
        <p:nvSpPr>
          <p:cNvPr id="2" name="Textfeld 1"/>
          <p:cNvSpPr txBox="1"/>
          <p:nvPr/>
        </p:nvSpPr>
        <p:spPr>
          <a:xfrm>
            <a:off x="304115" y="3606327"/>
            <a:ext cx="418271" cy="1015663"/>
          </a:xfrm>
          <a:prstGeom prst="rect">
            <a:avLst/>
          </a:prstGeom>
          <a:noFill/>
        </p:spPr>
        <p:txBody>
          <a:bodyPr wrap="square" rtlCol="0">
            <a:spAutoFit/>
          </a:bodyPr>
          <a:lstStyle/>
          <a:p>
            <a:r>
              <a:rPr lang="de-DE" sz="60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6000" dirty="0">
              <a:solidFill>
                <a:srgbClr val="E20026"/>
              </a:solidFill>
            </a:endParaRPr>
          </a:p>
        </p:txBody>
      </p:sp>
      <p:sp>
        <p:nvSpPr>
          <p:cNvPr id="7" name="Textfeld 6"/>
          <p:cNvSpPr txBox="1"/>
          <p:nvPr/>
        </p:nvSpPr>
        <p:spPr>
          <a:xfrm>
            <a:off x="379388" y="1270263"/>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8" name="Textfeld 7"/>
          <p:cNvSpPr txBox="1"/>
          <p:nvPr/>
        </p:nvSpPr>
        <p:spPr>
          <a:xfrm>
            <a:off x="442829" y="5370997"/>
            <a:ext cx="446040" cy="707886"/>
          </a:xfrm>
          <a:prstGeom prst="rect">
            <a:avLst/>
          </a:prstGeom>
          <a:noFill/>
        </p:spPr>
        <p:txBody>
          <a:bodyPr wrap="square" rtlCol="0">
            <a:spAutoFit/>
          </a:bodyPr>
          <a:lstStyle/>
          <a:p>
            <a:r>
              <a:rPr lang="de-DE" sz="40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000" dirty="0">
              <a:solidFill>
                <a:schemeClr val="bg1"/>
              </a:solidFill>
            </a:endParaRPr>
          </a:p>
        </p:txBody>
      </p:sp>
      <p:sp>
        <p:nvSpPr>
          <p:cNvPr id="9" name="Textfeld 8"/>
          <p:cNvSpPr txBox="1"/>
          <p:nvPr/>
        </p:nvSpPr>
        <p:spPr>
          <a:xfrm>
            <a:off x="475074" y="2804597"/>
            <a:ext cx="401269" cy="461665"/>
          </a:xfrm>
          <a:prstGeom prst="rect">
            <a:avLst/>
          </a:prstGeom>
          <a:noFill/>
        </p:spPr>
        <p:txBody>
          <a:bodyPr wrap="square" rtlCol="0">
            <a:spAutoFit/>
          </a:bodyPr>
          <a:lstStyle/>
          <a:p>
            <a:r>
              <a:rPr lang="de-DE" sz="2400" b="1" dirty="0" smtClean="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2400" b="1" dirty="0">
              <a:solidFill>
                <a:srgbClr val="E20026"/>
              </a:solidFill>
            </a:endParaRPr>
          </a:p>
        </p:txBody>
      </p:sp>
      <p:sp>
        <p:nvSpPr>
          <p:cNvPr id="24" name="Textfeld 23"/>
          <p:cNvSpPr txBox="1"/>
          <p:nvPr/>
        </p:nvSpPr>
        <p:spPr>
          <a:xfrm>
            <a:off x="1146420" y="87451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Tree>
    <p:extLst>
      <p:ext uri="{BB962C8B-B14F-4D97-AF65-F5344CB8AC3E}">
        <p14:creationId xmlns:p14="http://schemas.microsoft.com/office/powerpoint/2010/main" val="2381394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7</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Digitaler Antrag</a:t>
            </a:r>
            <a:endParaRPr lang="de-DE" dirty="0">
              <a:effectLst>
                <a:outerShdw blurRad="38100" dist="38100" dir="2700000" algn="tl">
                  <a:srgbClr val="000000">
                    <a:alpha val="43137"/>
                  </a:srgbClr>
                </a:outerShdw>
              </a:effectLst>
            </a:endParaRPr>
          </a:p>
        </p:txBody>
      </p:sp>
      <p:sp>
        <p:nvSpPr>
          <p:cNvPr id="22" name="Rechteck 21"/>
          <p:cNvSpPr/>
          <p:nvPr/>
        </p:nvSpPr>
        <p:spPr>
          <a:xfrm>
            <a:off x="411514" y="989660"/>
            <a:ext cx="7876954" cy="1258633"/>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smtClean="0">
                <a:solidFill>
                  <a:schemeClr val="tx1"/>
                </a:solidFill>
              </a:rPr>
              <a:t>Der zentrale </a:t>
            </a:r>
            <a:r>
              <a:rPr lang="de-DE" sz="1200" dirty="0">
                <a:solidFill>
                  <a:schemeClr val="tx1"/>
                </a:solidFill>
              </a:rPr>
              <a:t>IKT-Basisdienst Digitaler Antrag </a:t>
            </a:r>
            <a:r>
              <a:rPr lang="de-DE" sz="1200" dirty="0" smtClean="0">
                <a:solidFill>
                  <a:schemeClr val="tx1"/>
                </a:solidFill>
              </a:rPr>
              <a:t>ist umgesetzt. </a:t>
            </a:r>
            <a:r>
              <a:rPr lang="de-DE" sz="1200" dirty="0">
                <a:solidFill>
                  <a:schemeClr val="tx1"/>
                </a:solidFill>
              </a:rPr>
              <a:t>Mit der Bereitstellung wurden rechtliche Regelungen (bspw. </a:t>
            </a:r>
            <a:r>
              <a:rPr lang="de-DE" sz="1200" dirty="0" err="1">
                <a:solidFill>
                  <a:schemeClr val="tx1"/>
                </a:solidFill>
              </a:rPr>
              <a:t>EGovG</a:t>
            </a:r>
            <a:r>
              <a:rPr lang="de-DE" sz="1200" dirty="0">
                <a:solidFill>
                  <a:schemeClr val="tx1"/>
                </a:solidFill>
              </a:rPr>
              <a:t>) berücksichtigt, organisatorische Verantwortlichkeiten gemäß den IT-Organisationsgrundsätzen des Landes Berlin festgelegt, </a:t>
            </a:r>
            <a:r>
              <a:rPr lang="de-DE" sz="1200" dirty="0" smtClean="0">
                <a:solidFill>
                  <a:schemeClr val="tx1"/>
                </a:solidFill>
              </a:rPr>
              <a:t>datenschutzrechtliche </a:t>
            </a:r>
            <a:r>
              <a:rPr lang="de-DE" sz="1200" dirty="0">
                <a:solidFill>
                  <a:schemeClr val="tx1"/>
                </a:solidFill>
              </a:rPr>
              <a:t>Anforderungen beachtet und entsprechende Infrastrukturen aufgebaut. </a:t>
            </a:r>
            <a:r>
              <a:rPr lang="de-DE" sz="1200" dirty="0" smtClean="0">
                <a:solidFill>
                  <a:schemeClr val="tx1"/>
                </a:solidFill>
              </a:rPr>
              <a:t>Der </a:t>
            </a:r>
            <a:r>
              <a:rPr lang="de-DE" sz="1200" dirty="0">
                <a:solidFill>
                  <a:schemeClr val="tx1"/>
                </a:solidFill>
              </a:rPr>
              <a:t>Basisdienst </a:t>
            </a:r>
            <a:r>
              <a:rPr lang="de-DE" sz="1200" dirty="0" smtClean="0">
                <a:solidFill>
                  <a:schemeClr val="tx1"/>
                </a:solidFill>
              </a:rPr>
              <a:t>soll unabhängig </a:t>
            </a:r>
            <a:r>
              <a:rPr lang="de-DE" sz="1200" dirty="0">
                <a:solidFill>
                  <a:schemeClr val="tx1"/>
                </a:solidFill>
              </a:rPr>
              <a:t>von der fachlichen Logik der einzelnen Fachverfahren häufig benötigte, gemeinsame Funktionalitäten für den jeweiligen Antragsprozess zentral bereitstellen.</a:t>
            </a:r>
          </a:p>
        </p:txBody>
      </p:sp>
      <p:sp>
        <p:nvSpPr>
          <p:cNvPr id="26" name="Rechteck 25"/>
          <p:cNvSpPr/>
          <p:nvPr/>
        </p:nvSpPr>
        <p:spPr>
          <a:xfrm>
            <a:off x="430212" y="2460658"/>
            <a:ext cx="7876954" cy="373969"/>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a:solidFill>
                  <a:schemeClr val="tx1"/>
                </a:solidFill>
              </a:rPr>
              <a:t>Der Basisdienst </a:t>
            </a:r>
            <a:r>
              <a:rPr lang="de-DE" sz="1200" dirty="0" smtClean="0">
                <a:solidFill>
                  <a:schemeClr val="tx1"/>
                </a:solidFill>
              </a:rPr>
              <a:t>ist verfügbar und wird sukzessive um weitere Anträge erweitert.</a:t>
            </a:r>
            <a:endParaRPr lang="de-DE" sz="1200" dirty="0">
              <a:solidFill>
                <a:schemeClr val="tx1"/>
              </a:solidFill>
            </a:endParaRPr>
          </a:p>
        </p:txBody>
      </p:sp>
      <p:sp>
        <p:nvSpPr>
          <p:cNvPr id="27" name="Textfeld 26"/>
          <p:cNvSpPr txBox="1"/>
          <p:nvPr/>
        </p:nvSpPr>
        <p:spPr>
          <a:xfrm>
            <a:off x="1146420" y="2341053"/>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8" name="Rechteck 27"/>
          <p:cNvSpPr/>
          <p:nvPr/>
        </p:nvSpPr>
        <p:spPr>
          <a:xfrm>
            <a:off x="425886" y="3077020"/>
            <a:ext cx="7876954" cy="2359512"/>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E20026"/>
              </a:buClr>
            </a:pPr>
            <a:endParaRPr lang="de-DE" sz="1200" u="sng"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Mietendeckel </a:t>
            </a:r>
            <a:r>
              <a:rPr lang="de-DE" sz="1200" dirty="0" smtClean="0">
                <a:solidFill>
                  <a:schemeClr val="tx1"/>
                </a:solidFill>
              </a:rPr>
              <a:t>(seit 02.03.2020)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Erstattung nach dem Infektionsschutzgesetz – Arbeitgeber/innen </a:t>
            </a:r>
            <a:r>
              <a:rPr lang="de-DE" sz="1200" dirty="0" smtClean="0">
                <a:solidFill>
                  <a:schemeClr val="tx1"/>
                </a:solidFill>
              </a:rPr>
              <a:t>(seit 20.04.2020)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Entschädigung nach dem Infektionsschutzgesetz – Selbstständige </a:t>
            </a:r>
            <a:r>
              <a:rPr lang="de-DE" sz="1200" dirty="0" smtClean="0">
                <a:solidFill>
                  <a:schemeClr val="tx1"/>
                </a:solidFill>
              </a:rPr>
              <a:t>(seit 20.04.2020)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Denkmalrechtliche Genehmigung – </a:t>
            </a:r>
            <a:r>
              <a:rPr lang="de-DE" sz="1200" dirty="0" smtClean="0">
                <a:solidFill>
                  <a:schemeClr val="tx1"/>
                </a:solidFill>
              </a:rPr>
              <a:t>(Antrag </a:t>
            </a:r>
            <a:r>
              <a:rPr lang="de-DE" sz="1200" dirty="0">
                <a:solidFill>
                  <a:schemeClr val="tx1"/>
                </a:solidFill>
              </a:rPr>
              <a:t>seit </a:t>
            </a:r>
            <a:r>
              <a:rPr lang="de-DE" sz="1200" dirty="0" smtClean="0">
                <a:solidFill>
                  <a:schemeClr val="tx1"/>
                </a:solidFill>
              </a:rPr>
              <a:t>11.05.2020)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Steuerbescheinigung für Denkmalerhalt </a:t>
            </a:r>
            <a:r>
              <a:rPr lang="de-DE" sz="1200" dirty="0" smtClean="0">
                <a:solidFill>
                  <a:schemeClr val="tx1"/>
                </a:solidFill>
              </a:rPr>
              <a:t>(seit 11.05.2020)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Entschädigung nach Infektionsschutzgesetz bei eigener Kinderbetreuung – Selbstständige </a:t>
            </a:r>
            <a:r>
              <a:rPr lang="de-DE" sz="1200" dirty="0" smtClean="0">
                <a:solidFill>
                  <a:schemeClr val="tx1"/>
                </a:solidFill>
              </a:rPr>
              <a:t>(seit 04.06.2020)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Erstattung nach Infektionsschutzgesetz bei eigener Kinderbetreuung – Arbeitgeber/innen </a:t>
            </a:r>
            <a:r>
              <a:rPr lang="de-DE" sz="1200" dirty="0" smtClean="0">
                <a:solidFill>
                  <a:schemeClr val="tx1"/>
                </a:solidFill>
              </a:rPr>
              <a:t>(seit 04.06.2020)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Liegenschaftskataster – Auskunft </a:t>
            </a:r>
            <a:r>
              <a:rPr lang="de-DE" sz="1200" dirty="0" smtClean="0">
                <a:solidFill>
                  <a:schemeClr val="tx1"/>
                </a:solidFill>
              </a:rPr>
              <a:t>(seit 31.08.2020)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Waffenbesitzkarte-grüne </a:t>
            </a:r>
            <a:r>
              <a:rPr lang="de-DE" sz="1200" dirty="0" smtClean="0">
                <a:solidFill>
                  <a:schemeClr val="tx1"/>
                </a:solidFill>
              </a:rPr>
              <a:t>(10.09.2020)</a:t>
            </a:r>
            <a:endParaRPr lang="de-DE" sz="1200" dirty="0">
              <a:solidFill>
                <a:schemeClr val="tx1"/>
              </a:solidFill>
            </a:endParaRPr>
          </a:p>
          <a:p>
            <a:pPr marL="171450" indent="-171450">
              <a:lnSpc>
                <a:spcPts val="1600"/>
              </a:lnSpc>
              <a:buClr>
                <a:srgbClr val="E20026"/>
              </a:buClr>
              <a:buFont typeface="Wingdings" panose="05000000000000000000" pitchFamily="2" charset="2"/>
              <a:buChar char="ü"/>
            </a:pPr>
            <a:r>
              <a:rPr lang="de-DE" sz="1200" dirty="0">
                <a:solidFill>
                  <a:schemeClr val="tx1"/>
                </a:solidFill>
              </a:rPr>
              <a:t>    Anmeldung an einer anderen öffentlichen Grundschule oder Gemeinschaftsschule </a:t>
            </a:r>
            <a:r>
              <a:rPr lang="de-DE" sz="1200" dirty="0" smtClean="0">
                <a:solidFill>
                  <a:schemeClr val="tx1"/>
                </a:solidFill>
              </a:rPr>
              <a:t>(seit 14.09.2020)</a:t>
            </a:r>
            <a:endParaRPr lang="de-DE" sz="1200" dirty="0">
              <a:solidFill>
                <a:schemeClr val="tx1"/>
              </a:solidFill>
            </a:endParaRPr>
          </a:p>
          <a:p>
            <a:pPr marL="171450" indent="-171450">
              <a:buClr>
                <a:srgbClr val="E20026"/>
              </a:buClr>
              <a:buFont typeface="Wingdings" panose="05000000000000000000" pitchFamily="2" charset="2"/>
              <a:buChar char="ü"/>
            </a:pPr>
            <a:endParaRPr lang="de-DE" sz="1200" u="sng" dirty="0">
              <a:solidFill>
                <a:schemeClr val="tx1"/>
              </a:solidFill>
            </a:endParaRPr>
          </a:p>
        </p:txBody>
      </p:sp>
      <p:sp>
        <p:nvSpPr>
          <p:cNvPr id="29" name="Textfeld 28"/>
          <p:cNvSpPr txBox="1"/>
          <p:nvPr/>
        </p:nvSpPr>
        <p:spPr>
          <a:xfrm>
            <a:off x="1146420" y="2985190"/>
            <a:ext cx="2810438" cy="215444"/>
          </a:xfrm>
          <a:prstGeom prst="rect">
            <a:avLst/>
          </a:prstGeom>
          <a:solidFill>
            <a:schemeClr val="bg1"/>
          </a:solidFill>
        </p:spPr>
        <p:txBody>
          <a:bodyPr wrap="square" lIns="0" tIns="0" rIns="0" bIns="0" rtlCol="0" anchor="ctr" anchorCtr="0">
            <a:spAutoFit/>
          </a:bodyPr>
          <a:lstStyle/>
          <a:p>
            <a:r>
              <a:rPr lang="de-DE" sz="1400" b="1" dirty="0" smtClean="0">
                <a:solidFill>
                  <a:srgbClr val="E20026"/>
                </a:solidFill>
              </a:rPr>
              <a:t>Anträge, die bereits realisiert wurden</a:t>
            </a:r>
            <a:endParaRPr lang="de-DE" sz="1400" b="1" dirty="0">
              <a:solidFill>
                <a:srgbClr val="E20026"/>
              </a:solidFill>
            </a:endParaRPr>
          </a:p>
        </p:txBody>
      </p:sp>
      <p:sp>
        <p:nvSpPr>
          <p:cNvPr id="21" name="Textfeld 20"/>
          <p:cNvSpPr txBox="1"/>
          <p:nvPr/>
        </p:nvSpPr>
        <p:spPr>
          <a:xfrm rot="10800000" flipV="1">
            <a:off x="4427621" y="862486"/>
            <a:ext cx="3808242" cy="215444"/>
          </a:xfrm>
          <a:prstGeom prst="rect">
            <a:avLst/>
          </a:prstGeom>
          <a:solidFill>
            <a:schemeClr val="bg1"/>
          </a:solidFill>
        </p:spPr>
        <p:txBody>
          <a:bodyPr wrap="square" lIns="0" tIns="0" rIns="0" bIns="0" rtlCol="0" anchor="ctr" anchorCtr="0">
            <a:spAutoFit/>
          </a:bodyPr>
          <a:lstStyle/>
          <a:p>
            <a:r>
              <a:rPr lang="de-DE" sz="1400" b="1" dirty="0" smtClean="0">
                <a:solidFill>
                  <a:srgbClr val="E20026"/>
                </a:solidFill>
              </a:rPr>
              <a:t>Projektleitung SenInnDS: </a:t>
            </a:r>
            <a:r>
              <a:rPr lang="de-DE" sz="1400" dirty="0">
                <a:solidFill>
                  <a:schemeClr val="tx1">
                    <a:lumMod val="75000"/>
                    <a:lumOff val="25000"/>
                  </a:schemeClr>
                </a:solidFill>
              </a:rPr>
              <a:t>Stefan Sander/ </a:t>
            </a:r>
            <a:r>
              <a:rPr lang="de-DE" sz="1400" dirty="0" smtClean="0">
                <a:solidFill>
                  <a:schemeClr val="tx1">
                    <a:lumMod val="75000"/>
                    <a:lumOff val="25000"/>
                  </a:schemeClr>
                </a:solidFill>
              </a:rPr>
              <a:t>Björn Unte</a:t>
            </a:r>
            <a:endParaRPr lang="de-DE" sz="1400" dirty="0">
              <a:solidFill>
                <a:schemeClr val="tx1">
                  <a:lumMod val="75000"/>
                  <a:lumOff val="25000"/>
                </a:schemeClr>
              </a:solidFill>
            </a:endParaRPr>
          </a:p>
        </p:txBody>
      </p:sp>
      <p:sp>
        <p:nvSpPr>
          <p:cNvPr id="20" name="Titel 4"/>
          <p:cNvSpPr txBox="1">
            <a:spLocks/>
          </p:cNvSpPr>
          <p:nvPr/>
        </p:nvSpPr>
        <p:spPr>
          <a:xfrm>
            <a:off x="437572" y="5580687"/>
            <a:ext cx="7918015" cy="746610"/>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200" dirty="0" smtClean="0">
                <a:solidFill>
                  <a:schemeClr val="bg1"/>
                </a:solidFill>
              </a:rPr>
              <a:t>Voraussetzung </a:t>
            </a:r>
            <a:r>
              <a:rPr lang="de-DE" sz="1200" dirty="0">
                <a:solidFill>
                  <a:schemeClr val="bg1"/>
                </a:solidFill>
              </a:rPr>
              <a:t>ist </a:t>
            </a:r>
            <a:r>
              <a:rPr lang="de-DE" sz="1200" dirty="0" smtClean="0">
                <a:solidFill>
                  <a:schemeClr val="bg1"/>
                </a:solidFill>
              </a:rPr>
              <a:t>der Zugang über das Service-Portal und die Verbindung zum Service-Konto Berlin. </a:t>
            </a:r>
          </a:p>
          <a:p>
            <a:r>
              <a:rPr lang="de-DE" sz="1200" dirty="0">
                <a:solidFill>
                  <a:schemeClr val="bg1"/>
                </a:solidFill>
              </a:rPr>
              <a:t>In </a:t>
            </a:r>
            <a:r>
              <a:rPr lang="de-DE" sz="1200" dirty="0" smtClean="0">
                <a:solidFill>
                  <a:schemeClr val="bg1"/>
                </a:solidFill>
              </a:rPr>
              <a:t>2020 </a:t>
            </a:r>
            <a:r>
              <a:rPr lang="de-DE" sz="1200" dirty="0">
                <a:solidFill>
                  <a:schemeClr val="bg1"/>
                </a:solidFill>
              </a:rPr>
              <a:t>Unterziel (AZ-P_6) im </a:t>
            </a:r>
            <a:r>
              <a:rPr lang="de-DE" sz="1200" dirty="0" smtClean="0">
                <a:solidFill>
                  <a:schemeClr val="bg1"/>
                </a:solidFill>
              </a:rPr>
              <a:t>Zielsystem </a:t>
            </a:r>
            <a:r>
              <a:rPr lang="de-DE" sz="1200" dirty="0">
                <a:solidFill>
                  <a:schemeClr val="bg1"/>
                </a:solidFill>
              </a:rPr>
              <a:t>des BA Mitte: </a:t>
            </a:r>
            <a:r>
              <a:rPr lang="de-DE" sz="1200" dirty="0" smtClean="0">
                <a:solidFill>
                  <a:schemeClr val="bg1"/>
                </a:solidFill>
              </a:rPr>
              <a:t>Nutzung Online-Antragsverfahren ausweiten.</a:t>
            </a:r>
          </a:p>
        </p:txBody>
      </p:sp>
      <p:sp>
        <p:nvSpPr>
          <p:cNvPr id="2" name="Textfeld 1"/>
          <p:cNvSpPr txBox="1"/>
          <p:nvPr/>
        </p:nvSpPr>
        <p:spPr>
          <a:xfrm>
            <a:off x="304115" y="3775634"/>
            <a:ext cx="418271" cy="1015663"/>
          </a:xfrm>
          <a:prstGeom prst="rect">
            <a:avLst/>
          </a:prstGeom>
          <a:noFill/>
        </p:spPr>
        <p:txBody>
          <a:bodyPr wrap="square" rtlCol="0">
            <a:spAutoFit/>
          </a:bodyPr>
          <a:lstStyle/>
          <a:p>
            <a:r>
              <a:rPr lang="de-DE" sz="60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6000" dirty="0">
              <a:solidFill>
                <a:srgbClr val="E20026"/>
              </a:solidFill>
            </a:endParaRPr>
          </a:p>
        </p:txBody>
      </p:sp>
      <p:sp>
        <p:nvSpPr>
          <p:cNvPr id="7" name="Textfeld 6"/>
          <p:cNvSpPr txBox="1"/>
          <p:nvPr/>
        </p:nvSpPr>
        <p:spPr>
          <a:xfrm>
            <a:off x="379388" y="1061255"/>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8" name="Textfeld 7"/>
          <p:cNvSpPr txBox="1"/>
          <p:nvPr/>
        </p:nvSpPr>
        <p:spPr>
          <a:xfrm>
            <a:off x="467998" y="5580687"/>
            <a:ext cx="446040" cy="769441"/>
          </a:xfrm>
          <a:prstGeom prst="rect">
            <a:avLst/>
          </a:prstGeom>
          <a:noFill/>
        </p:spPr>
        <p:txBody>
          <a:bodyPr wrap="square" rtlCol="0">
            <a:spAutoFit/>
          </a:bodyPr>
          <a:lstStyle/>
          <a:p>
            <a:r>
              <a:rPr lang="de-DE" sz="44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400" dirty="0">
              <a:solidFill>
                <a:schemeClr val="bg1"/>
              </a:solidFill>
            </a:endParaRPr>
          </a:p>
        </p:txBody>
      </p:sp>
      <p:sp>
        <p:nvSpPr>
          <p:cNvPr id="10" name="Textfeld 9"/>
          <p:cNvSpPr txBox="1"/>
          <p:nvPr/>
        </p:nvSpPr>
        <p:spPr>
          <a:xfrm>
            <a:off x="492882" y="2446950"/>
            <a:ext cx="590868" cy="400110"/>
          </a:xfrm>
          <a:prstGeom prst="rect">
            <a:avLst/>
          </a:prstGeom>
          <a:noFill/>
        </p:spPr>
        <p:txBody>
          <a:bodyPr wrap="square" rtlCol="0">
            <a:spAutoFit/>
          </a:bodyPr>
          <a:lstStyle/>
          <a:p>
            <a:r>
              <a:rPr lang="de-DE" sz="2000" b="1" dirty="0" smtClean="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2000" dirty="0">
              <a:solidFill>
                <a:srgbClr val="E20026"/>
              </a:solidFill>
            </a:endParaRPr>
          </a:p>
        </p:txBody>
      </p:sp>
      <p:sp>
        <p:nvSpPr>
          <p:cNvPr id="24" name="Textfeld 23"/>
          <p:cNvSpPr txBox="1"/>
          <p:nvPr/>
        </p:nvSpPr>
        <p:spPr>
          <a:xfrm>
            <a:off x="1146420" y="87451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Tree>
    <p:extLst>
      <p:ext uri="{BB962C8B-B14F-4D97-AF65-F5344CB8AC3E}">
        <p14:creationId xmlns:p14="http://schemas.microsoft.com/office/powerpoint/2010/main" val="3819614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8</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E-Payment</a:t>
            </a:r>
            <a:endParaRPr lang="de-DE" dirty="0">
              <a:effectLst>
                <a:outerShdw blurRad="38100" dist="38100" dir="2700000" algn="tl">
                  <a:srgbClr val="000000">
                    <a:alpha val="43137"/>
                  </a:srgbClr>
                </a:outerShdw>
              </a:effectLst>
            </a:endParaRPr>
          </a:p>
        </p:txBody>
      </p:sp>
      <p:sp>
        <p:nvSpPr>
          <p:cNvPr id="22" name="Rechteck 21"/>
          <p:cNvSpPr/>
          <p:nvPr/>
        </p:nvSpPr>
        <p:spPr>
          <a:xfrm>
            <a:off x="430303" y="983398"/>
            <a:ext cx="7876954" cy="1446356"/>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solidFill>
              </a:rPr>
              <a:t>Online-Anwendung, die </a:t>
            </a:r>
            <a:r>
              <a:rPr lang="de-DE" sz="1200" dirty="0" smtClean="0">
                <a:solidFill>
                  <a:schemeClr val="tx1"/>
                </a:solidFill>
              </a:rPr>
              <a:t>es seit 2018 </a:t>
            </a:r>
            <a:r>
              <a:rPr lang="de-DE" sz="1200" dirty="0">
                <a:solidFill>
                  <a:schemeClr val="tx1"/>
                </a:solidFill>
              </a:rPr>
              <a:t>ermöglicht, Gebühren oder Entgelte für Verwaltungsdienstleistungen auf elektronischem Weg zu bezahlen. Das dafür entwickelte Zahlsystem verbindet über variable Schnittstellen die Verwaltungsfachverfahren mit dem Payment Service Provider, dem Zahlungsabwickler (BS </a:t>
            </a:r>
            <a:r>
              <a:rPr lang="de-DE" sz="1200" dirty="0" err="1">
                <a:solidFill>
                  <a:schemeClr val="tx1"/>
                </a:solidFill>
              </a:rPr>
              <a:t>Payone</a:t>
            </a:r>
            <a:r>
              <a:rPr lang="de-DE" sz="1200" dirty="0">
                <a:solidFill>
                  <a:schemeClr val="tx1"/>
                </a:solidFill>
              </a:rPr>
              <a:t> GmbH). </a:t>
            </a:r>
            <a:r>
              <a:rPr lang="de-DE" sz="1200" dirty="0" smtClean="0">
                <a:solidFill>
                  <a:schemeClr val="tx1"/>
                </a:solidFill>
              </a:rPr>
              <a:t/>
            </a:r>
            <a:br>
              <a:rPr lang="de-DE" sz="1200" dirty="0" smtClean="0">
                <a:solidFill>
                  <a:schemeClr val="tx1"/>
                </a:solidFill>
              </a:rPr>
            </a:br>
            <a:r>
              <a:rPr lang="de-DE" sz="1200" dirty="0" smtClean="0">
                <a:solidFill>
                  <a:schemeClr val="tx1"/>
                </a:solidFill>
              </a:rPr>
              <a:t>Es </a:t>
            </a:r>
            <a:r>
              <a:rPr lang="de-DE" sz="1200" dirty="0">
                <a:solidFill>
                  <a:schemeClr val="tx1"/>
                </a:solidFill>
              </a:rPr>
              <a:t>werden bislang Zahlungen mit den Kreditkarten MasterCard und VISA, </a:t>
            </a:r>
            <a:r>
              <a:rPr lang="de-DE" sz="1200" dirty="0" err="1">
                <a:solidFill>
                  <a:schemeClr val="tx1"/>
                </a:solidFill>
              </a:rPr>
              <a:t>Giropay</a:t>
            </a:r>
            <a:r>
              <a:rPr lang="de-DE" sz="1200" dirty="0">
                <a:solidFill>
                  <a:schemeClr val="tx1"/>
                </a:solidFill>
              </a:rPr>
              <a:t> sowie SEPA-Lastschriften angeboten.  </a:t>
            </a:r>
          </a:p>
        </p:txBody>
      </p:sp>
      <p:sp>
        <p:nvSpPr>
          <p:cNvPr id="26" name="Rechteck 25"/>
          <p:cNvSpPr/>
          <p:nvPr/>
        </p:nvSpPr>
        <p:spPr>
          <a:xfrm>
            <a:off x="430212" y="2659770"/>
            <a:ext cx="7876954" cy="495713"/>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a:solidFill>
                  <a:schemeClr val="tx1"/>
                </a:solidFill>
              </a:rPr>
              <a:t>Der Basisdienst ist seit 2018 verfügbar</a:t>
            </a:r>
            <a:r>
              <a:rPr lang="de-DE" sz="1200" dirty="0" smtClean="0">
                <a:solidFill>
                  <a:schemeClr val="tx1"/>
                </a:solidFill>
              </a:rPr>
              <a:t>.</a:t>
            </a:r>
            <a:endParaRPr lang="de-DE" sz="1200" dirty="0">
              <a:solidFill>
                <a:schemeClr val="tx1"/>
              </a:solidFill>
            </a:endParaRPr>
          </a:p>
        </p:txBody>
      </p:sp>
      <p:sp>
        <p:nvSpPr>
          <p:cNvPr id="27" name="Textfeld 26"/>
          <p:cNvSpPr txBox="1"/>
          <p:nvPr/>
        </p:nvSpPr>
        <p:spPr>
          <a:xfrm>
            <a:off x="1146420" y="2540165"/>
            <a:ext cx="1650922"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1" name="Textfeld 20"/>
          <p:cNvSpPr txBox="1"/>
          <p:nvPr/>
        </p:nvSpPr>
        <p:spPr>
          <a:xfrm rot="10800000" flipV="1">
            <a:off x="5125452" y="874519"/>
            <a:ext cx="3129201"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Projektleitung </a:t>
            </a:r>
            <a:r>
              <a:rPr lang="de-DE" sz="1400" b="1" dirty="0" err="1" smtClean="0">
                <a:solidFill>
                  <a:srgbClr val="E20026"/>
                </a:solidFill>
              </a:rPr>
              <a:t>SenInnDS</a:t>
            </a:r>
            <a:r>
              <a:rPr lang="de-DE" sz="1400" b="1" dirty="0" smtClean="0">
                <a:solidFill>
                  <a:srgbClr val="E20026"/>
                </a:solidFill>
              </a:rPr>
              <a:t>: </a:t>
            </a:r>
            <a:r>
              <a:rPr lang="de-DE" sz="1400" dirty="0" smtClean="0">
                <a:solidFill>
                  <a:schemeClr val="tx1">
                    <a:lumMod val="75000"/>
                    <a:lumOff val="25000"/>
                  </a:schemeClr>
                </a:solidFill>
              </a:rPr>
              <a:t>Fabian </a:t>
            </a:r>
            <a:r>
              <a:rPr lang="de-DE" sz="1400" dirty="0" err="1">
                <a:solidFill>
                  <a:schemeClr val="tx1">
                    <a:lumMod val="75000"/>
                    <a:lumOff val="25000"/>
                  </a:schemeClr>
                </a:solidFill>
              </a:rPr>
              <a:t>Ksoll</a:t>
            </a:r>
            <a:endParaRPr lang="de-DE" sz="1400" dirty="0">
              <a:solidFill>
                <a:schemeClr val="tx1">
                  <a:lumMod val="75000"/>
                  <a:lumOff val="25000"/>
                </a:schemeClr>
              </a:solidFill>
            </a:endParaRPr>
          </a:p>
        </p:txBody>
      </p:sp>
      <p:sp>
        <p:nvSpPr>
          <p:cNvPr id="28" name="Rechteck 27"/>
          <p:cNvSpPr/>
          <p:nvPr/>
        </p:nvSpPr>
        <p:spPr>
          <a:xfrm>
            <a:off x="425886" y="3715728"/>
            <a:ext cx="7881280" cy="1242807"/>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lnSpc>
                <a:spcPts val="2000"/>
              </a:lnSpc>
              <a:buClr>
                <a:srgbClr val="E20026"/>
              </a:buClr>
              <a:buFont typeface="Wingdings" panose="05000000000000000000" pitchFamily="2" charset="2"/>
              <a:buChar char="ü"/>
            </a:pPr>
            <a:r>
              <a:rPr lang="de-DE" sz="1200" u="sng" dirty="0">
                <a:solidFill>
                  <a:schemeClr val="tx1"/>
                </a:solidFill>
              </a:rPr>
              <a:t>Amt für Bürgerdienste</a:t>
            </a:r>
            <a:r>
              <a:rPr lang="de-DE" sz="1200" dirty="0">
                <a:solidFill>
                  <a:schemeClr val="tx1"/>
                </a:solidFill>
              </a:rPr>
              <a:t>: </a:t>
            </a:r>
            <a:r>
              <a:rPr lang="de-DE" sz="1200" dirty="0" smtClean="0">
                <a:solidFill>
                  <a:schemeClr val="tx1"/>
                </a:solidFill>
              </a:rPr>
              <a:t>Bewohnerparkausweis, Urkundenbestellung </a:t>
            </a:r>
          </a:p>
          <a:p>
            <a:pPr marL="171450" indent="-171450">
              <a:lnSpc>
                <a:spcPts val="2000"/>
              </a:lnSpc>
              <a:buClr>
                <a:srgbClr val="E20026"/>
              </a:buClr>
              <a:buFont typeface="Wingdings" panose="05000000000000000000" pitchFamily="2" charset="2"/>
              <a:buChar char="ü"/>
            </a:pPr>
            <a:r>
              <a:rPr lang="de-DE" sz="1200" u="sng" dirty="0" smtClean="0">
                <a:solidFill>
                  <a:schemeClr val="tx1"/>
                </a:solidFill>
              </a:rPr>
              <a:t>Ordnungsamt</a:t>
            </a:r>
            <a:r>
              <a:rPr lang="de-DE" sz="1200" dirty="0" smtClean="0">
                <a:solidFill>
                  <a:schemeClr val="tx1"/>
                </a:solidFill>
              </a:rPr>
              <a:t>: Gewerbeanmeldung</a:t>
            </a:r>
            <a:endParaRPr lang="de-DE" sz="1200" dirty="0">
              <a:solidFill>
                <a:schemeClr val="tx1"/>
              </a:solidFill>
            </a:endParaRPr>
          </a:p>
          <a:p>
            <a:pPr marL="171450" indent="-171450">
              <a:lnSpc>
                <a:spcPts val="2000"/>
              </a:lnSpc>
              <a:buClr>
                <a:srgbClr val="E20026"/>
              </a:buClr>
              <a:buFont typeface="Wingdings" panose="05000000000000000000" pitchFamily="2" charset="2"/>
              <a:buChar char="ü"/>
            </a:pPr>
            <a:r>
              <a:rPr lang="de-DE" sz="1200" u="sng" dirty="0">
                <a:solidFill>
                  <a:schemeClr val="tx1"/>
                </a:solidFill>
              </a:rPr>
              <a:t>Bibliotheken</a:t>
            </a:r>
            <a:r>
              <a:rPr lang="de-DE" sz="1200" dirty="0">
                <a:solidFill>
                  <a:schemeClr val="tx1"/>
                </a:solidFill>
              </a:rPr>
              <a:t>: </a:t>
            </a:r>
            <a:r>
              <a:rPr lang="de-DE" sz="1200" dirty="0" smtClean="0">
                <a:solidFill>
                  <a:schemeClr val="tx1"/>
                </a:solidFill>
              </a:rPr>
              <a:t>Entgeltzahlung (Jahresentgelt, Bestellungen, Fernleihen, </a:t>
            </a:r>
            <a:r>
              <a:rPr lang="de-DE" sz="1200" dirty="0" err="1" smtClean="0">
                <a:solidFill>
                  <a:schemeClr val="tx1"/>
                </a:solidFill>
              </a:rPr>
              <a:t>etc</a:t>
            </a:r>
            <a:r>
              <a:rPr lang="de-DE" sz="1200" dirty="0" smtClean="0">
                <a:solidFill>
                  <a:schemeClr val="tx1"/>
                </a:solidFill>
              </a:rPr>
              <a:t>) </a:t>
            </a:r>
            <a:endParaRPr lang="de-DE" sz="1200" dirty="0">
              <a:solidFill>
                <a:schemeClr val="tx1"/>
              </a:solidFill>
            </a:endParaRPr>
          </a:p>
        </p:txBody>
      </p:sp>
      <p:sp>
        <p:nvSpPr>
          <p:cNvPr id="29" name="Textfeld 28"/>
          <p:cNvSpPr txBox="1"/>
          <p:nvPr/>
        </p:nvSpPr>
        <p:spPr>
          <a:xfrm>
            <a:off x="1146420" y="3618439"/>
            <a:ext cx="2619245"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Anwendungsbereiche </a:t>
            </a:r>
            <a:r>
              <a:rPr lang="de-DE" sz="1400" b="1" dirty="0">
                <a:solidFill>
                  <a:srgbClr val="E20026"/>
                </a:solidFill>
              </a:rPr>
              <a:t>im BA Mitte</a:t>
            </a:r>
          </a:p>
        </p:txBody>
      </p:sp>
      <p:sp>
        <p:nvSpPr>
          <p:cNvPr id="7" name="Textfeld 6"/>
          <p:cNvSpPr txBox="1"/>
          <p:nvPr/>
        </p:nvSpPr>
        <p:spPr>
          <a:xfrm>
            <a:off x="379388" y="1159487"/>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9" name="Textfeld 8"/>
          <p:cNvSpPr txBox="1"/>
          <p:nvPr/>
        </p:nvSpPr>
        <p:spPr>
          <a:xfrm>
            <a:off x="475074" y="2674907"/>
            <a:ext cx="401269" cy="461665"/>
          </a:xfrm>
          <a:prstGeom prst="rect">
            <a:avLst/>
          </a:prstGeom>
          <a:noFill/>
        </p:spPr>
        <p:txBody>
          <a:bodyPr wrap="square" rtlCol="0">
            <a:spAutoFit/>
          </a:bodyPr>
          <a:lstStyle/>
          <a:p>
            <a:r>
              <a:rPr lang="de-DE" sz="2400" b="1"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2400" b="1" dirty="0">
              <a:solidFill>
                <a:srgbClr val="E20026"/>
              </a:solidFill>
            </a:endParaRPr>
          </a:p>
        </p:txBody>
      </p:sp>
      <p:sp>
        <p:nvSpPr>
          <p:cNvPr id="24" name="Textfeld 23"/>
          <p:cNvSpPr txBox="1"/>
          <p:nvPr/>
        </p:nvSpPr>
        <p:spPr>
          <a:xfrm>
            <a:off x="1146420" y="874519"/>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
        <p:nvSpPr>
          <p:cNvPr id="23" name="Textfeld 22"/>
          <p:cNvSpPr txBox="1"/>
          <p:nvPr/>
        </p:nvSpPr>
        <p:spPr>
          <a:xfrm>
            <a:off x="353993" y="3675864"/>
            <a:ext cx="418271" cy="923330"/>
          </a:xfrm>
          <a:prstGeom prst="rect">
            <a:avLst/>
          </a:prstGeom>
          <a:noFill/>
        </p:spPr>
        <p:txBody>
          <a:bodyPr wrap="square" rtlCol="0">
            <a:spAutoFit/>
          </a:bodyPr>
          <a:lstStyle/>
          <a:p>
            <a:r>
              <a:rPr lang="de-DE" sz="54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5400" dirty="0">
              <a:solidFill>
                <a:srgbClr val="E20026"/>
              </a:solidFill>
            </a:endParaRPr>
          </a:p>
        </p:txBody>
      </p:sp>
      <p:sp>
        <p:nvSpPr>
          <p:cNvPr id="16" name="Titel 4"/>
          <p:cNvSpPr txBox="1">
            <a:spLocks/>
          </p:cNvSpPr>
          <p:nvPr/>
        </p:nvSpPr>
        <p:spPr>
          <a:xfrm>
            <a:off x="437572" y="5245768"/>
            <a:ext cx="7918015" cy="898647"/>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pPr>
              <a:lnSpc>
                <a:spcPts val="1700"/>
              </a:lnSpc>
            </a:pPr>
            <a:r>
              <a:rPr lang="de-DE" sz="1200" dirty="0" smtClean="0">
                <a:solidFill>
                  <a:schemeClr val="bg1"/>
                </a:solidFill>
              </a:rPr>
              <a:t>Neues Zahlverfahren des IKT-Basisdienstes E-Payment für Online-Verwaltungsdienstleistungen: PayPal </a:t>
            </a:r>
          </a:p>
          <a:p>
            <a:pPr>
              <a:lnSpc>
                <a:spcPts val="1700"/>
              </a:lnSpc>
            </a:pPr>
            <a:r>
              <a:rPr lang="de-DE" sz="1200" dirty="0" smtClean="0">
                <a:solidFill>
                  <a:schemeClr val="bg1"/>
                </a:solidFill>
              </a:rPr>
              <a:t>Aktuell </a:t>
            </a:r>
            <a:r>
              <a:rPr lang="de-DE" sz="1200" dirty="0">
                <a:solidFill>
                  <a:schemeClr val="bg1"/>
                </a:solidFill>
              </a:rPr>
              <a:t>erfolgt eine Prüfung zum Beitritt zur Entwicklungsgemeinschaft von Bund und Ländern (</a:t>
            </a:r>
            <a:r>
              <a:rPr lang="de-DE" sz="1200" dirty="0" err="1" smtClean="0">
                <a:solidFill>
                  <a:schemeClr val="bg1"/>
                </a:solidFill>
              </a:rPr>
              <a:t>ePayBL</a:t>
            </a:r>
            <a:r>
              <a:rPr lang="de-DE" sz="1200" dirty="0" smtClean="0">
                <a:solidFill>
                  <a:schemeClr val="bg1"/>
                </a:solidFill>
              </a:rPr>
              <a:t>)</a:t>
            </a:r>
          </a:p>
        </p:txBody>
      </p:sp>
      <p:sp>
        <p:nvSpPr>
          <p:cNvPr id="17" name="Textfeld 16"/>
          <p:cNvSpPr txBox="1"/>
          <p:nvPr/>
        </p:nvSpPr>
        <p:spPr>
          <a:xfrm>
            <a:off x="472909" y="5340917"/>
            <a:ext cx="446040" cy="707886"/>
          </a:xfrm>
          <a:prstGeom prst="rect">
            <a:avLst/>
          </a:prstGeom>
          <a:noFill/>
        </p:spPr>
        <p:txBody>
          <a:bodyPr wrap="square" rtlCol="0">
            <a:spAutoFit/>
          </a:bodyPr>
          <a:lstStyle/>
          <a:p>
            <a:r>
              <a:rPr lang="de-DE" sz="40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000" dirty="0">
              <a:solidFill>
                <a:schemeClr val="bg1"/>
              </a:solidFill>
            </a:endParaRPr>
          </a:p>
        </p:txBody>
      </p:sp>
    </p:spTree>
    <p:extLst>
      <p:ext uri="{BB962C8B-B14F-4D97-AF65-F5344CB8AC3E}">
        <p14:creationId xmlns:p14="http://schemas.microsoft.com/office/powerpoint/2010/main" val="1281148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9</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Digitale Akte</a:t>
            </a:r>
            <a:endParaRPr lang="de-DE" dirty="0">
              <a:effectLst>
                <a:outerShdw blurRad="38100" dist="38100" dir="2700000" algn="tl">
                  <a:srgbClr val="000000">
                    <a:alpha val="43137"/>
                  </a:srgbClr>
                </a:outerShdw>
              </a:effectLst>
            </a:endParaRPr>
          </a:p>
        </p:txBody>
      </p:sp>
      <p:sp>
        <p:nvSpPr>
          <p:cNvPr id="22" name="Rechteck 21"/>
          <p:cNvSpPr/>
          <p:nvPr/>
        </p:nvSpPr>
        <p:spPr>
          <a:xfrm>
            <a:off x="411514" y="964609"/>
            <a:ext cx="7876954" cy="982784"/>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solidFill>
              </a:rPr>
              <a:t>Die Berliner Verwaltung führt ihre Akten spätestens ab dem 1. Januar </a:t>
            </a:r>
            <a:r>
              <a:rPr lang="de-DE" sz="1200" strike="sngStrike" dirty="0">
                <a:solidFill>
                  <a:schemeClr val="tx1"/>
                </a:solidFill>
              </a:rPr>
              <a:t>2023</a:t>
            </a:r>
            <a:r>
              <a:rPr lang="de-DE" sz="1200" dirty="0">
                <a:solidFill>
                  <a:schemeClr val="tx1"/>
                </a:solidFill>
              </a:rPr>
              <a:t> </a:t>
            </a:r>
            <a:r>
              <a:rPr lang="de-DE" sz="1200" b="1" dirty="0" smtClean="0">
                <a:solidFill>
                  <a:srgbClr val="FF0000"/>
                </a:solidFill>
              </a:rPr>
              <a:t>2025 </a:t>
            </a:r>
            <a:r>
              <a:rPr lang="de-DE" sz="1200" dirty="0" smtClean="0">
                <a:solidFill>
                  <a:schemeClr val="tx1"/>
                </a:solidFill>
              </a:rPr>
              <a:t>elektronisch</a:t>
            </a:r>
            <a:r>
              <a:rPr lang="de-DE" sz="1200" dirty="0">
                <a:solidFill>
                  <a:schemeClr val="tx1"/>
                </a:solidFill>
              </a:rPr>
              <a:t>.</a:t>
            </a:r>
            <a:br>
              <a:rPr lang="de-DE" sz="1200" dirty="0">
                <a:solidFill>
                  <a:schemeClr val="tx1"/>
                </a:solidFill>
              </a:rPr>
            </a:br>
            <a:r>
              <a:rPr lang="de-DE" sz="1200" dirty="0">
                <a:solidFill>
                  <a:schemeClr val="tx1"/>
                </a:solidFill>
              </a:rPr>
              <a:t>Die Funktionsbereiche Dokumentenmanagement, Digitalisierung, Vorgangsbearbeitung und Langzeitspeicherung bilden den Kern des </a:t>
            </a:r>
            <a:r>
              <a:rPr lang="de-DE" sz="1200" dirty="0" smtClean="0">
                <a:solidFill>
                  <a:schemeClr val="tx1"/>
                </a:solidFill>
              </a:rPr>
              <a:t>Systems. </a:t>
            </a:r>
            <a:r>
              <a:rPr lang="de-DE" sz="1200" dirty="0">
                <a:solidFill>
                  <a:schemeClr val="tx1"/>
                </a:solidFill>
              </a:rPr>
              <a:t>IT-Fachverfahren können über standardisierte Schnittstellen angebunden werden. </a:t>
            </a:r>
          </a:p>
        </p:txBody>
      </p:sp>
      <p:sp>
        <p:nvSpPr>
          <p:cNvPr id="23" name="Textfeld 22"/>
          <p:cNvSpPr txBox="1"/>
          <p:nvPr/>
        </p:nvSpPr>
        <p:spPr>
          <a:xfrm>
            <a:off x="1146420" y="861993"/>
            <a:ext cx="531612"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
        <p:nvSpPr>
          <p:cNvPr id="26" name="Rechteck 25"/>
          <p:cNvSpPr/>
          <p:nvPr/>
        </p:nvSpPr>
        <p:spPr>
          <a:xfrm>
            <a:off x="430212" y="2131112"/>
            <a:ext cx="7876954" cy="495691"/>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a:solidFill>
                  <a:schemeClr val="tx1"/>
                </a:solidFill>
              </a:rPr>
              <a:t>N</a:t>
            </a:r>
            <a:r>
              <a:rPr lang="de-DE" sz="1200" dirty="0" smtClean="0">
                <a:solidFill>
                  <a:schemeClr val="tx1"/>
                </a:solidFill>
              </a:rPr>
              <a:t>och </a:t>
            </a:r>
            <a:r>
              <a:rPr lang="de-DE" sz="1200" dirty="0">
                <a:solidFill>
                  <a:schemeClr val="tx1"/>
                </a:solidFill>
              </a:rPr>
              <a:t>nicht verfügbar, </a:t>
            </a:r>
            <a:r>
              <a:rPr lang="de-DE" sz="1200" dirty="0" smtClean="0">
                <a:solidFill>
                  <a:schemeClr val="tx1"/>
                </a:solidFill>
              </a:rPr>
              <a:t>Vergabeverfahren </a:t>
            </a:r>
            <a:r>
              <a:rPr lang="de-DE" sz="1200" dirty="0">
                <a:solidFill>
                  <a:schemeClr val="tx1"/>
                </a:solidFill>
              </a:rPr>
              <a:t>muss </a:t>
            </a:r>
            <a:r>
              <a:rPr lang="de-DE" sz="1200" dirty="0" smtClean="0">
                <a:solidFill>
                  <a:schemeClr val="tx1"/>
                </a:solidFill>
              </a:rPr>
              <a:t>in </a:t>
            </a:r>
            <a:r>
              <a:rPr lang="de-DE" sz="1200" dirty="0">
                <a:solidFill>
                  <a:schemeClr val="tx1"/>
                </a:solidFill>
              </a:rPr>
              <a:t>2020 ab Angebotsabgabe wiederholt </a:t>
            </a:r>
            <a:r>
              <a:rPr lang="de-DE" sz="1200" dirty="0" smtClean="0">
                <a:solidFill>
                  <a:schemeClr val="tx1"/>
                </a:solidFill>
              </a:rPr>
              <a:t>werden, Risiko einer erneuten Anfechtung durch unterlegenen Bieter ist nicht auszuschließen.</a:t>
            </a:r>
            <a:endParaRPr lang="de-DE" sz="1200" dirty="0">
              <a:solidFill>
                <a:schemeClr val="tx1"/>
              </a:solidFill>
            </a:endParaRPr>
          </a:p>
        </p:txBody>
      </p:sp>
      <p:sp>
        <p:nvSpPr>
          <p:cNvPr id="27" name="Textfeld 26"/>
          <p:cNvSpPr txBox="1"/>
          <p:nvPr/>
        </p:nvSpPr>
        <p:spPr>
          <a:xfrm>
            <a:off x="1146420" y="2018925"/>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28" name="Rechteck 27"/>
          <p:cNvSpPr/>
          <p:nvPr/>
        </p:nvSpPr>
        <p:spPr>
          <a:xfrm>
            <a:off x="425886" y="2850747"/>
            <a:ext cx="7876954" cy="1110097"/>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buClr>
                <a:srgbClr val="E20026"/>
              </a:buClr>
              <a:buFont typeface="Wingdings" panose="05000000000000000000" pitchFamily="2" charset="2"/>
              <a:buChar char="ü"/>
            </a:pPr>
            <a:r>
              <a:rPr lang="de-DE" sz="1200" dirty="0" smtClean="0">
                <a:solidFill>
                  <a:schemeClr val="tx1"/>
                </a:solidFill>
              </a:rPr>
              <a:t>Das </a:t>
            </a:r>
            <a:r>
              <a:rPr lang="de-DE" sz="1200" dirty="0">
                <a:solidFill>
                  <a:schemeClr val="tx1"/>
                </a:solidFill>
              </a:rPr>
              <a:t>Vorbereitungsprojekt </a:t>
            </a:r>
            <a:r>
              <a:rPr lang="de-DE" sz="1200" b="1" dirty="0">
                <a:solidFill>
                  <a:srgbClr val="E20026"/>
                </a:solidFill>
              </a:rPr>
              <a:t>E-Akte </a:t>
            </a:r>
            <a:r>
              <a:rPr lang="de-DE" sz="1200" b="1" dirty="0" err="1" smtClean="0">
                <a:solidFill>
                  <a:srgbClr val="E20026"/>
                </a:solidFill>
              </a:rPr>
              <a:t>ready</a:t>
            </a:r>
            <a:r>
              <a:rPr lang="de-DE" sz="1200" b="1" dirty="0" smtClean="0">
                <a:solidFill>
                  <a:srgbClr val="E20026"/>
                </a:solidFill>
              </a:rPr>
              <a:t> in Mitte </a:t>
            </a:r>
            <a:r>
              <a:rPr lang="de-DE" sz="1200" dirty="0" smtClean="0">
                <a:solidFill>
                  <a:schemeClr val="tx1"/>
                </a:solidFill>
              </a:rPr>
              <a:t>wird durchgeführt </a:t>
            </a:r>
            <a:r>
              <a:rPr lang="de-DE" sz="1200" dirty="0">
                <a:solidFill>
                  <a:schemeClr val="tx1"/>
                </a:solidFill>
              </a:rPr>
              <a:t>und schafft die organisatorischen Voraussetzungen für die </a:t>
            </a:r>
            <a:r>
              <a:rPr lang="de-DE" sz="1200" dirty="0" smtClean="0">
                <a:solidFill>
                  <a:schemeClr val="tx1"/>
                </a:solidFill>
              </a:rPr>
              <a:t>Einführungsphase.</a:t>
            </a:r>
          </a:p>
          <a:p>
            <a:pPr marL="171450" indent="-171450">
              <a:buClr>
                <a:srgbClr val="E20026"/>
              </a:buClr>
              <a:buFont typeface="Arial" panose="020B0604020202020204" pitchFamily="34" charset="0"/>
              <a:buChar char="•"/>
            </a:pPr>
            <a:r>
              <a:rPr lang="de-DE" sz="1200" dirty="0" smtClean="0">
                <a:solidFill>
                  <a:schemeClr val="tx1"/>
                </a:solidFill>
              </a:rPr>
              <a:t>Das BA </a:t>
            </a:r>
            <a:r>
              <a:rPr lang="de-DE" sz="1200" dirty="0">
                <a:solidFill>
                  <a:schemeClr val="tx1"/>
                </a:solidFill>
              </a:rPr>
              <a:t>Mitte soll eine der Startbehörden sein, die </a:t>
            </a:r>
            <a:r>
              <a:rPr lang="de-DE" sz="1200" dirty="0" smtClean="0">
                <a:solidFill>
                  <a:schemeClr val="tx1"/>
                </a:solidFill>
              </a:rPr>
              <a:t>ab Q2/2021 die </a:t>
            </a:r>
            <a:r>
              <a:rPr lang="de-DE" sz="1200" dirty="0">
                <a:solidFill>
                  <a:schemeClr val="tx1"/>
                </a:solidFill>
              </a:rPr>
              <a:t>Digitale Akte sukzessive </a:t>
            </a:r>
            <a:r>
              <a:rPr lang="de-DE" sz="1200" dirty="0" smtClean="0">
                <a:solidFill>
                  <a:schemeClr val="tx1"/>
                </a:solidFill>
              </a:rPr>
              <a:t>einführen wird. </a:t>
            </a:r>
          </a:p>
          <a:p>
            <a:pPr marL="171450" indent="-171450">
              <a:buClr>
                <a:srgbClr val="E20026"/>
              </a:buClr>
              <a:buFont typeface="Arial" panose="020B0604020202020204" pitchFamily="34" charset="0"/>
              <a:buChar char="•"/>
            </a:pPr>
            <a:r>
              <a:rPr lang="de-DE" sz="1200" dirty="0" smtClean="0">
                <a:solidFill>
                  <a:schemeClr val="tx1"/>
                </a:solidFill>
              </a:rPr>
              <a:t>In welchem Bereich mit </a:t>
            </a:r>
            <a:r>
              <a:rPr lang="de-DE" sz="1200" dirty="0">
                <a:solidFill>
                  <a:schemeClr val="tx1"/>
                </a:solidFill>
              </a:rPr>
              <a:t>der Pilotierung </a:t>
            </a:r>
            <a:r>
              <a:rPr lang="de-DE" sz="1200" dirty="0" smtClean="0">
                <a:solidFill>
                  <a:schemeClr val="tx1"/>
                </a:solidFill>
              </a:rPr>
              <a:t>begonnen </a:t>
            </a:r>
            <a:r>
              <a:rPr lang="de-DE" sz="1200" dirty="0">
                <a:solidFill>
                  <a:schemeClr val="tx1"/>
                </a:solidFill>
              </a:rPr>
              <a:t>wird, ist noch abzustimmen</a:t>
            </a:r>
            <a:r>
              <a:rPr lang="de-DE" sz="1200" dirty="0" smtClean="0">
                <a:solidFill>
                  <a:schemeClr val="tx1"/>
                </a:solidFill>
              </a:rPr>
              <a:t>.</a:t>
            </a:r>
            <a:endParaRPr lang="de-DE" sz="1200" dirty="0">
              <a:solidFill>
                <a:schemeClr val="tx1">
                  <a:lumMod val="75000"/>
                  <a:lumOff val="25000"/>
                </a:schemeClr>
              </a:solidFill>
            </a:endParaRPr>
          </a:p>
        </p:txBody>
      </p:sp>
      <p:sp>
        <p:nvSpPr>
          <p:cNvPr id="29" name="Textfeld 28"/>
          <p:cNvSpPr txBox="1"/>
          <p:nvPr/>
        </p:nvSpPr>
        <p:spPr>
          <a:xfrm>
            <a:off x="1146420" y="2727601"/>
            <a:ext cx="1945696"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Pilotprojekte </a:t>
            </a:r>
            <a:r>
              <a:rPr lang="de-DE" sz="1400" b="1" dirty="0" smtClean="0">
                <a:solidFill>
                  <a:srgbClr val="E20026"/>
                </a:solidFill>
              </a:rPr>
              <a:t>im </a:t>
            </a:r>
            <a:r>
              <a:rPr lang="de-DE" sz="1400" b="1" dirty="0">
                <a:solidFill>
                  <a:srgbClr val="E20026"/>
                </a:solidFill>
              </a:rPr>
              <a:t>BA Mitte</a:t>
            </a:r>
          </a:p>
        </p:txBody>
      </p:sp>
      <p:sp>
        <p:nvSpPr>
          <p:cNvPr id="31" name="Rechteck 30"/>
          <p:cNvSpPr/>
          <p:nvPr/>
        </p:nvSpPr>
        <p:spPr>
          <a:xfrm>
            <a:off x="425886" y="4165976"/>
            <a:ext cx="7876954" cy="1272298"/>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buClr>
                <a:srgbClr val="E20026"/>
              </a:buClr>
              <a:buFont typeface="Arial" panose="020B0604020202020204" pitchFamily="34" charset="0"/>
              <a:buChar char="•"/>
            </a:pPr>
            <a:r>
              <a:rPr lang="de-DE" sz="1200" b="1" dirty="0">
                <a:solidFill>
                  <a:schemeClr val="tx1"/>
                </a:solidFill>
              </a:rPr>
              <a:t>Akzeptanzmanagement: </a:t>
            </a:r>
            <a:r>
              <a:rPr lang="de-DE" sz="1200" dirty="0">
                <a:solidFill>
                  <a:schemeClr val="tx1"/>
                </a:solidFill>
              </a:rPr>
              <a:t>OE-Leitungen, Beschäftigtenvertretungen, IT-Koordination informieren</a:t>
            </a:r>
          </a:p>
          <a:p>
            <a:pPr marL="171450" indent="-171450">
              <a:buClr>
                <a:srgbClr val="E20026"/>
              </a:buClr>
              <a:buFont typeface="Arial" panose="020B0604020202020204" pitchFamily="34" charset="0"/>
              <a:buChar char="•"/>
            </a:pPr>
            <a:r>
              <a:rPr lang="de-DE" sz="1200" b="1" dirty="0">
                <a:solidFill>
                  <a:schemeClr val="tx1"/>
                </a:solidFill>
              </a:rPr>
              <a:t>Rollen und Ressourcen: </a:t>
            </a:r>
            <a:r>
              <a:rPr lang="de-DE" sz="1200" dirty="0">
                <a:solidFill>
                  <a:schemeClr val="tx1"/>
                </a:solidFill>
              </a:rPr>
              <a:t>E-</a:t>
            </a:r>
            <a:r>
              <a:rPr lang="de-DE" sz="1200" dirty="0" err="1">
                <a:solidFill>
                  <a:schemeClr val="tx1"/>
                </a:solidFill>
              </a:rPr>
              <a:t>Gov</a:t>
            </a:r>
            <a:r>
              <a:rPr lang="de-DE" sz="1200" dirty="0">
                <a:solidFill>
                  <a:schemeClr val="tx1"/>
                </a:solidFill>
              </a:rPr>
              <a:t>-Lots*innen, organisatorische und technische Fachadministration</a:t>
            </a:r>
          </a:p>
          <a:p>
            <a:pPr marL="171450" indent="-171450">
              <a:buClr>
                <a:srgbClr val="E20026"/>
              </a:buClr>
              <a:buFont typeface="Arial" panose="020B0604020202020204" pitchFamily="34" charset="0"/>
              <a:buChar char="•"/>
            </a:pPr>
            <a:r>
              <a:rPr lang="de-DE" sz="1200" b="1" dirty="0">
                <a:solidFill>
                  <a:schemeClr val="tx1"/>
                </a:solidFill>
              </a:rPr>
              <a:t>Schulungen / Qualifizierung: </a:t>
            </a:r>
            <a:r>
              <a:rPr lang="de-DE" sz="1200" dirty="0" smtClean="0">
                <a:solidFill>
                  <a:schemeClr val="tx1"/>
                </a:solidFill>
              </a:rPr>
              <a:t>IT-Schulungsraum, Möglichkeit </a:t>
            </a:r>
            <a:r>
              <a:rPr lang="de-DE" sz="1200" dirty="0">
                <a:solidFill>
                  <a:schemeClr val="tx1"/>
                </a:solidFill>
              </a:rPr>
              <a:t>von Online-Schulungen evaluieren </a:t>
            </a:r>
          </a:p>
          <a:p>
            <a:pPr marL="171450" indent="-171450">
              <a:buClr>
                <a:srgbClr val="E20026"/>
              </a:buClr>
              <a:buFont typeface="Arial" panose="020B0604020202020204" pitchFamily="34" charset="0"/>
              <a:buChar char="•"/>
            </a:pPr>
            <a:r>
              <a:rPr lang="de-DE" sz="1200" b="1" dirty="0" smtClean="0">
                <a:solidFill>
                  <a:schemeClr val="tx1"/>
                </a:solidFill>
              </a:rPr>
              <a:t>Schriftgutanalyse: </a:t>
            </a:r>
            <a:r>
              <a:rPr lang="de-DE" sz="1200" dirty="0">
                <a:solidFill>
                  <a:schemeClr val="tx1"/>
                </a:solidFill>
              </a:rPr>
              <a:t>Grundlagen für Startkonfiguration schaffen</a:t>
            </a:r>
          </a:p>
          <a:p>
            <a:pPr marL="171450" indent="-171450">
              <a:buClr>
                <a:srgbClr val="E20026"/>
              </a:buClr>
              <a:buFont typeface="Arial" panose="020B0604020202020204" pitchFamily="34" charset="0"/>
              <a:buChar char="•"/>
            </a:pPr>
            <a:r>
              <a:rPr lang="de-DE" sz="1200" b="1" dirty="0" smtClean="0">
                <a:solidFill>
                  <a:schemeClr val="tx1"/>
                </a:solidFill>
              </a:rPr>
              <a:t>Aktenplan: </a:t>
            </a:r>
            <a:r>
              <a:rPr lang="de-DE" sz="1200" dirty="0" smtClean="0">
                <a:solidFill>
                  <a:schemeClr val="tx1"/>
                </a:solidFill>
              </a:rPr>
              <a:t>Anpassungen </a:t>
            </a:r>
            <a:r>
              <a:rPr lang="de-DE" sz="1200" dirty="0">
                <a:solidFill>
                  <a:schemeClr val="tx1"/>
                </a:solidFill>
              </a:rPr>
              <a:t>des Rahmenaktenplanes erarbeiten und </a:t>
            </a:r>
            <a:r>
              <a:rPr lang="de-DE" sz="1200" dirty="0" smtClean="0">
                <a:solidFill>
                  <a:schemeClr val="tx1"/>
                </a:solidFill>
              </a:rPr>
              <a:t>abstimmen</a:t>
            </a:r>
            <a:endParaRPr lang="de-DE" sz="1200" dirty="0">
              <a:solidFill>
                <a:schemeClr val="tx1"/>
              </a:solidFill>
            </a:endParaRPr>
          </a:p>
        </p:txBody>
      </p:sp>
      <p:sp>
        <p:nvSpPr>
          <p:cNvPr id="21" name="Textfeld 20"/>
          <p:cNvSpPr txBox="1"/>
          <p:nvPr/>
        </p:nvSpPr>
        <p:spPr>
          <a:xfrm rot="10800000" flipV="1">
            <a:off x="5379927" y="861992"/>
            <a:ext cx="2855936"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Projektleitung SenInnDS: </a:t>
            </a:r>
            <a:r>
              <a:rPr lang="de-DE" sz="1400" dirty="0" smtClean="0">
                <a:solidFill>
                  <a:schemeClr val="tx1">
                    <a:lumMod val="75000"/>
                    <a:lumOff val="25000"/>
                  </a:schemeClr>
                </a:solidFill>
              </a:rPr>
              <a:t>Katrin Bauch</a:t>
            </a:r>
            <a:endParaRPr lang="de-DE" sz="1400" dirty="0">
              <a:solidFill>
                <a:schemeClr val="tx1">
                  <a:lumMod val="75000"/>
                  <a:lumOff val="25000"/>
                </a:schemeClr>
              </a:solidFill>
            </a:endParaRPr>
          </a:p>
        </p:txBody>
      </p:sp>
      <p:sp>
        <p:nvSpPr>
          <p:cNvPr id="32" name="Textfeld 31"/>
          <p:cNvSpPr txBox="1"/>
          <p:nvPr/>
        </p:nvSpPr>
        <p:spPr>
          <a:xfrm>
            <a:off x="1146420" y="4045760"/>
            <a:ext cx="2577354"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Aktuelle Arbeitspakte im </a:t>
            </a:r>
            <a:r>
              <a:rPr lang="de-DE" sz="1400" b="1" dirty="0">
                <a:solidFill>
                  <a:srgbClr val="E20026"/>
                </a:solidFill>
              </a:rPr>
              <a:t>BA Mitte </a:t>
            </a:r>
          </a:p>
        </p:txBody>
      </p:sp>
      <p:sp>
        <p:nvSpPr>
          <p:cNvPr id="20" name="Titel 4"/>
          <p:cNvSpPr txBox="1">
            <a:spLocks/>
          </p:cNvSpPr>
          <p:nvPr/>
        </p:nvSpPr>
        <p:spPr>
          <a:xfrm>
            <a:off x="437572" y="5504447"/>
            <a:ext cx="7918015" cy="825571"/>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200" dirty="0">
                <a:solidFill>
                  <a:schemeClr val="bg1"/>
                </a:solidFill>
              </a:rPr>
              <a:t>Für Q2 /2020 ist die erneute Angebotsabfrage vorgesehen. Unter Berücksichtigung der vorgegebenen Fristen und möglicher Verhandlungsrunden </a:t>
            </a:r>
            <a:r>
              <a:rPr lang="de-DE" sz="1200" dirty="0" smtClean="0">
                <a:solidFill>
                  <a:schemeClr val="bg1"/>
                </a:solidFill>
              </a:rPr>
              <a:t>beabsichtigt SenInnDS, </a:t>
            </a:r>
            <a:r>
              <a:rPr lang="de-DE" sz="1200" dirty="0">
                <a:solidFill>
                  <a:schemeClr val="bg1"/>
                </a:solidFill>
              </a:rPr>
              <a:t>den Zuschlag im Q4 </a:t>
            </a:r>
            <a:r>
              <a:rPr lang="de-DE" sz="1200" dirty="0" smtClean="0">
                <a:solidFill>
                  <a:schemeClr val="bg1"/>
                </a:solidFill>
              </a:rPr>
              <a:t>/2020 </a:t>
            </a:r>
            <a:r>
              <a:rPr lang="de-DE" sz="1200" dirty="0">
                <a:solidFill>
                  <a:schemeClr val="bg1"/>
                </a:solidFill>
              </a:rPr>
              <a:t>zu erteilen.</a:t>
            </a:r>
          </a:p>
          <a:p>
            <a:r>
              <a:rPr lang="de-DE" sz="1200" dirty="0" smtClean="0">
                <a:solidFill>
                  <a:schemeClr val="bg1"/>
                </a:solidFill>
              </a:rPr>
              <a:t>Voraussetzung </a:t>
            </a:r>
            <a:r>
              <a:rPr lang="de-DE" sz="1200" dirty="0">
                <a:solidFill>
                  <a:schemeClr val="bg1"/>
                </a:solidFill>
              </a:rPr>
              <a:t>für die Einführung der Digitalen Akte </a:t>
            </a:r>
            <a:r>
              <a:rPr lang="de-DE" sz="1200" dirty="0" smtClean="0">
                <a:solidFill>
                  <a:schemeClr val="bg1"/>
                </a:solidFill>
              </a:rPr>
              <a:t>sollte die </a:t>
            </a:r>
            <a:r>
              <a:rPr lang="de-DE" sz="1200" dirty="0">
                <a:solidFill>
                  <a:schemeClr val="bg1"/>
                </a:solidFill>
              </a:rPr>
              <a:t>Bereitstellung des </a:t>
            </a:r>
            <a:r>
              <a:rPr lang="de-DE" sz="1200" dirty="0" smtClean="0">
                <a:solidFill>
                  <a:schemeClr val="bg1"/>
                </a:solidFill>
              </a:rPr>
              <a:t>IKT-Basisdienstes DIM sein.</a:t>
            </a:r>
          </a:p>
        </p:txBody>
      </p:sp>
      <p:sp>
        <p:nvSpPr>
          <p:cNvPr id="2" name="Textfeld 1"/>
          <p:cNvSpPr txBox="1"/>
          <p:nvPr/>
        </p:nvSpPr>
        <p:spPr>
          <a:xfrm>
            <a:off x="334195" y="2965192"/>
            <a:ext cx="418271" cy="923330"/>
          </a:xfrm>
          <a:prstGeom prst="rect">
            <a:avLst/>
          </a:prstGeom>
          <a:noFill/>
        </p:spPr>
        <p:txBody>
          <a:bodyPr wrap="square" rtlCol="0">
            <a:spAutoFit/>
          </a:bodyPr>
          <a:lstStyle/>
          <a:p>
            <a:r>
              <a:rPr lang="de-DE" sz="54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5400" dirty="0">
              <a:solidFill>
                <a:srgbClr val="E20026"/>
              </a:solidFill>
            </a:endParaRPr>
          </a:p>
        </p:txBody>
      </p:sp>
      <p:sp>
        <p:nvSpPr>
          <p:cNvPr id="6" name="Textfeld 5"/>
          <p:cNvSpPr txBox="1"/>
          <p:nvPr/>
        </p:nvSpPr>
        <p:spPr>
          <a:xfrm>
            <a:off x="453483" y="4437943"/>
            <a:ext cx="446040" cy="584775"/>
          </a:xfrm>
          <a:prstGeom prst="rect">
            <a:avLst/>
          </a:prstGeom>
          <a:noFill/>
        </p:spPr>
        <p:txBody>
          <a:bodyPr wrap="square" rtlCol="0">
            <a:spAutoFit/>
          </a:bodyPr>
          <a:lstStyle/>
          <a:p>
            <a:r>
              <a:rPr lang="de-DE" sz="3200" dirty="0">
                <a:solidFill>
                  <a:srgbClr val="E20026"/>
                </a:solidFill>
                <a:sym typeface="Webdings" panose="05030102010509060703" pitchFamily="18" charset="2"/>
              </a:rPr>
              <a:t></a:t>
            </a:r>
            <a:endParaRPr lang="de-DE" sz="3200" dirty="0"/>
          </a:p>
        </p:txBody>
      </p:sp>
      <p:sp>
        <p:nvSpPr>
          <p:cNvPr id="7" name="Textfeld 6"/>
          <p:cNvSpPr txBox="1"/>
          <p:nvPr/>
        </p:nvSpPr>
        <p:spPr>
          <a:xfrm>
            <a:off x="379388" y="952967"/>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8" name="Textfeld 7"/>
          <p:cNvSpPr txBox="1"/>
          <p:nvPr/>
        </p:nvSpPr>
        <p:spPr>
          <a:xfrm>
            <a:off x="460660" y="5534161"/>
            <a:ext cx="446040" cy="769441"/>
          </a:xfrm>
          <a:prstGeom prst="rect">
            <a:avLst/>
          </a:prstGeom>
          <a:noFill/>
        </p:spPr>
        <p:txBody>
          <a:bodyPr wrap="square" rtlCol="0">
            <a:spAutoFit/>
          </a:bodyPr>
          <a:lstStyle/>
          <a:p>
            <a:r>
              <a:rPr lang="de-DE" sz="44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400" dirty="0">
              <a:solidFill>
                <a:schemeClr val="bg1"/>
              </a:solidFill>
            </a:endParaRPr>
          </a:p>
        </p:txBody>
      </p:sp>
      <p:sp>
        <p:nvSpPr>
          <p:cNvPr id="9" name="Textfeld 8"/>
          <p:cNvSpPr txBox="1"/>
          <p:nvPr/>
        </p:nvSpPr>
        <p:spPr>
          <a:xfrm>
            <a:off x="499647" y="2198093"/>
            <a:ext cx="401269" cy="523220"/>
          </a:xfrm>
          <a:prstGeom prst="rect">
            <a:avLst/>
          </a:prstGeom>
          <a:noFill/>
        </p:spPr>
        <p:txBody>
          <a:bodyPr wrap="square" rtlCol="0">
            <a:spAutoFit/>
          </a:bodyPr>
          <a:lstStyle/>
          <a:p>
            <a:r>
              <a:rPr lang="de-DE" sz="2800" dirty="0">
                <a:solidFill>
                  <a:srgbClr val="E20026"/>
                </a:solidFill>
                <a:sym typeface="Wingdings" panose="05000000000000000000" pitchFamily="2" charset="2"/>
              </a:rPr>
              <a:t></a:t>
            </a:r>
            <a:endParaRPr lang="de-DE" sz="2800" b="1" dirty="0">
              <a:solidFill>
                <a:srgbClr val="E20026"/>
              </a:solidFill>
            </a:endParaRPr>
          </a:p>
        </p:txBody>
      </p:sp>
    </p:spTree>
    <p:extLst>
      <p:ext uri="{BB962C8B-B14F-4D97-AF65-F5344CB8AC3E}">
        <p14:creationId xmlns:p14="http://schemas.microsoft.com/office/powerpoint/2010/main" val="28818084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a:xfrm>
            <a:off x="430212" y="6527818"/>
            <a:ext cx="6986588" cy="187325"/>
          </a:xfrm>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a:xfrm>
            <a:off x="8343900" y="6756418"/>
            <a:ext cx="599018" cy="187325"/>
          </a:xfrm>
        </p:spPr>
        <p:txBody>
          <a:bodyPr/>
          <a:lstStyle/>
          <a:p>
            <a:fld id="{3646FC2D-8C38-714F-A3A4-F0593FE8BF0D}" type="slidenum">
              <a:rPr lang="de-DE" smtClean="0"/>
              <a:pPr/>
              <a:t>10</a:t>
            </a:fld>
            <a:endParaRPr lang="de-DE" dirty="0"/>
          </a:p>
        </p:txBody>
      </p:sp>
      <p:sp>
        <p:nvSpPr>
          <p:cNvPr id="5" name="Titel 4"/>
          <p:cNvSpPr>
            <a:spLocks noGrp="1"/>
          </p:cNvSpPr>
          <p:nvPr>
            <p:ph type="title"/>
          </p:nvPr>
        </p:nvSpPr>
        <p:spPr>
          <a:xfrm>
            <a:off x="420698" y="199215"/>
            <a:ext cx="6986587" cy="609808"/>
          </a:xfrm>
        </p:spPr>
        <p:txBody>
          <a:bodyPr/>
          <a:lstStyle/>
          <a:p>
            <a:r>
              <a:rPr lang="de-DE" dirty="0"/>
              <a:t>IKT-Basisdienst Dokumenten-Input-Management (DIM)</a:t>
            </a:r>
            <a:endParaRPr lang="de-DE" dirty="0">
              <a:effectLst>
                <a:outerShdw blurRad="38100" dist="38100" dir="2700000" algn="tl">
                  <a:srgbClr val="000000">
                    <a:alpha val="43137"/>
                  </a:srgbClr>
                </a:outerShdw>
              </a:effectLst>
            </a:endParaRPr>
          </a:p>
        </p:txBody>
      </p:sp>
      <p:sp>
        <p:nvSpPr>
          <p:cNvPr id="22" name="Rechteck 21"/>
          <p:cNvSpPr/>
          <p:nvPr/>
        </p:nvSpPr>
        <p:spPr>
          <a:xfrm>
            <a:off x="466946" y="877518"/>
            <a:ext cx="7876954" cy="1152271"/>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r>
              <a:rPr lang="de-DE" sz="1200" dirty="0">
                <a:solidFill>
                  <a:schemeClr val="tx1"/>
                </a:solidFill>
              </a:rPr>
              <a:t>Mit Einführung der Digitalen Akte müssen papiergebundene Posteingänge in ein digitales Format übertragen werden, um sie in den elektronisch gestützten Arbeitsablauf einbeziehen zu können. </a:t>
            </a:r>
            <a:br>
              <a:rPr lang="de-DE" sz="1200" dirty="0">
                <a:solidFill>
                  <a:schemeClr val="tx1"/>
                </a:solidFill>
              </a:rPr>
            </a:br>
            <a:r>
              <a:rPr lang="de-DE" sz="1200" dirty="0">
                <a:solidFill>
                  <a:schemeClr val="tx1"/>
                </a:solidFill>
              </a:rPr>
              <a:t>Diese Digitalisierung muss unter Wahrung der Grundsätze ordnungsgemäßer Aktenführung und -aufbewahrung geschehen und die Funktionalitäten: Daten empfangen, Text erkennen (OCR), Dokumente klassifizieren, Metadaten erkennen und Daten an ein Zielsystem übermitteln, ermöglichen.</a:t>
            </a:r>
          </a:p>
        </p:txBody>
      </p:sp>
      <p:sp>
        <p:nvSpPr>
          <p:cNvPr id="26" name="Rechteck 25"/>
          <p:cNvSpPr/>
          <p:nvPr/>
        </p:nvSpPr>
        <p:spPr>
          <a:xfrm>
            <a:off x="466946" y="4221869"/>
            <a:ext cx="7876954" cy="1303511"/>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buClr>
                <a:srgbClr val="E20026"/>
              </a:buClr>
              <a:buFont typeface="Arial" panose="020B0604020202020204" pitchFamily="34" charset="0"/>
              <a:buChar char="•"/>
            </a:pPr>
            <a:r>
              <a:rPr lang="de-DE" sz="1200" b="1" dirty="0">
                <a:solidFill>
                  <a:schemeClr val="tx1"/>
                </a:solidFill>
              </a:rPr>
              <a:t>Akzeptanzmanagement: </a:t>
            </a:r>
            <a:r>
              <a:rPr lang="de-DE" sz="1200" dirty="0" smtClean="0">
                <a:solidFill>
                  <a:schemeClr val="tx1"/>
                </a:solidFill>
              </a:rPr>
              <a:t>Beschäftige der Poststelle einbinden, Beschäftigtenvertretungen und OE-Leitungen informieren</a:t>
            </a:r>
          </a:p>
          <a:p>
            <a:pPr marL="171450" indent="-171450">
              <a:buClr>
                <a:srgbClr val="E20026"/>
              </a:buClr>
              <a:buFont typeface="Arial" panose="020B0604020202020204" pitchFamily="34" charset="0"/>
              <a:buChar char="•"/>
            </a:pPr>
            <a:r>
              <a:rPr lang="de-DE" sz="1200" b="1" dirty="0">
                <a:solidFill>
                  <a:schemeClr val="tx1"/>
                </a:solidFill>
              </a:rPr>
              <a:t>Prozessmanagement: </a:t>
            </a:r>
            <a:r>
              <a:rPr lang="de-DE" sz="1200" dirty="0" smtClean="0">
                <a:solidFill>
                  <a:schemeClr val="tx1"/>
                </a:solidFill>
              </a:rPr>
              <a:t>Soll-Prozess-Konzeptionierung und Praxissimulation, Erhebung Personal- und Raumbedarf</a:t>
            </a:r>
            <a:endParaRPr lang="de-DE" sz="1200" dirty="0">
              <a:solidFill>
                <a:schemeClr val="tx1"/>
              </a:solidFill>
            </a:endParaRPr>
          </a:p>
          <a:p>
            <a:pPr marL="171450" indent="-171450">
              <a:buClr>
                <a:srgbClr val="E20026"/>
              </a:buClr>
              <a:buFont typeface="Arial" panose="020B0604020202020204" pitchFamily="34" charset="0"/>
              <a:buChar char="•"/>
            </a:pPr>
            <a:r>
              <a:rPr lang="de-DE" sz="1200" b="1" dirty="0">
                <a:solidFill>
                  <a:schemeClr val="tx1"/>
                </a:solidFill>
              </a:rPr>
              <a:t>Schulungen / Qualifizierung: </a:t>
            </a:r>
            <a:r>
              <a:rPr lang="de-DE" sz="1200" dirty="0" smtClean="0">
                <a:solidFill>
                  <a:schemeClr val="tx1"/>
                </a:solidFill>
              </a:rPr>
              <a:t>neue Aufgaben definieren, Schulungsbedarfe erheben und Personal qualifizieren</a:t>
            </a:r>
          </a:p>
          <a:p>
            <a:pPr marL="171450" indent="-171450">
              <a:buClr>
                <a:srgbClr val="E20026"/>
              </a:buClr>
              <a:buFont typeface="Arial" panose="020B0604020202020204" pitchFamily="34" charset="0"/>
              <a:buChar char="•"/>
            </a:pPr>
            <a:r>
              <a:rPr lang="de-DE" sz="1200" b="1" dirty="0" smtClean="0">
                <a:solidFill>
                  <a:schemeClr val="tx1"/>
                </a:solidFill>
              </a:rPr>
              <a:t>Schriftgut: </a:t>
            </a:r>
            <a:r>
              <a:rPr lang="de-DE" sz="1200" dirty="0" smtClean="0">
                <a:solidFill>
                  <a:schemeClr val="tx1"/>
                </a:solidFill>
              </a:rPr>
              <a:t>Schriftgutanalyse inkl. Scanstrategie </a:t>
            </a:r>
            <a:r>
              <a:rPr lang="de-DE" sz="1200" b="1" dirty="0" smtClean="0">
                <a:solidFill>
                  <a:schemeClr val="tx1"/>
                </a:solidFill>
              </a:rPr>
              <a:t> </a:t>
            </a:r>
          </a:p>
        </p:txBody>
      </p:sp>
      <p:sp>
        <p:nvSpPr>
          <p:cNvPr id="27" name="Textfeld 26"/>
          <p:cNvSpPr txBox="1"/>
          <p:nvPr/>
        </p:nvSpPr>
        <p:spPr>
          <a:xfrm>
            <a:off x="1146419" y="4086091"/>
            <a:ext cx="2613449"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Aktuelle Arbeitspakte im BA Mitte </a:t>
            </a:r>
          </a:p>
        </p:txBody>
      </p:sp>
      <p:sp>
        <p:nvSpPr>
          <p:cNvPr id="7" name="Textfeld 6"/>
          <p:cNvSpPr txBox="1"/>
          <p:nvPr/>
        </p:nvSpPr>
        <p:spPr>
          <a:xfrm>
            <a:off x="379388" y="955376"/>
            <a:ext cx="332257" cy="830997"/>
          </a:xfrm>
          <a:prstGeom prst="rect">
            <a:avLst/>
          </a:prstGeom>
          <a:noFill/>
        </p:spPr>
        <p:txBody>
          <a:bodyPr wrap="square" rtlCol="0">
            <a:spAutoFit/>
          </a:bodyPr>
          <a:lstStyle/>
          <a:p>
            <a:r>
              <a:rPr lang="de-DE" sz="48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800" dirty="0">
              <a:solidFill>
                <a:srgbClr val="E20026"/>
              </a:solidFill>
            </a:endParaRPr>
          </a:p>
        </p:txBody>
      </p:sp>
      <p:sp>
        <p:nvSpPr>
          <p:cNvPr id="11" name="Textfeld 10"/>
          <p:cNvSpPr txBox="1"/>
          <p:nvPr/>
        </p:nvSpPr>
        <p:spPr>
          <a:xfrm>
            <a:off x="506825" y="4534693"/>
            <a:ext cx="338322" cy="523220"/>
          </a:xfrm>
          <a:prstGeom prst="rect">
            <a:avLst/>
          </a:prstGeom>
          <a:noFill/>
        </p:spPr>
        <p:txBody>
          <a:bodyPr wrap="square" rtlCol="0">
            <a:spAutoFit/>
          </a:bodyPr>
          <a:lstStyle/>
          <a:p>
            <a:r>
              <a:rPr lang="de-DE" sz="2800" dirty="0" smtClean="0">
                <a:solidFill>
                  <a:srgbClr val="E20026"/>
                </a:solidFill>
                <a:sym typeface="Webdings" panose="05030102010509060703" pitchFamily="18" charset="2"/>
              </a:rPr>
              <a:t></a:t>
            </a:r>
            <a:endParaRPr lang="de-DE" dirty="0"/>
          </a:p>
        </p:txBody>
      </p:sp>
      <p:sp>
        <p:nvSpPr>
          <p:cNvPr id="24" name="Textfeld 23"/>
          <p:cNvSpPr txBox="1"/>
          <p:nvPr/>
        </p:nvSpPr>
        <p:spPr>
          <a:xfrm>
            <a:off x="1146420" y="768640"/>
            <a:ext cx="576000" cy="215444"/>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Inhalte</a:t>
            </a:r>
          </a:p>
        </p:txBody>
      </p:sp>
      <p:sp>
        <p:nvSpPr>
          <p:cNvPr id="15" name="Titel 4"/>
          <p:cNvSpPr txBox="1">
            <a:spLocks/>
          </p:cNvSpPr>
          <p:nvPr/>
        </p:nvSpPr>
        <p:spPr>
          <a:xfrm>
            <a:off x="455620" y="5643618"/>
            <a:ext cx="7918015" cy="640134"/>
          </a:xfrm>
          <a:prstGeom prst="homePlate">
            <a:avLst/>
          </a:prstGeom>
          <a:solidFill>
            <a:srgbClr val="E20026"/>
          </a:solidFill>
          <a:ln>
            <a:noFill/>
          </a:ln>
        </p:spPr>
        <p:txBody>
          <a:bodyPr vert="horz" lIns="720000" tIns="0" rIns="0" bIns="0" rtlCol="0" anchor="ctr"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sz="1200" dirty="0" smtClean="0">
                <a:solidFill>
                  <a:schemeClr val="bg1"/>
                </a:solidFill>
              </a:rPr>
              <a:t>Abhängigkeit </a:t>
            </a:r>
            <a:r>
              <a:rPr lang="de-DE" sz="1200" dirty="0">
                <a:solidFill>
                  <a:schemeClr val="bg1"/>
                </a:solidFill>
              </a:rPr>
              <a:t>von Auswahl landesweiter Geräte und </a:t>
            </a:r>
            <a:r>
              <a:rPr lang="de-DE" sz="1200" dirty="0" smtClean="0">
                <a:solidFill>
                  <a:schemeClr val="bg1"/>
                </a:solidFill>
              </a:rPr>
              <a:t>Software.</a:t>
            </a:r>
            <a:endParaRPr lang="de-DE" sz="1200" dirty="0">
              <a:solidFill>
                <a:schemeClr val="bg1"/>
              </a:solidFill>
            </a:endParaRPr>
          </a:p>
          <a:p>
            <a:r>
              <a:rPr lang="de-DE" sz="1200" dirty="0">
                <a:solidFill>
                  <a:schemeClr val="bg1"/>
                </a:solidFill>
              </a:rPr>
              <a:t>Enge </a:t>
            </a:r>
            <a:r>
              <a:rPr lang="de-DE" sz="1200" dirty="0" smtClean="0">
                <a:solidFill>
                  <a:schemeClr val="bg1"/>
                </a:solidFill>
              </a:rPr>
              <a:t>zeitliche Verknüpfung </a:t>
            </a:r>
            <a:r>
              <a:rPr lang="de-DE" sz="1200" dirty="0">
                <a:solidFill>
                  <a:schemeClr val="bg1"/>
                </a:solidFill>
              </a:rPr>
              <a:t>mit Einführung </a:t>
            </a:r>
            <a:r>
              <a:rPr lang="de-DE" sz="1200" dirty="0" smtClean="0">
                <a:solidFill>
                  <a:schemeClr val="bg1"/>
                </a:solidFill>
              </a:rPr>
              <a:t>der Digitalen Akte.</a:t>
            </a:r>
            <a:endParaRPr lang="de-DE" sz="1200" dirty="0">
              <a:solidFill>
                <a:schemeClr val="bg1"/>
              </a:solidFill>
            </a:endParaRPr>
          </a:p>
        </p:txBody>
      </p:sp>
      <p:sp>
        <p:nvSpPr>
          <p:cNvPr id="16" name="Textfeld 15"/>
          <p:cNvSpPr txBox="1"/>
          <p:nvPr/>
        </p:nvSpPr>
        <p:spPr>
          <a:xfrm>
            <a:off x="460660" y="5588126"/>
            <a:ext cx="446040" cy="769441"/>
          </a:xfrm>
          <a:prstGeom prst="rect">
            <a:avLst/>
          </a:prstGeom>
          <a:noFill/>
        </p:spPr>
        <p:txBody>
          <a:bodyPr wrap="square" rtlCol="0">
            <a:spAutoFit/>
          </a:bodyPr>
          <a:lstStyle/>
          <a:p>
            <a:r>
              <a:rPr lang="de-DE" sz="4400" dirty="0">
                <a:solidFill>
                  <a:schemeClr val="bg1"/>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de-DE" sz="4400" dirty="0">
              <a:solidFill>
                <a:schemeClr val="bg1"/>
              </a:solidFill>
            </a:endParaRPr>
          </a:p>
        </p:txBody>
      </p:sp>
      <p:sp>
        <p:nvSpPr>
          <p:cNvPr id="13" name="Rechteck 12"/>
          <p:cNvSpPr/>
          <p:nvPr/>
        </p:nvSpPr>
        <p:spPr>
          <a:xfrm>
            <a:off x="466946" y="2216738"/>
            <a:ext cx="7876954" cy="373969"/>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a:buClr>
                <a:srgbClr val="FF0000"/>
              </a:buClr>
            </a:pPr>
            <a:r>
              <a:rPr lang="de-DE" sz="1200" dirty="0" smtClean="0">
                <a:solidFill>
                  <a:schemeClr val="tx1"/>
                </a:solidFill>
              </a:rPr>
              <a:t>Das Einführungsprojekt hat im August 2020 begonnen. </a:t>
            </a:r>
            <a:endParaRPr lang="de-DE" sz="1200" dirty="0">
              <a:solidFill>
                <a:schemeClr val="tx1"/>
              </a:solidFill>
            </a:endParaRPr>
          </a:p>
        </p:txBody>
      </p:sp>
      <p:sp>
        <p:nvSpPr>
          <p:cNvPr id="14" name="Textfeld 13"/>
          <p:cNvSpPr txBox="1"/>
          <p:nvPr/>
        </p:nvSpPr>
        <p:spPr>
          <a:xfrm>
            <a:off x="1146420" y="2097133"/>
            <a:ext cx="1584000" cy="216000"/>
          </a:xfrm>
          <a:prstGeom prst="rect">
            <a:avLst/>
          </a:prstGeom>
          <a:solidFill>
            <a:schemeClr val="bg1"/>
          </a:solidFill>
        </p:spPr>
        <p:txBody>
          <a:bodyPr wrap="square" lIns="0" tIns="0" rIns="0" bIns="0" rtlCol="0" anchor="ctr" anchorCtr="0">
            <a:spAutoFit/>
          </a:bodyPr>
          <a:lstStyle/>
          <a:p>
            <a:pPr algn="ctr"/>
            <a:r>
              <a:rPr lang="de-DE" sz="1400" b="1" dirty="0">
                <a:solidFill>
                  <a:srgbClr val="E20026"/>
                </a:solidFill>
              </a:rPr>
              <a:t>Status/ Verfügbarkeit</a:t>
            </a:r>
          </a:p>
        </p:txBody>
      </p:sp>
      <p:sp>
        <p:nvSpPr>
          <p:cNvPr id="17" name="Textfeld 16"/>
          <p:cNvSpPr txBox="1"/>
          <p:nvPr/>
        </p:nvSpPr>
        <p:spPr>
          <a:xfrm>
            <a:off x="488777" y="2151857"/>
            <a:ext cx="338322" cy="523220"/>
          </a:xfrm>
          <a:prstGeom prst="rect">
            <a:avLst/>
          </a:prstGeom>
          <a:noFill/>
        </p:spPr>
        <p:txBody>
          <a:bodyPr wrap="square" rtlCol="0">
            <a:spAutoFit/>
          </a:bodyPr>
          <a:lstStyle/>
          <a:p>
            <a:r>
              <a:rPr lang="de-DE" sz="2800" dirty="0" smtClean="0">
                <a:solidFill>
                  <a:srgbClr val="E20026"/>
                </a:solidFill>
                <a:sym typeface="Wingdings" panose="05000000000000000000" pitchFamily="2" charset="2"/>
              </a:rPr>
              <a:t></a:t>
            </a:r>
            <a:endParaRPr lang="de-DE" sz="2800" dirty="0">
              <a:solidFill>
                <a:srgbClr val="E20026"/>
              </a:solidFill>
            </a:endParaRPr>
          </a:p>
        </p:txBody>
      </p:sp>
      <p:sp>
        <p:nvSpPr>
          <p:cNvPr id="18" name="Rechteck 17"/>
          <p:cNvSpPr/>
          <p:nvPr/>
        </p:nvSpPr>
        <p:spPr>
          <a:xfrm>
            <a:off x="425885" y="2850747"/>
            <a:ext cx="7947749" cy="1110097"/>
          </a:xfrm>
          <a:prstGeom prst="rect">
            <a:avLst/>
          </a:prstGeom>
          <a:noFill/>
          <a:ln w="6350">
            <a:solidFill>
              <a:srgbClr val="E20026"/>
            </a:solidFill>
          </a:ln>
          <a:effectLst/>
        </p:spPr>
        <p:style>
          <a:lnRef idx="1">
            <a:schemeClr val="accent1"/>
          </a:lnRef>
          <a:fillRef idx="3">
            <a:schemeClr val="accent1"/>
          </a:fillRef>
          <a:effectRef idx="2">
            <a:schemeClr val="accent1"/>
          </a:effectRef>
          <a:fontRef idx="minor">
            <a:schemeClr val="lt1"/>
          </a:fontRef>
        </p:style>
        <p:txBody>
          <a:bodyPr lIns="756000" tIns="108000" rIns="108000" rtlCol="0" anchor="ctr"/>
          <a:lstStyle/>
          <a:p>
            <a:pPr marL="171450" indent="-171450">
              <a:buClr>
                <a:srgbClr val="E20026"/>
              </a:buClr>
              <a:buFont typeface="Arial" panose="020B0604020202020204" pitchFamily="34" charset="0"/>
              <a:buChar char="•"/>
            </a:pPr>
            <a:r>
              <a:rPr lang="de-DE" sz="1200" dirty="0">
                <a:solidFill>
                  <a:schemeClr val="tx1"/>
                </a:solidFill>
              </a:rPr>
              <a:t>Es wird die Betriebsvariante „Scannen in den Poststellen der Behörden“ </a:t>
            </a:r>
            <a:r>
              <a:rPr lang="de-DE" sz="1200" dirty="0" smtClean="0">
                <a:solidFill>
                  <a:schemeClr val="tx1"/>
                </a:solidFill>
              </a:rPr>
              <a:t>realisiert. Es erfolgt eine Erstausstattung mit </a:t>
            </a:r>
            <a:r>
              <a:rPr lang="de-DE" sz="1200" dirty="0">
                <a:solidFill>
                  <a:schemeClr val="tx1"/>
                </a:solidFill>
              </a:rPr>
              <a:t>Scan-Geräten sowie der </a:t>
            </a:r>
            <a:r>
              <a:rPr lang="de-DE" sz="1200" dirty="0" smtClean="0">
                <a:solidFill>
                  <a:schemeClr val="tx1"/>
                </a:solidFill>
              </a:rPr>
              <a:t>Scan-Software, </a:t>
            </a:r>
            <a:r>
              <a:rPr lang="de-DE" sz="1200" dirty="0">
                <a:solidFill>
                  <a:schemeClr val="tx1"/>
                </a:solidFill>
              </a:rPr>
              <a:t>die eine Texterkennung </a:t>
            </a:r>
            <a:r>
              <a:rPr lang="de-DE" sz="1200" dirty="0" smtClean="0">
                <a:solidFill>
                  <a:schemeClr val="tx1"/>
                </a:solidFill>
              </a:rPr>
              <a:t>zulässt. </a:t>
            </a:r>
          </a:p>
          <a:p>
            <a:pPr marL="171450" indent="-171450">
              <a:buClr>
                <a:srgbClr val="E20026"/>
              </a:buClr>
              <a:buFont typeface="Arial" panose="020B0604020202020204" pitchFamily="34" charset="0"/>
              <a:buChar char="•"/>
            </a:pPr>
            <a:r>
              <a:rPr lang="de-DE" sz="1200" dirty="0" smtClean="0">
                <a:solidFill>
                  <a:schemeClr val="tx1"/>
                </a:solidFill>
              </a:rPr>
              <a:t>Das BA </a:t>
            </a:r>
            <a:r>
              <a:rPr lang="de-DE" sz="1200" dirty="0">
                <a:solidFill>
                  <a:schemeClr val="tx1"/>
                </a:solidFill>
              </a:rPr>
              <a:t>Mitte </a:t>
            </a:r>
            <a:r>
              <a:rPr lang="de-DE" sz="1200" dirty="0" smtClean="0">
                <a:solidFill>
                  <a:schemeClr val="tx1"/>
                </a:solidFill>
              </a:rPr>
              <a:t>wird </a:t>
            </a:r>
            <a:r>
              <a:rPr lang="de-DE" sz="1200" dirty="0">
                <a:solidFill>
                  <a:schemeClr val="tx1"/>
                </a:solidFill>
              </a:rPr>
              <a:t>eine der Startbehörden sein, die </a:t>
            </a:r>
            <a:r>
              <a:rPr lang="de-DE" sz="1200" dirty="0" smtClean="0">
                <a:solidFill>
                  <a:schemeClr val="tx1"/>
                </a:solidFill>
              </a:rPr>
              <a:t>ab Q3/2021 mit dem Roll-Out beginnt. </a:t>
            </a:r>
          </a:p>
          <a:p>
            <a:pPr marL="171450" indent="-171450">
              <a:buClr>
                <a:srgbClr val="E20026"/>
              </a:buClr>
              <a:buFont typeface="Arial" panose="020B0604020202020204" pitchFamily="34" charset="0"/>
              <a:buChar char="•"/>
            </a:pPr>
            <a:r>
              <a:rPr lang="de-DE" sz="1200" dirty="0" smtClean="0">
                <a:solidFill>
                  <a:schemeClr val="tx1"/>
                </a:solidFill>
              </a:rPr>
              <a:t>In welchem Bereich mit </a:t>
            </a:r>
            <a:r>
              <a:rPr lang="de-DE" sz="1200" dirty="0">
                <a:solidFill>
                  <a:schemeClr val="tx1"/>
                </a:solidFill>
              </a:rPr>
              <a:t>der Pilotierung </a:t>
            </a:r>
            <a:r>
              <a:rPr lang="de-DE" sz="1200" dirty="0" smtClean="0">
                <a:solidFill>
                  <a:schemeClr val="tx1"/>
                </a:solidFill>
              </a:rPr>
              <a:t>begonnen </a:t>
            </a:r>
            <a:r>
              <a:rPr lang="de-DE" sz="1200" dirty="0">
                <a:solidFill>
                  <a:schemeClr val="tx1"/>
                </a:solidFill>
              </a:rPr>
              <a:t>wird, ist noch </a:t>
            </a:r>
            <a:r>
              <a:rPr lang="de-DE" sz="1200" dirty="0" smtClean="0">
                <a:solidFill>
                  <a:schemeClr val="tx1"/>
                </a:solidFill>
              </a:rPr>
              <a:t>abzustimmen – auch in Abhängigkeit der Einführung der Digitalen Akte.</a:t>
            </a:r>
            <a:endParaRPr lang="de-DE" sz="1200" dirty="0">
              <a:solidFill>
                <a:schemeClr val="tx1">
                  <a:lumMod val="75000"/>
                  <a:lumOff val="25000"/>
                </a:schemeClr>
              </a:solidFill>
            </a:endParaRPr>
          </a:p>
        </p:txBody>
      </p:sp>
      <p:sp>
        <p:nvSpPr>
          <p:cNvPr id="19" name="Textfeld 18"/>
          <p:cNvSpPr txBox="1"/>
          <p:nvPr/>
        </p:nvSpPr>
        <p:spPr>
          <a:xfrm>
            <a:off x="1146420" y="2727601"/>
            <a:ext cx="1945696" cy="215444"/>
          </a:xfrm>
          <a:prstGeom prst="rect">
            <a:avLst/>
          </a:prstGeom>
          <a:solidFill>
            <a:schemeClr val="bg1"/>
          </a:solidFill>
        </p:spPr>
        <p:txBody>
          <a:bodyPr wrap="square" lIns="0" tIns="0" rIns="0" bIns="0" rtlCol="0" anchor="ctr" anchorCtr="0">
            <a:spAutoFit/>
          </a:bodyPr>
          <a:lstStyle/>
          <a:p>
            <a:pPr algn="ctr"/>
            <a:r>
              <a:rPr lang="de-DE" sz="1400" b="1" dirty="0" smtClean="0">
                <a:solidFill>
                  <a:srgbClr val="E20026"/>
                </a:solidFill>
              </a:rPr>
              <a:t>Pilotprojekt im </a:t>
            </a:r>
            <a:r>
              <a:rPr lang="de-DE" sz="1400" b="1" dirty="0">
                <a:solidFill>
                  <a:srgbClr val="E20026"/>
                </a:solidFill>
              </a:rPr>
              <a:t>BA Mitte</a:t>
            </a:r>
          </a:p>
        </p:txBody>
      </p:sp>
      <p:sp>
        <p:nvSpPr>
          <p:cNvPr id="20" name="Textfeld 19"/>
          <p:cNvSpPr txBox="1"/>
          <p:nvPr/>
        </p:nvSpPr>
        <p:spPr>
          <a:xfrm>
            <a:off x="334195" y="2965192"/>
            <a:ext cx="418271" cy="923330"/>
          </a:xfrm>
          <a:prstGeom prst="rect">
            <a:avLst/>
          </a:prstGeom>
          <a:noFill/>
        </p:spPr>
        <p:txBody>
          <a:bodyPr wrap="square" rtlCol="0">
            <a:spAutoFit/>
          </a:bodyPr>
          <a:lstStyle/>
          <a:p>
            <a:r>
              <a:rPr lang="de-DE" sz="5400" dirty="0">
                <a:solidFill>
                  <a:srgbClr val="E20026"/>
                </a:solidFill>
                <a:latin typeface="Calibri" panose="020F0502020204030204" pitchFamily="34" charset="0"/>
                <a:ea typeface="Calibri" panose="020F0502020204030204" pitchFamily="34" charset="0"/>
                <a:cs typeface="Times New Roman" panose="02020603050405020304" pitchFamily="18" charset="0"/>
                <a:sym typeface="Webdings" panose="05030102010509060703" pitchFamily="18" charset="2"/>
              </a:rPr>
              <a:t></a:t>
            </a:r>
            <a:endParaRPr lang="de-DE" sz="5400" dirty="0">
              <a:solidFill>
                <a:srgbClr val="E20026"/>
              </a:solidFill>
            </a:endParaRPr>
          </a:p>
        </p:txBody>
      </p:sp>
    </p:spTree>
    <p:extLst>
      <p:ext uri="{BB962C8B-B14F-4D97-AF65-F5344CB8AC3E}">
        <p14:creationId xmlns:p14="http://schemas.microsoft.com/office/powerpoint/2010/main" val="504591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11</a:t>
            </a:fld>
            <a:endParaRPr lang="de-DE" dirty="0"/>
          </a:p>
        </p:txBody>
      </p:sp>
      <p:grpSp>
        <p:nvGrpSpPr>
          <p:cNvPr id="7" name="Gruppieren 6">
            <a:extLst>
              <a:ext uri="{FF2B5EF4-FFF2-40B4-BE49-F238E27FC236}">
                <a16:creationId xmlns:a16="http://schemas.microsoft.com/office/drawing/2014/main" id="{6242FB69-0AC6-4108-950B-67CBCEA9E90A}"/>
              </a:ext>
            </a:extLst>
          </p:cNvPr>
          <p:cNvGrpSpPr/>
          <p:nvPr/>
        </p:nvGrpSpPr>
        <p:grpSpPr>
          <a:xfrm>
            <a:off x="430212" y="1036159"/>
            <a:ext cx="8440734" cy="5076260"/>
            <a:chOff x="351903" y="1380637"/>
            <a:chExt cx="8440734" cy="4707304"/>
          </a:xfrm>
        </p:grpSpPr>
        <p:sp>
          <p:nvSpPr>
            <p:cNvPr id="8" name="Freihandform: Form 3">
              <a:extLst>
                <a:ext uri="{FF2B5EF4-FFF2-40B4-BE49-F238E27FC236}">
                  <a16:creationId xmlns:a16="http://schemas.microsoft.com/office/drawing/2014/main" id="{58A898BF-44E8-45FF-9FB4-83D8F805C701}"/>
                </a:ext>
              </a:extLst>
            </p:cNvPr>
            <p:cNvSpPr/>
            <p:nvPr/>
          </p:nvSpPr>
          <p:spPr>
            <a:xfrm>
              <a:off x="351903" y="1588021"/>
              <a:ext cx="8440734" cy="4499920"/>
            </a:xfrm>
            <a:custGeom>
              <a:avLst/>
              <a:gdLst>
                <a:gd name="connsiteX0" fmla="*/ 0 w 8440734"/>
                <a:gd name="connsiteY0" fmla="*/ 0 h 4499920"/>
                <a:gd name="connsiteX1" fmla="*/ 8440734 w 8440734"/>
                <a:gd name="connsiteY1" fmla="*/ 0 h 4499920"/>
                <a:gd name="connsiteX2" fmla="*/ 8440734 w 8440734"/>
                <a:gd name="connsiteY2" fmla="*/ 4499920 h 4499920"/>
                <a:gd name="connsiteX3" fmla="*/ 0 w 8440734"/>
                <a:gd name="connsiteY3" fmla="*/ 4499920 h 4499920"/>
                <a:gd name="connsiteX4" fmla="*/ 0 w 8440734"/>
                <a:gd name="connsiteY4" fmla="*/ 0 h 4499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0734" h="4499920">
                  <a:moveTo>
                    <a:pt x="0" y="0"/>
                  </a:moveTo>
                  <a:lnTo>
                    <a:pt x="8440734" y="0"/>
                  </a:lnTo>
                  <a:lnTo>
                    <a:pt x="8440734" y="4499920"/>
                  </a:lnTo>
                  <a:lnTo>
                    <a:pt x="0" y="449992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5095" tIns="1353820" rIns="655095" bIns="128016" numCol="1" spcCol="1270" anchor="t" anchorCtr="0">
              <a:noAutofit/>
            </a:bodyPr>
            <a:lstStyle/>
            <a:p>
              <a:pPr marL="171450" lvl="1" indent="-171450" algn="l" defTabSz="800100">
                <a:lnSpc>
                  <a:spcPct val="90000"/>
                </a:lnSpc>
                <a:spcBef>
                  <a:spcPct val="0"/>
                </a:spcBef>
                <a:spcAft>
                  <a:spcPct val="15000"/>
                </a:spcAft>
                <a:buChar char="•"/>
              </a:pPr>
              <a:endParaRPr lang="de-DE" sz="1800" kern="1200" dirty="0"/>
            </a:p>
            <a:p>
              <a:pPr marL="171450" lvl="1" indent="-171450" algn="l" defTabSz="800100">
                <a:lnSpc>
                  <a:spcPct val="90000"/>
                </a:lnSpc>
                <a:spcBef>
                  <a:spcPct val="0"/>
                </a:spcBef>
                <a:spcAft>
                  <a:spcPct val="15000"/>
                </a:spcAft>
                <a:buChar char="•"/>
              </a:pPr>
              <a:endParaRPr lang="de-DE" sz="1800" kern="1200" dirty="0">
                <a:solidFill>
                  <a:schemeClr val="tx1"/>
                </a:solidFill>
              </a:endParaRPr>
            </a:p>
            <a:p>
              <a:pPr marL="171450" lvl="1" indent="-171450" algn="l" defTabSz="800100">
                <a:lnSpc>
                  <a:spcPct val="90000"/>
                </a:lnSpc>
                <a:spcBef>
                  <a:spcPct val="0"/>
                </a:spcBef>
                <a:spcAft>
                  <a:spcPct val="15000"/>
                </a:spcAft>
                <a:buChar char="•"/>
              </a:pPr>
              <a:endParaRPr lang="de-DE" sz="1800" kern="1200" dirty="0">
                <a:solidFill>
                  <a:schemeClr val="tx1"/>
                </a:solidFill>
              </a:endParaRPr>
            </a:p>
            <a:p>
              <a:pPr marL="171450" lvl="1" indent="-171450" algn="l" defTabSz="800100">
                <a:lnSpc>
                  <a:spcPct val="90000"/>
                </a:lnSpc>
                <a:spcBef>
                  <a:spcPct val="0"/>
                </a:spcBef>
                <a:spcAft>
                  <a:spcPct val="15000"/>
                </a:spcAft>
                <a:buChar char="•"/>
              </a:pPr>
              <a:endParaRPr lang="de-DE" sz="1800" kern="1200" dirty="0">
                <a:solidFill>
                  <a:schemeClr val="tx1"/>
                </a:solidFill>
              </a:endParaRPr>
            </a:p>
            <a:p>
              <a:pPr marL="171450" lvl="1" indent="-171450" algn="l" defTabSz="800100">
                <a:lnSpc>
                  <a:spcPct val="90000"/>
                </a:lnSpc>
                <a:spcBef>
                  <a:spcPct val="0"/>
                </a:spcBef>
                <a:spcAft>
                  <a:spcPct val="15000"/>
                </a:spcAft>
                <a:buChar char="•"/>
              </a:pPr>
              <a:endParaRPr lang="de-DE" sz="1800" kern="1200" dirty="0">
                <a:solidFill>
                  <a:schemeClr val="tx1"/>
                </a:solidFill>
              </a:endParaRPr>
            </a:p>
          </p:txBody>
        </p:sp>
        <p:sp>
          <p:nvSpPr>
            <p:cNvPr id="9" name="Freihandform: Form 7">
              <a:extLst>
                <a:ext uri="{FF2B5EF4-FFF2-40B4-BE49-F238E27FC236}">
                  <a16:creationId xmlns:a16="http://schemas.microsoft.com/office/drawing/2014/main" id="{A7E0435A-C7F2-4FA7-B253-AE104813DA2A}"/>
                </a:ext>
              </a:extLst>
            </p:cNvPr>
            <p:cNvSpPr/>
            <p:nvPr/>
          </p:nvSpPr>
          <p:spPr>
            <a:xfrm>
              <a:off x="782494" y="1380637"/>
              <a:ext cx="5488536" cy="486837"/>
            </a:xfrm>
            <a:custGeom>
              <a:avLst/>
              <a:gdLst>
                <a:gd name="connsiteX0" fmla="*/ 0 w 5488536"/>
                <a:gd name="connsiteY0" fmla="*/ 81141 h 486837"/>
                <a:gd name="connsiteX1" fmla="*/ 81141 w 5488536"/>
                <a:gd name="connsiteY1" fmla="*/ 0 h 486837"/>
                <a:gd name="connsiteX2" fmla="*/ 5407395 w 5488536"/>
                <a:gd name="connsiteY2" fmla="*/ 0 h 486837"/>
                <a:gd name="connsiteX3" fmla="*/ 5488536 w 5488536"/>
                <a:gd name="connsiteY3" fmla="*/ 81141 h 486837"/>
                <a:gd name="connsiteX4" fmla="*/ 5488536 w 5488536"/>
                <a:gd name="connsiteY4" fmla="*/ 405696 h 486837"/>
                <a:gd name="connsiteX5" fmla="*/ 5407395 w 5488536"/>
                <a:gd name="connsiteY5" fmla="*/ 486837 h 486837"/>
                <a:gd name="connsiteX6" fmla="*/ 81141 w 5488536"/>
                <a:gd name="connsiteY6" fmla="*/ 486837 h 486837"/>
                <a:gd name="connsiteX7" fmla="*/ 0 w 5488536"/>
                <a:gd name="connsiteY7" fmla="*/ 405696 h 486837"/>
                <a:gd name="connsiteX8" fmla="*/ 0 w 5488536"/>
                <a:gd name="connsiteY8" fmla="*/ 81141 h 48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8536" h="486837">
                  <a:moveTo>
                    <a:pt x="0" y="81141"/>
                  </a:moveTo>
                  <a:cubicBezTo>
                    <a:pt x="0" y="36328"/>
                    <a:pt x="36328" y="0"/>
                    <a:pt x="81141" y="0"/>
                  </a:cubicBezTo>
                  <a:lnTo>
                    <a:pt x="5407395" y="0"/>
                  </a:lnTo>
                  <a:cubicBezTo>
                    <a:pt x="5452208" y="0"/>
                    <a:pt x="5488536" y="36328"/>
                    <a:pt x="5488536" y="81141"/>
                  </a:cubicBezTo>
                  <a:lnTo>
                    <a:pt x="5488536" y="405696"/>
                  </a:lnTo>
                  <a:cubicBezTo>
                    <a:pt x="5488536" y="450509"/>
                    <a:pt x="5452208" y="486837"/>
                    <a:pt x="5407395" y="486837"/>
                  </a:cubicBezTo>
                  <a:lnTo>
                    <a:pt x="81141" y="486837"/>
                  </a:lnTo>
                  <a:cubicBezTo>
                    <a:pt x="36328" y="486837"/>
                    <a:pt x="0" y="450509"/>
                    <a:pt x="0" y="405696"/>
                  </a:cubicBezTo>
                  <a:lnTo>
                    <a:pt x="0" y="811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7093" tIns="23765" rIns="247093" bIns="23765" numCol="1" spcCol="1270" anchor="ctr" anchorCtr="0">
              <a:noAutofit/>
            </a:bodyPr>
            <a:lstStyle/>
            <a:p>
              <a:pPr lvl="0" defTabSz="889000">
                <a:lnSpc>
                  <a:spcPct val="90000"/>
                </a:lnSpc>
                <a:spcAft>
                  <a:spcPct val="35000"/>
                </a:spcAft>
              </a:pPr>
              <a:r>
                <a:rPr lang="de-DE" sz="2000" dirty="0" smtClean="0"/>
                <a:t>Ihre Ansprechpersonen im Steuerungsdienst</a:t>
              </a:r>
              <a:endParaRPr lang="de-DE" sz="2000" dirty="0"/>
            </a:p>
          </p:txBody>
        </p:sp>
      </p:grpSp>
      <p:sp>
        <p:nvSpPr>
          <p:cNvPr id="10" name="Inhaltsplatzhalter 1"/>
          <p:cNvSpPr txBox="1">
            <a:spLocks/>
          </p:cNvSpPr>
          <p:nvPr/>
        </p:nvSpPr>
        <p:spPr bwMode="auto">
          <a:xfrm>
            <a:off x="681673" y="1712496"/>
            <a:ext cx="7334567" cy="407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80975" indent="-180975" algn="l" defTabSz="457200" rtl="0" eaLnBrk="0" fontAlgn="base" hangingPunct="0">
              <a:spcBef>
                <a:spcPct val="0"/>
              </a:spcBef>
              <a:spcAft>
                <a:spcPct val="0"/>
              </a:spcAft>
              <a:buFont typeface="Arial" charset="0"/>
              <a:buChar char="•"/>
              <a:defRPr sz="1600" b="1" kern="1200">
                <a:solidFill>
                  <a:srgbClr val="3B3735"/>
                </a:solidFill>
                <a:latin typeface="+mn-lt"/>
                <a:ea typeface="ＭＳ Ｐゴシック" charset="0"/>
                <a:cs typeface="ＭＳ Ｐゴシック" charset="0"/>
              </a:defRPr>
            </a:lvl1pPr>
            <a:lvl2pPr marL="361950" indent="-180975" algn="l" defTabSz="457200" rtl="0" eaLnBrk="0" fontAlgn="base" hangingPunct="0">
              <a:spcBef>
                <a:spcPct val="0"/>
              </a:spcBef>
              <a:spcAft>
                <a:spcPct val="0"/>
              </a:spcAft>
              <a:buFont typeface="Arial" charset="0"/>
              <a:buChar char="•"/>
              <a:defRPr sz="1400" kern="1200">
                <a:solidFill>
                  <a:srgbClr val="3B3735"/>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lvl="1" indent="0">
              <a:buFont typeface="Arial" charset="0"/>
              <a:buNone/>
            </a:pPr>
            <a:r>
              <a:rPr lang="de-DE" altLang="de-DE" sz="1800" b="1" dirty="0" smtClean="0">
                <a:solidFill>
                  <a:schemeClr val="tx1"/>
                </a:solidFill>
                <a:latin typeface="+mj-lt"/>
              </a:rPr>
              <a:t> </a:t>
            </a:r>
          </a:p>
          <a:p>
            <a:pPr marL="180975" lvl="1" indent="0">
              <a:buFont typeface="Arial" charset="0"/>
              <a:buNone/>
            </a:pPr>
            <a:r>
              <a:rPr lang="de-DE" altLang="de-DE" sz="1800" b="1" dirty="0" smtClean="0">
                <a:solidFill>
                  <a:schemeClr val="tx1"/>
                </a:solidFill>
              </a:rPr>
              <a:t>Kathrin Huth</a:t>
            </a:r>
          </a:p>
          <a:p>
            <a:pPr marL="180975" lvl="1" indent="0">
              <a:buFont typeface="Arial" charset="0"/>
              <a:buNone/>
            </a:pPr>
            <a:r>
              <a:rPr lang="de-DE" altLang="de-DE" sz="1600" dirty="0" smtClean="0">
                <a:solidFill>
                  <a:schemeClr val="tx1"/>
                </a:solidFill>
                <a:latin typeface="+mj-lt"/>
              </a:rPr>
              <a:t>Steuerungsdienst, Organisationsmanagement und Geschäftsprozessmanagement</a:t>
            </a:r>
          </a:p>
          <a:p>
            <a:pPr marL="180975" lvl="1" indent="0">
              <a:buFont typeface="Arial" charset="0"/>
              <a:buNone/>
            </a:pPr>
            <a:r>
              <a:rPr lang="de-DE" altLang="de-DE" sz="1600" dirty="0" smtClean="0">
                <a:solidFill>
                  <a:schemeClr val="tx1"/>
                </a:solidFill>
                <a:latin typeface="+mj-lt"/>
              </a:rPr>
              <a:t>Tel.: 	9018 (918) 32450</a:t>
            </a:r>
          </a:p>
          <a:p>
            <a:pPr marL="180975" lvl="1" indent="0">
              <a:buFont typeface="Arial" charset="0"/>
              <a:buNone/>
            </a:pPr>
            <a:r>
              <a:rPr lang="de-DE" altLang="de-DE" sz="1600" dirty="0" smtClean="0">
                <a:solidFill>
                  <a:schemeClr val="tx1"/>
                </a:solidFill>
                <a:latin typeface="+mj-lt"/>
              </a:rPr>
              <a:t>E-Mail: 	</a:t>
            </a:r>
            <a:r>
              <a:rPr lang="de-DE" altLang="de-DE" sz="1600" dirty="0">
                <a:solidFill>
                  <a:schemeClr val="tx1"/>
                </a:solidFill>
                <a:latin typeface="+mj-lt"/>
              </a:rPr>
              <a:t>k</a:t>
            </a:r>
            <a:r>
              <a:rPr lang="de-DE" altLang="de-DE" sz="1600" dirty="0" smtClean="0">
                <a:solidFill>
                  <a:schemeClr val="tx1"/>
                </a:solidFill>
                <a:latin typeface="+mj-lt"/>
              </a:rPr>
              <a:t>athrin.huth@ba-mitte.berlin.de</a:t>
            </a:r>
          </a:p>
          <a:p>
            <a:pPr marL="0" indent="0">
              <a:buFont typeface="Arial" charset="0"/>
              <a:buNone/>
            </a:pPr>
            <a:endParaRPr lang="de-DE" dirty="0" smtClean="0"/>
          </a:p>
          <a:p>
            <a:pPr marL="180975" lvl="1" indent="0">
              <a:buFont typeface="Arial" charset="0"/>
              <a:buNone/>
            </a:pPr>
            <a:r>
              <a:rPr lang="de-DE" altLang="de-DE" sz="1800" b="1" dirty="0" smtClean="0">
                <a:solidFill>
                  <a:schemeClr val="tx1"/>
                </a:solidFill>
              </a:rPr>
              <a:t>Katja Fessel</a:t>
            </a:r>
          </a:p>
          <a:p>
            <a:pPr marL="180975" lvl="1" indent="0">
              <a:buFont typeface="Arial" charset="0"/>
              <a:buNone/>
            </a:pPr>
            <a:r>
              <a:rPr lang="de-DE" altLang="de-DE" sz="1600" dirty="0" smtClean="0">
                <a:solidFill>
                  <a:schemeClr val="tx1"/>
                </a:solidFill>
              </a:rPr>
              <a:t>Steuerungsdienst, Organisationsmanagement</a:t>
            </a:r>
          </a:p>
          <a:p>
            <a:pPr marL="180975" lvl="1" indent="0">
              <a:buFont typeface="Arial" charset="0"/>
              <a:buNone/>
            </a:pPr>
            <a:r>
              <a:rPr lang="de-DE" altLang="de-DE" sz="1600" dirty="0" smtClean="0">
                <a:solidFill>
                  <a:schemeClr val="tx1"/>
                </a:solidFill>
              </a:rPr>
              <a:t>Tel.: 	9018 (918) 32455</a:t>
            </a:r>
          </a:p>
          <a:p>
            <a:pPr marL="180975" lvl="1" indent="0">
              <a:buFont typeface="Arial" charset="0"/>
              <a:buNone/>
            </a:pPr>
            <a:r>
              <a:rPr lang="de-DE" altLang="de-DE" sz="1600" dirty="0" smtClean="0">
                <a:solidFill>
                  <a:schemeClr val="tx1"/>
                </a:solidFill>
              </a:rPr>
              <a:t>E-Mail: 	katja.fessel@ba-mitte.berlin.de</a:t>
            </a:r>
          </a:p>
          <a:p>
            <a:pPr marL="180975" lvl="1" indent="0">
              <a:buFont typeface="Arial" charset="0"/>
              <a:buNone/>
            </a:pPr>
            <a:endParaRPr lang="de-DE" altLang="de-DE" sz="1600" dirty="0">
              <a:solidFill>
                <a:schemeClr val="tx1"/>
              </a:solidFill>
            </a:endParaRPr>
          </a:p>
          <a:p>
            <a:pPr marL="180975" lvl="1" indent="0">
              <a:buNone/>
            </a:pPr>
            <a:r>
              <a:rPr lang="de-DE" altLang="de-DE" sz="1800" b="1" dirty="0" smtClean="0">
                <a:solidFill>
                  <a:schemeClr val="tx1"/>
                </a:solidFill>
              </a:rPr>
              <a:t>Christopher Templiner</a:t>
            </a:r>
            <a:endParaRPr lang="de-DE" altLang="de-DE" sz="1800" b="1" dirty="0">
              <a:solidFill>
                <a:schemeClr val="tx1"/>
              </a:solidFill>
            </a:endParaRPr>
          </a:p>
          <a:p>
            <a:pPr marL="180975" lvl="1" indent="0">
              <a:buNone/>
            </a:pPr>
            <a:r>
              <a:rPr lang="de-DE" altLang="de-DE" sz="1600" dirty="0">
                <a:solidFill>
                  <a:schemeClr val="tx1"/>
                </a:solidFill>
              </a:rPr>
              <a:t>Steuerungsdienst, Organisationsmanagement</a:t>
            </a:r>
          </a:p>
          <a:p>
            <a:pPr marL="180975" lvl="1" indent="0">
              <a:buNone/>
            </a:pPr>
            <a:r>
              <a:rPr lang="de-DE" altLang="de-DE" sz="1600" dirty="0">
                <a:solidFill>
                  <a:schemeClr val="tx1"/>
                </a:solidFill>
              </a:rPr>
              <a:t>Tel.: 	9018 (918) </a:t>
            </a:r>
            <a:r>
              <a:rPr lang="de-DE" altLang="de-DE" sz="1600" dirty="0" smtClean="0">
                <a:solidFill>
                  <a:schemeClr val="tx1"/>
                </a:solidFill>
              </a:rPr>
              <a:t>32677</a:t>
            </a:r>
            <a:endParaRPr lang="de-DE" altLang="de-DE" sz="1600" dirty="0">
              <a:solidFill>
                <a:schemeClr val="tx1"/>
              </a:solidFill>
            </a:endParaRPr>
          </a:p>
          <a:p>
            <a:pPr marL="180975" lvl="1" indent="0">
              <a:buNone/>
            </a:pPr>
            <a:r>
              <a:rPr lang="de-DE" altLang="de-DE" sz="1600" dirty="0">
                <a:solidFill>
                  <a:schemeClr val="tx1"/>
                </a:solidFill>
              </a:rPr>
              <a:t>E-Mail: 	</a:t>
            </a:r>
            <a:r>
              <a:rPr lang="de-DE" altLang="de-DE" sz="1600" dirty="0" smtClean="0">
                <a:solidFill>
                  <a:schemeClr val="tx1"/>
                </a:solidFill>
              </a:rPr>
              <a:t>christopher.templiner@ba-mitte.berlin.de</a:t>
            </a:r>
            <a:endParaRPr lang="de-DE" altLang="de-DE" sz="1600" dirty="0">
              <a:solidFill>
                <a:schemeClr val="tx1"/>
              </a:solidFill>
            </a:endParaRPr>
          </a:p>
          <a:p>
            <a:pPr marL="180975" lvl="1" indent="0">
              <a:buFont typeface="Arial" charset="0"/>
              <a:buNone/>
            </a:pPr>
            <a:endParaRPr lang="de-DE" altLang="de-DE" sz="1600" dirty="0">
              <a:solidFill>
                <a:schemeClr val="tx1"/>
              </a:solidFill>
            </a:endParaRPr>
          </a:p>
        </p:txBody>
      </p:sp>
    </p:spTree>
    <p:extLst>
      <p:ext uri="{BB962C8B-B14F-4D97-AF65-F5344CB8AC3E}">
        <p14:creationId xmlns:p14="http://schemas.microsoft.com/office/powerpoint/2010/main" val="945717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12</a:t>
            </a:fld>
            <a:endParaRPr lang="de-DE" dirty="0"/>
          </a:p>
        </p:txBody>
      </p:sp>
      <p:sp>
        <p:nvSpPr>
          <p:cNvPr id="5" name="Titel 4"/>
          <p:cNvSpPr>
            <a:spLocks noGrp="1"/>
          </p:cNvSpPr>
          <p:nvPr>
            <p:ph type="title"/>
          </p:nvPr>
        </p:nvSpPr>
        <p:spPr/>
        <p:txBody>
          <a:bodyPr/>
          <a:lstStyle/>
          <a:p>
            <a:r>
              <a:rPr lang="de-DE" dirty="0" smtClean="0"/>
              <a:t>Backup</a:t>
            </a:r>
            <a:endParaRPr lang="de-DE" dirty="0"/>
          </a:p>
        </p:txBody>
      </p:sp>
    </p:spTree>
    <p:extLst>
      <p:ext uri="{BB962C8B-B14F-4D97-AF65-F5344CB8AC3E}">
        <p14:creationId xmlns:p14="http://schemas.microsoft.com/office/powerpoint/2010/main" val="4984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13</a:t>
            </a:fld>
            <a:endParaRPr lang="de-DE" dirty="0"/>
          </a:p>
        </p:txBody>
      </p:sp>
      <p:sp>
        <p:nvSpPr>
          <p:cNvPr id="6" name="Inhaltsplatzhalter 5"/>
          <p:cNvSpPr>
            <a:spLocks noGrp="1"/>
          </p:cNvSpPr>
          <p:nvPr>
            <p:ph sz="quarter" idx="13"/>
          </p:nvPr>
        </p:nvSpPr>
        <p:spPr/>
        <p:txBody>
          <a:bodyPr vert="horz" lIns="91440" tIns="45720" rIns="91440" bIns="45720" rtlCol="0" anchor="ctr">
            <a:noAutofit/>
          </a:bodyPr>
          <a:lstStyle/>
          <a:p>
            <a:pPr marL="0" eaLnBrk="0" hangingPunct="0"/>
            <a:r>
              <a:rPr lang="de-DE" sz="1800" b="1" dirty="0">
                <a:solidFill>
                  <a:srgbClr val="E2002D"/>
                </a:solidFill>
                <a:ea typeface="ＭＳ Ｐゴシック" charset="0"/>
                <a:cs typeface="ＭＳ Ｐゴシック" charset="0"/>
              </a:rPr>
              <a:t>Wie sind wir im Bezirk organisiert?</a:t>
            </a:r>
          </a:p>
        </p:txBody>
      </p:sp>
      <p:sp>
        <p:nvSpPr>
          <p:cNvPr id="8" name="Ellipse 7"/>
          <p:cNvSpPr/>
          <p:nvPr/>
        </p:nvSpPr>
        <p:spPr>
          <a:xfrm>
            <a:off x="700353" y="1936750"/>
            <a:ext cx="2092466" cy="1433489"/>
          </a:xfrm>
          <a:prstGeom prst="ellipse">
            <a:avLst/>
          </a:prstGeom>
          <a:noFill/>
          <a:ln>
            <a:solidFill>
              <a:schemeClr val="accent1"/>
            </a:solidFill>
          </a:ln>
        </p:spPr>
        <p:style>
          <a:lnRef idx="0">
            <a:scrgbClr r="0" g="0" b="0"/>
          </a:lnRef>
          <a:fillRef idx="0">
            <a:scrgbClr r="0" g="0" b="0"/>
          </a:fillRef>
          <a:effectRef idx="0">
            <a:scrgbClr r="0" g="0" b="0"/>
          </a:effectRef>
          <a:fontRef idx="minor">
            <a:schemeClr val="lt1"/>
          </a:fontRef>
        </p:style>
        <p:txBody>
          <a:bodyPr lIns="0" tIns="0" rIns="36000" bIns="0" rtlCol="0" anchor="b" anchorCtr="0"/>
          <a:lstStyle/>
          <a:p>
            <a:pPr algn="r"/>
            <a:r>
              <a:rPr lang="de-DE" sz="1200" b="1" dirty="0" smtClean="0">
                <a:solidFill>
                  <a:schemeClr val="accent1"/>
                </a:solidFill>
              </a:rPr>
              <a:t>StD</a:t>
            </a:r>
          </a:p>
          <a:p>
            <a:pPr algn="r"/>
            <a:r>
              <a:rPr lang="de-DE" sz="1200" b="1" dirty="0" smtClean="0">
                <a:solidFill>
                  <a:schemeClr val="accent1"/>
                </a:solidFill>
              </a:rPr>
              <a:t>Info-Sic.</a:t>
            </a:r>
          </a:p>
          <a:p>
            <a:pPr algn="r"/>
            <a:r>
              <a:rPr lang="de-DE" sz="1200" b="1" dirty="0" smtClean="0">
                <a:solidFill>
                  <a:schemeClr val="accent1"/>
                </a:solidFill>
              </a:rPr>
              <a:t>IT-Manager</a:t>
            </a:r>
          </a:p>
          <a:p>
            <a:pPr algn="r"/>
            <a:r>
              <a:rPr lang="de-DE" sz="1200" b="1" dirty="0" smtClean="0">
                <a:solidFill>
                  <a:schemeClr val="accent1"/>
                </a:solidFill>
              </a:rPr>
              <a:t>DSB</a:t>
            </a:r>
          </a:p>
        </p:txBody>
      </p:sp>
      <p:sp>
        <p:nvSpPr>
          <p:cNvPr id="9" name="Ellipse 8"/>
          <p:cNvSpPr/>
          <p:nvPr/>
        </p:nvSpPr>
        <p:spPr>
          <a:xfrm>
            <a:off x="558800" y="1885950"/>
            <a:ext cx="2870200" cy="1884339"/>
          </a:xfrm>
          <a:prstGeom prst="ellipse">
            <a:avLst/>
          </a:prstGeom>
          <a:noFill/>
          <a:ln>
            <a:solidFill>
              <a:schemeClr val="accent1"/>
            </a:solidFill>
          </a:ln>
        </p:spPr>
        <p:style>
          <a:lnRef idx="0">
            <a:scrgbClr r="0" g="0" b="0"/>
          </a:lnRef>
          <a:fillRef idx="0">
            <a:scrgbClr r="0" g="0" b="0"/>
          </a:fillRef>
          <a:effectRef idx="0">
            <a:scrgbClr r="0" g="0" b="0"/>
          </a:effectRef>
          <a:fontRef idx="minor">
            <a:schemeClr val="lt1"/>
          </a:fontRef>
        </p:style>
        <p:txBody>
          <a:bodyPr lIns="0" tIns="0" rIns="72000" bIns="0" rtlCol="0" anchor="b" anchorCtr="0"/>
          <a:lstStyle/>
          <a:p>
            <a:pPr algn="r"/>
            <a:r>
              <a:rPr lang="de-DE" sz="1100" b="1" dirty="0" smtClean="0">
                <a:solidFill>
                  <a:schemeClr val="accent1"/>
                </a:solidFill>
              </a:rPr>
              <a:t>RA</a:t>
            </a:r>
          </a:p>
          <a:p>
            <a:pPr algn="r"/>
            <a:r>
              <a:rPr lang="de-DE" sz="1100" b="1" dirty="0" err="1" smtClean="0">
                <a:solidFill>
                  <a:schemeClr val="accent1"/>
                </a:solidFill>
              </a:rPr>
              <a:t>PersFin</a:t>
            </a:r>
            <a:endParaRPr lang="de-DE" sz="1100" b="1" dirty="0" smtClean="0">
              <a:solidFill>
                <a:schemeClr val="accent1"/>
              </a:solidFill>
            </a:endParaRPr>
          </a:p>
          <a:p>
            <a:pPr algn="r"/>
            <a:r>
              <a:rPr lang="de-DE" sz="1100" b="1" dirty="0" smtClean="0">
                <a:solidFill>
                  <a:schemeClr val="accent1"/>
                </a:solidFill>
              </a:rPr>
              <a:t>Pressestelle</a:t>
            </a:r>
          </a:p>
        </p:txBody>
      </p:sp>
      <p:sp>
        <p:nvSpPr>
          <p:cNvPr id="10" name="Ellipse 9"/>
          <p:cNvSpPr/>
          <p:nvPr/>
        </p:nvSpPr>
        <p:spPr>
          <a:xfrm>
            <a:off x="461962" y="1765300"/>
            <a:ext cx="3563938" cy="2589189"/>
          </a:xfrm>
          <a:prstGeom prst="ellipse">
            <a:avLst/>
          </a:prstGeom>
          <a:noFill/>
          <a:ln>
            <a:solidFill>
              <a:schemeClr val="accent1"/>
            </a:solidFill>
          </a:ln>
        </p:spPr>
        <p:style>
          <a:lnRef idx="0">
            <a:scrgbClr r="0" g="0" b="0"/>
          </a:lnRef>
          <a:fillRef idx="0">
            <a:scrgbClr r="0" g="0" b="0"/>
          </a:fillRef>
          <a:effectRef idx="0">
            <a:scrgbClr r="0" g="0" b="0"/>
          </a:effectRef>
          <a:fontRef idx="minor">
            <a:schemeClr val="lt1"/>
          </a:fontRef>
        </p:style>
        <p:txBody>
          <a:bodyPr lIns="0" tIns="0" rIns="108000" bIns="0" rtlCol="0" anchor="b" anchorCtr="0"/>
          <a:lstStyle/>
          <a:p>
            <a:pPr algn="r"/>
            <a:r>
              <a:rPr lang="de-DE" sz="1050" b="1" dirty="0" smtClean="0">
                <a:solidFill>
                  <a:schemeClr val="accent1"/>
                </a:solidFill>
              </a:rPr>
              <a:t>Alle </a:t>
            </a:r>
          </a:p>
          <a:p>
            <a:pPr algn="r"/>
            <a:r>
              <a:rPr lang="de-DE" sz="1050" b="1" dirty="0" smtClean="0">
                <a:solidFill>
                  <a:schemeClr val="accent1"/>
                </a:solidFill>
              </a:rPr>
              <a:t>Ämter </a:t>
            </a:r>
          </a:p>
          <a:p>
            <a:pPr algn="r"/>
            <a:r>
              <a:rPr lang="de-DE" sz="1050" b="1" dirty="0" smtClean="0">
                <a:solidFill>
                  <a:schemeClr val="accent1"/>
                </a:solidFill>
              </a:rPr>
              <a:t>und OEs</a:t>
            </a:r>
          </a:p>
          <a:p>
            <a:pPr algn="r"/>
            <a:r>
              <a:rPr lang="de-DE" sz="1050" b="1" i="1" dirty="0" smtClean="0">
                <a:solidFill>
                  <a:schemeClr val="accent1"/>
                </a:solidFill>
              </a:rPr>
              <a:t>E-</a:t>
            </a:r>
            <a:r>
              <a:rPr lang="de-DE" sz="1050" b="1" i="1" dirty="0" err="1" smtClean="0">
                <a:solidFill>
                  <a:schemeClr val="accent1"/>
                </a:solidFill>
              </a:rPr>
              <a:t>Gov</a:t>
            </a:r>
            <a:r>
              <a:rPr lang="de-DE" sz="1050" b="1" i="1" dirty="0" smtClean="0">
                <a:solidFill>
                  <a:schemeClr val="accent1"/>
                </a:solidFill>
              </a:rPr>
              <a:t>-Lots*innen</a:t>
            </a:r>
          </a:p>
        </p:txBody>
      </p:sp>
      <p:sp>
        <p:nvSpPr>
          <p:cNvPr id="15" name="Rechteck 14">
            <a:extLst>
              <a:ext uri="{FF2B5EF4-FFF2-40B4-BE49-F238E27FC236}">
                <a16:creationId xmlns:a16="http://schemas.microsoft.com/office/drawing/2014/main" id="{FD08B827-9960-41F8-81EE-886FC55CCF7B}"/>
              </a:ext>
            </a:extLst>
          </p:cNvPr>
          <p:cNvSpPr/>
          <p:nvPr/>
        </p:nvSpPr>
        <p:spPr bwMode="gray">
          <a:xfrm>
            <a:off x="4906833" y="1910608"/>
            <a:ext cx="2643318" cy="504088"/>
          </a:xfrm>
          <a:prstGeom prst="rect">
            <a:avLst/>
          </a:prstGeom>
          <a:solidFill>
            <a:schemeClr val="bg1">
              <a:lumMod val="95000"/>
            </a:schemeClr>
          </a:solidFill>
          <a:ln w="9525" cap="flat">
            <a:no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marL="0" marR="0" indent="0" algn="r" defTabSz="647645" rtl="0" fontAlgn="auto" latinLnBrk="1" hangingPunct="0">
              <a:lnSpc>
                <a:spcPct val="105000"/>
              </a:lnSpc>
              <a:spcBef>
                <a:spcPts val="0"/>
              </a:spcBef>
              <a:spcAft>
                <a:spcPts val="0"/>
              </a:spcAft>
              <a:buClrTx/>
              <a:buSzTx/>
              <a:buFontTx/>
              <a:buNone/>
              <a:tabLst/>
            </a:pPr>
            <a:r>
              <a:rPr lang="de-DE" sz="1400" b="1" dirty="0" smtClean="0">
                <a:solidFill>
                  <a:schemeClr val="accent1"/>
                </a:solidFill>
              </a:rPr>
              <a:t>Aufgaben des E-</a:t>
            </a:r>
            <a:r>
              <a:rPr lang="de-DE" sz="1400" b="1" dirty="0" err="1" smtClean="0">
                <a:solidFill>
                  <a:schemeClr val="accent1"/>
                </a:solidFill>
              </a:rPr>
              <a:t>Gov</a:t>
            </a:r>
            <a:r>
              <a:rPr lang="de-DE" sz="1400" b="1" dirty="0" smtClean="0">
                <a:solidFill>
                  <a:schemeClr val="accent1"/>
                </a:solidFill>
              </a:rPr>
              <a:t>-Teams </a:t>
            </a:r>
            <a:endParaRPr kumimoji="0" lang="de-DE" sz="2400" b="1" i="0" u="none" strike="noStrike" cap="none" spc="0" normalizeH="0" baseline="0" dirty="0">
              <a:ln>
                <a:noFill/>
              </a:ln>
              <a:solidFill>
                <a:schemeClr val="accent1"/>
              </a:solidFill>
              <a:effectLst/>
              <a:uFillTx/>
              <a:sym typeface="Helvetica Neue"/>
            </a:endParaRPr>
          </a:p>
        </p:txBody>
      </p:sp>
      <p:sp>
        <p:nvSpPr>
          <p:cNvPr id="16" name="Ellipse 15">
            <a:extLst>
              <a:ext uri="{FF2B5EF4-FFF2-40B4-BE49-F238E27FC236}">
                <a16:creationId xmlns:a16="http://schemas.microsoft.com/office/drawing/2014/main" id="{EDB8D3D7-DC50-4FB0-97CF-1BC07FDEE070}"/>
              </a:ext>
            </a:extLst>
          </p:cNvPr>
          <p:cNvSpPr/>
          <p:nvPr/>
        </p:nvSpPr>
        <p:spPr bwMode="gray">
          <a:xfrm>
            <a:off x="4510833" y="1622576"/>
            <a:ext cx="792000" cy="792120"/>
          </a:xfrm>
          <a:prstGeom prst="ellipse">
            <a:avLst/>
          </a:prstGeom>
          <a:solidFill>
            <a:srgbClr val="E2002D"/>
          </a:solidFill>
          <a:ln w="19050" cap="flat">
            <a:solidFill>
              <a:srgbClr val="E2002D"/>
            </a:solid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algn="ctr" defTabSz="647645" fontAlgn="auto" latinLnBrk="1">
              <a:lnSpc>
                <a:spcPct val="105000"/>
              </a:lnSpc>
              <a:spcBef>
                <a:spcPts val="0"/>
              </a:spcBef>
              <a:spcAft>
                <a:spcPts val="0"/>
              </a:spcAft>
            </a:pPr>
            <a:endParaRPr kumimoji="0" lang="de-DE" sz="3200" b="0" i="0" u="none" strike="noStrike" cap="none" spc="0" normalizeH="0" baseline="0" dirty="0">
              <a:ln>
                <a:noFill/>
              </a:ln>
              <a:solidFill>
                <a:schemeClr val="bg1"/>
              </a:solidFill>
              <a:effectLst/>
              <a:uFillTx/>
              <a:latin typeface="+mj-lt"/>
              <a:ea typeface="+mj-ea"/>
              <a:cs typeface="+mj-cs"/>
              <a:sym typeface="Helvetica Neue"/>
            </a:endParaRPr>
          </a:p>
        </p:txBody>
      </p:sp>
      <p:sp>
        <p:nvSpPr>
          <p:cNvPr id="17" name="Rechteck 16">
            <a:extLst>
              <a:ext uri="{FF2B5EF4-FFF2-40B4-BE49-F238E27FC236}">
                <a16:creationId xmlns:a16="http://schemas.microsoft.com/office/drawing/2014/main" id="{A904AFC7-829F-4519-AB03-C40887CD9000}"/>
              </a:ext>
            </a:extLst>
          </p:cNvPr>
          <p:cNvSpPr/>
          <p:nvPr/>
        </p:nvSpPr>
        <p:spPr>
          <a:xfrm>
            <a:off x="4496860" y="2513028"/>
            <a:ext cx="4329640" cy="2062103"/>
          </a:xfrm>
          <a:prstGeom prst="rect">
            <a:avLst/>
          </a:prstGeom>
        </p:spPr>
        <p:txBody>
          <a:bodyPr wrap="square">
            <a:sp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marL="171450" lvl="0" indent="-171450">
              <a:spcAft>
                <a:spcPts val="600"/>
              </a:spcAft>
              <a:buClr>
                <a:schemeClr val="accent1"/>
              </a:buClr>
              <a:buFont typeface="Arial" panose="020B0604020202020204" pitchFamily="34" charset="0"/>
              <a:buChar char="•"/>
            </a:pPr>
            <a:r>
              <a:rPr lang="de-DE" sz="1200" dirty="0"/>
              <a:t>Entwicklungen, Vorhaben und Projekte </a:t>
            </a:r>
            <a:r>
              <a:rPr lang="de-DE" sz="1200" dirty="0" smtClean="0"/>
              <a:t>aus E-</a:t>
            </a:r>
            <a:r>
              <a:rPr lang="de-DE" sz="1200" dirty="0" err="1" smtClean="0"/>
              <a:t>Gov</a:t>
            </a:r>
            <a:r>
              <a:rPr lang="de-DE" sz="1200" dirty="0" smtClean="0"/>
              <a:t>-Perspektive beobachten und </a:t>
            </a:r>
            <a:r>
              <a:rPr lang="de-DE" sz="1200" b="1" dirty="0" smtClean="0"/>
              <a:t>konkrete </a:t>
            </a:r>
            <a:r>
              <a:rPr lang="de-DE" sz="1200" b="1" dirty="0"/>
              <a:t>Handlungsbedarfe </a:t>
            </a:r>
            <a:r>
              <a:rPr lang="de-DE" sz="1200" b="1" dirty="0" smtClean="0"/>
              <a:t>ableiten</a:t>
            </a:r>
            <a:endParaRPr lang="de-DE" sz="1200" b="1" dirty="0"/>
          </a:p>
          <a:p>
            <a:pPr marL="171450" indent="-171450">
              <a:spcAft>
                <a:spcPts val="600"/>
              </a:spcAft>
              <a:buClr>
                <a:schemeClr val="accent1"/>
              </a:buClr>
              <a:buFont typeface="Arial" panose="020B0604020202020204" pitchFamily="34" charset="0"/>
              <a:buChar char="•"/>
            </a:pPr>
            <a:r>
              <a:rPr lang="de-DE" sz="1200" b="1" dirty="0"/>
              <a:t>Berichtsformat</a:t>
            </a:r>
            <a:r>
              <a:rPr lang="de-DE" sz="1200" dirty="0"/>
              <a:t> für Politik und Verwaltung implementieren</a:t>
            </a:r>
          </a:p>
          <a:p>
            <a:pPr marL="171450" lvl="0" indent="-171450">
              <a:spcAft>
                <a:spcPts val="600"/>
              </a:spcAft>
              <a:buClr>
                <a:schemeClr val="accent1"/>
              </a:buClr>
              <a:buFont typeface="Arial" panose="020B0604020202020204" pitchFamily="34" charset="0"/>
              <a:buChar char="•"/>
            </a:pPr>
            <a:r>
              <a:rPr lang="de-DE" sz="1200" dirty="0"/>
              <a:t>bezirksinterne </a:t>
            </a:r>
            <a:r>
              <a:rPr lang="de-DE" sz="1200" b="1" dirty="0"/>
              <a:t>Maßnahmen initiieren </a:t>
            </a:r>
            <a:r>
              <a:rPr lang="de-DE" sz="1200" dirty="0"/>
              <a:t>und </a:t>
            </a:r>
            <a:br>
              <a:rPr lang="de-DE" sz="1200" dirty="0"/>
            </a:br>
            <a:r>
              <a:rPr lang="de-DE" sz="1200" dirty="0"/>
              <a:t>Verantwortlichkeiten </a:t>
            </a:r>
            <a:r>
              <a:rPr lang="de-DE" sz="1200" dirty="0" smtClean="0"/>
              <a:t>festlegen</a:t>
            </a:r>
          </a:p>
          <a:p>
            <a:pPr marL="171450" lvl="0" indent="-171450">
              <a:spcAft>
                <a:spcPts val="600"/>
              </a:spcAft>
              <a:buClr>
                <a:schemeClr val="accent1"/>
              </a:buClr>
              <a:buFont typeface="Arial" panose="020B0604020202020204" pitchFamily="34" charset="0"/>
              <a:buChar char="•"/>
            </a:pPr>
            <a:r>
              <a:rPr lang="de-DE" sz="1200" dirty="0" smtClean="0"/>
              <a:t>Einbindung </a:t>
            </a:r>
            <a:r>
              <a:rPr lang="de-DE" sz="1200" dirty="0"/>
              <a:t>von </a:t>
            </a:r>
            <a:r>
              <a:rPr lang="de-DE" sz="1200" b="1" dirty="0"/>
              <a:t>Steuerungsrunde</a:t>
            </a:r>
            <a:r>
              <a:rPr lang="de-DE" sz="1200" dirty="0"/>
              <a:t> und </a:t>
            </a:r>
            <a:r>
              <a:rPr lang="de-DE" sz="1200" b="1" dirty="0"/>
              <a:t>Bezirksamt</a:t>
            </a:r>
            <a:r>
              <a:rPr lang="de-DE" sz="1200" dirty="0"/>
              <a:t> </a:t>
            </a:r>
            <a:r>
              <a:rPr lang="de-DE" sz="1200" dirty="0" smtClean="0"/>
              <a:t>sicherstellen</a:t>
            </a:r>
          </a:p>
          <a:p>
            <a:pPr marL="171450" lvl="0" indent="-171450">
              <a:spcAft>
                <a:spcPts val="600"/>
              </a:spcAft>
              <a:buClr>
                <a:schemeClr val="accent1"/>
              </a:buClr>
              <a:buFont typeface="Arial" panose="020B0604020202020204" pitchFamily="34" charset="0"/>
              <a:buChar char="•"/>
            </a:pPr>
            <a:r>
              <a:rPr lang="de-DE" sz="1200" b="1" dirty="0" smtClean="0"/>
              <a:t>Schnittstelle</a:t>
            </a:r>
            <a:r>
              <a:rPr lang="de-DE" sz="1200" dirty="0" smtClean="0"/>
              <a:t> </a:t>
            </a:r>
            <a:r>
              <a:rPr lang="de-DE" sz="1200" dirty="0"/>
              <a:t>zur zentralen </a:t>
            </a:r>
            <a:r>
              <a:rPr lang="de-DE" sz="1200" b="1" dirty="0"/>
              <a:t>IKT-Steuerung</a:t>
            </a:r>
            <a:r>
              <a:rPr lang="de-DE" sz="1200" dirty="0"/>
              <a:t> bei </a:t>
            </a:r>
            <a:r>
              <a:rPr lang="de-DE" sz="1200" dirty="0" err="1"/>
              <a:t>SenInnDS</a:t>
            </a:r>
            <a:r>
              <a:rPr lang="de-DE" sz="1200" dirty="0"/>
              <a:t> bilden: </a:t>
            </a:r>
            <a:br>
              <a:rPr lang="de-DE" sz="1200" dirty="0"/>
            </a:br>
            <a:r>
              <a:rPr lang="de-DE" sz="1200" dirty="0" smtClean="0"/>
              <a:t>Informationen aufbereiten und Fragestellungen an zentrale </a:t>
            </a:r>
            <a:r>
              <a:rPr lang="de-DE" sz="1200" dirty="0"/>
              <a:t>IKT-Steuerung adressieren</a:t>
            </a:r>
          </a:p>
        </p:txBody>
      </p:sp>
      <p:pic>
        <p:nvPicPr>
          <p:cNvPr id="18" name="Grafik 17" descr="Sitzungssaal">
            <a:extLst>
              <a:ext uri="{FF2B5EF4-FFF2-40B4-BE49-F238E27FC236}">
                <a16:creationId xmlns:a16="http://schemas.microsoft.com/office/drawing/2014/main" id="{1B8534B2-7D97-4DA7-AFAB-2C258D3802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xmlns:lc="http://schemas.openxmlformats.org/drawingml/2006/lockedCanvas" r:embed="rId6"/>
              </a:ext>
            </a:extLst>
          </a:blip>
          <a:stretch>
            <a:fillRect/>
          </a:stretch>
        </p:blipFill>
        <p:spPr>
          <a:xfrm>
            <a:off x="4686849" y="1796596"/>
            <a:ext cx="432000" cy="432000"/>
          </a:xfrm>
          <a:prstGeom prst="rect">
            <a:avLst/>
          </a:prstGeom>
        </p:spPr>
      </p:pic>
      <p:sp>
        <p:nvSpPr>
          <p:cNvPr id="19" name="Rechteck 18">
            <a:extLst>
              <a:ext uri="{FF2B5EF4-FFF2-40B4-BE49-F238E27FC236}">
                <a16:creationId xmlns:a16="http://schemas.microsoft.com/office/drawing/2014/main" id="{D83EBBC4-2FF2-4F7F-A953-7B0E4CB80CB6}"/>
              </a:ext>
            </a:extLst>
          </p:cNvPr>
          <p:cNvSpPr/>
          <p:nvPr/>
        </p:nvSpPr>
        <p:spPr bwMode="gray">
          <a:xfrm>
            <a:off x="890853" y="4640956"/>
            <a:ext cx="3167857" cy="504088"/>
          </a:xfrm>
          <a:prstGeom prst="rect">
            <a:avLst/>
          </a:prstGeom>
          <a:solidFill>
            <a:schemeClr val="bg1">
              <a:lumMod val="95000"/>
            </a:schemeClr>
          </a:solidFill>
          <a:ln w="9525" cap="flat">
            <a:no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p>
            <a:pPr algn="r" defTabSz="647645" eaLnBrk="0" latinLnBrk="1" hangingPunct="0">
              <a:lnSpc>
                <a:spcPct val="105000"/>
              </a:lnSpc>
            </a:pPr>
            <a:r>
              <a:rPr lang="de-DE" sz="1400" b="1" dirty="0" smtClean="0">
                <a:solidFill>
                  <a:schemeClr val="accent1"/>
                </a:solidFill>
                <a:latin typeface="Calibri" pitchFamily="34" charset="0"/>
                <a:ea typeface="ＭＳ Ｐゴシック" pitchFamily="34" charset="-128"/>
              </a:rPr>
              <a:t>Bisher Erreichtes im E-</a:t>
            </a:r>
            <a:r>
              <a:rPr lang="de-DE" sz="1400" b="1" dirty="0" err="1" smtClean="0">
                <a:solidFill>
                  <a:schemeClr val="accent1"/>
                </a:solidFill>
                <a:latin typeface="Calibri" pitchFamily="34" charset="0"/>
                <a:ea typeface="ＭＳ Ｐゴシック" pitchFamily="34" charset="-128"/>
              </a:rPr>
              <a:t>Gov</a:t>
            </a:r>
            <a:r>
              <a:rPr lang="de-DE" sz="1400" b="1" dirty="0" smtClean="0">
                <a:solidFill>
                  <a:schemeClr val="accent1"/>
                </a:solidFill>
                <a:latin typeface="Calibri" pitchFamily="34" charset="0"/>
                <a:ea typeface="ＭＳ Ｐゴシック" pitchFamily="34" charset="-128"/>
              </a:rPr>
              <a:t>-Team</a:t>
            </a:r>
            <a:endParaRPr lang="de-DE" sz="1400" b="1" dirty="0">
              <a:solidFill>
                <a:schemeClr val="accent1"/>
              </a:solidFill>
              <a:latin typeface="Calibri" pitchFamily="34" charset="0"/>
              <a:ea typeface="ＭＳ Ｐゴシック" pitchFamily="34" charset="-128"/>
              <a:sym typeface="Helvetica Neue"/>
            </a:endParaRPr>
          </a:p>
        </p:txBody>
      </p:sp>
      <p:sp>
        <p:nvSpPr>
          <p:cNvPr id="20" name="Ellipse 19">
            <a:extLst>
              <a:ext uri="{FF2B5EF4-FFF2-40B4-BE49-F238E27FC236}">
                <a16:creationId xmlns:a16="http://schemas.microsoft.com/office/drawing/2014/main" id="{F9D9AC85-C27D-47BE-9B94-D5AF45E91F9E}"/>
              </a:ext>
            </a:extLst>
          </p:cNvPr>
          <p:cNvSpPr/>
          <p:nvPr/>
        </p:nvSpPr>
        <p:spPr bwMode="gray">
          <a:xfrm>
            <a:off x="494854" y="4352924"/>
            <a:ext cx="792000" cy="792120"/>
          </a:xfrm>
          <a:prstGeom prst="ellipse">
            <a:avLst/>
          </a:prstGeom>
          <a:solidFill>
            <a:srgbClr val="E2002D"/>
          </a:solidFill>
          <a:ln w="19050" cap="flat">
            <a:solidFill>
              <a:srgbClr val="E2002D"/>
            </a:solid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algn="ctr" defTabSz="647645" fontAlgn="auto" latinLnBrk="1">
              <a:lnSpc>
                <a:spcPct val="105000"/>
              </a:lnSpc>
              <a:spcBef>
                <a:spcPts val="0"/>
              </a:spcBef>
              <a:spcAft>
                <a:spcPts val="0"/>
              </a:spcAft>
            </a:pPr>
            <a:endParaRPr kumimoji="0" lang="de-DE" sz="3200" b="0" i="0" u="none" strike="noStrike" cap="none" spc="0" normalizeH="0" baseline="0" dirty="0">
              <a:ln>
                <a:noFill/>
              </a:ln>
              <a:solidFill>
                <a:schemeClr val="bg1"/>
              </a:solidFill>
              <a:effectLst/>
              <a:uFillTx/>
              <a:latin typeface="+mj-lt"/>
              <a:ea typeface="+mj-ea"/>
              <a:cs typeface="+mj-cs"/>
              <a:sym typeface="Helvetica Neue"/>
            </a:endParaRPr>
          </a:p>
        </p:txBody>
      </p:sp>
      <p:sp>
        <p:nvSpPr>
          <p:cNvPr id="21" name="Rechteck 20">
            <a:extLst>
              <a:ext uri="{FF2B5EF4-FFF2-40B4-BE49-F238E27FC236}">
                <a16:creationId xmlns:a16="http://schemas.microsoft.com/office/drawing/2014/main" id="{BFD3132D-B868-43C7-8821-248B4DDC758C}"/>
              </a:ext>
            </a:extLst>
          </p:cNvPr>
          <p:cNvSpPr/>
          <p:nvPr/>
        </p:nvSpPr>
        <p:spPr>
          <a:xfrm>
            <a:off x="558800" y="5243376"/>
            <a:ext cx="7469318" cy="800219"/>
          </a:xfrm>
          <a:prstGeom prst="rect">
            <a:avLst/>
          </a:prstGeom>
        </p:spPr>
        <p:txBody>
          <a:bodyPr wrap="square">
            <a:sp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marL="285750" lvl="1" indent="-285750">
              <a:spcBef>
                <a:spcPts val="600"/>
              </a:spcBef>
              <a:buClr>
                <a:srgbClr val="E2002D"/>
              </a:buClr>
              <a:buFont typeface="Arial" panose="020B0604020202020204" pitchFamily="34" charset="0"/>
              <a:buChar char="•"/>
            </a:pPr>
            <a:r>
              <a:rPr lang="de-DE" sz="1200" dirty="0" smtClean="0"/>
              <a:t>Begleitung der Herstellung der E-Akte </a:t>
            </a:r>
            <a:r>
              <a:rPr lang="de-DE" sz="1200" dirty="0" err="1" smtClean="0"/>
              <a:t>Readiness</a:t>
            </a:r>
            <a:r>
              <a:rPr lang="de-DE" sz="1200" dirty="0" smtClean="0"/>
              <a:t> im BA Mitte</a:t>
            </a:r>
          </a:p>
          <a:p>
            <a:pPr marL="285750" lvl="1" indent="-285750">
              <a:spcBef>
                <a:spcPts val="600"/>
              </a:spcBef>
              <a:buClr>
                <a:srgbClr val="E2002D"/>
              </a:buClr>
              <a:buFont typeface="Arial" panose="020B0604020202020204" pitchFamily="34" charset="0"/>
              <a:buChar char="•"/>
            </a:pPr>
            <a:r>
              <a:rPr lang="de-DE" sz="1200" dirty="0" smtClean="0"/>
              <a:t>Implementierung neuer Rollen, z.B. E-</a:t>
            </a:r>
            <a:r>
              <a:rPr lang="de-DE" sz="1200" dirty="0" err="1" smtClean="0"/>
              <a:t>Gov</a:t>
            </a:r>
            <a:r>
              <a:rPr lang="de-DE" sz="1200" dirty="0" smtClean="0"/>
              <a:t>-Lots*innen, Fachadministration E-Akte</a:t>
            </a:r>
          </a:p>
          <a:p>
            <a:pPr marL="285750" lvl="1" indent="-285750">
              <a:spcBef>
                <a:spcPts val="600"/>
              </a:spcBef>
              <a:buClr>
                <a:srgbClr val="E2002D"/>
              </a:buClr>
              <a:buFont typeface="Arial" panose="020B0604020202020204" pitchFamily="34" charset="0"/>
              <a:buChar char="•"/>
            </a:pPr>
            <a:r>
              <a:rPr lang="de-DE" sz="1200" dirty="0" smtClean="0"/>
              <a:t>Begleitung von IKT-Gremien und Erarbeitung von Stellungnahmen zur Vertretung der Interessen des Bezirks</a:t>
            </a:r>
          </a:p>
        </p:txBody>
      </p:sp>
      <p:sp>
        <p:nvSpPr>
          <p:cNvPr id="7" name="Ellipse 6"/>
          <p:cNvSpPr/>
          <p:nvPr/>
        </p:nvSpPr>
        <p:spPr>
          <a:xfrm>
            <a:off x="781050" y="2057400"/>
            <a:ext cx="990600" cy="988989"/>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de-DE" sz="1600" b="1" dirty="0" smtClean="0"/>
              <a:t>E-</a:t>
            </a:r>
            <a:r>
              <a:rPr lang="de-DE" sz="1600" b="1" dirty="0" err="1" smtClean="0"/>
              <a:t>Gov</a:t>
            </a:r>
            <a:r>
              <a:rPr lang="de-DE" sz="1600" b="1" dirty="0" smtClean="0"/>
              <a:t>-Team</a:t>
            </a:r>
            <a:endParaRPr lang="de-DE" sz="1600" b="1" dirty="0"/>
          </a:p>
        </p:txBody>
      </p:sp>
      <p:sp>
        <p:nvSpPr>
          <p:cNvPr id="23" name="Titel 4"/>
          <p:cNvSpPr>
            <a:spLocks noGrp="1"/>
          </p:cNvSpPr>
          <p:nvPr>
            <p:ph type="title"/>
          </p:nvPr>
        </p:nvSpPr>
        <p:spPr>
          <a:xfrm>
            <a:off x="430212" y="917622"/>
            <a:ext cx="7519988" cy="609808"/>
          </a:xfrm>
        </p:spPr>
        <p:txBody>
          <a:bodyPr/>
          <a:lstStyle/>
          <a:p>
            <a:r>
              <a:rPr lang="de-DE" sz="1800" dirty="0" smtClean="0"/>
              <a:t>Das vom Bezirksamt eingesetzte E-</a:t>
            </a:r>
            <a:r>
              <a:rPr lang="de-DE" sz="1800" dirty="0" err="1" smtClean="0"/>
              <a:t>Gov</a:t>
            </a:r>
            <a:r>
              <a:rPr lang="de-DE" sz="1800" dirty="0" smtClean="0"/>
              <a:t>-Team im BA Mitte arbeitet interdisziplinär an Themen im Kontext des Berliner E-Government-Gesetzes.</a:t>
            </a:r>
            <a:endParaRPr lang="de-DE" sz="1800" dirty="0"/>
          </a:p>
        </p:txBody>
      </p:sp>
      <p:sp>
        <p:nvSpPr>
          <p:cNvPr id="2" name="Textfeld 1"/>
          <p:cNvSpPr txBox="1"/>
          <p:nvPr/>
        </p:nvSpPr>
        <p:spPr>
          <a:xfrm>
            <a:off x="580969" y="4391549"/>
            <a:ext cx="491372" cy="707886"/>
          </a:xfrm>
          <a:prstGeom prst="rect">
            <a:avLst/>
          </a:prstGeom>
          <a:noFill/>
        </p:spPr>
        <p:txBody>
          <a:bodyPr wrap="square" rtlCol="0">
            <a:spAutoFit/>
          </a:bodyPr>
          <a:lstStyle/>
          <a:p>
            <a:r>
              <a:rPr lang="de-DE" sz="4000" dirty="0" smtClean="0">
                <a:solidFill>
                  <a:schemeClr val="bg1"/>
                </a:solidFill>
                <a:sym typeface="Wingdings" panose="05000000000000000000" pitchFamily="2" charset="2"/>
              </a:rPr>
              <a:t></a:t>
            </a:r>
            <a:endParaRPr lang="de-DE" sz="4000" dirty="0">
              <a:solidFill>
                <a:schemeClr val="bg1"/>
              </a:solidFill>
            </a:endParaRPr>
          </a:p>
        </p:txBody>
      </p:sp>
    </p:spTree>
    <p:extLst>
      <p:ext uri="{BB962C8B-B14F-4D97-AF65-F5344CB8AC3E}">
        <p14:creationId xmlns:p14="http://schemas.microsoft.com/office/powerpoint/2010/main" val="389148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FD08B827-9960-41F8-81EE-886FC55CCF7B}"/>
              </a:ext>
            </a:extLst>
          </p:cNvPr>
          <p:cNvSpPr/>
          <p:nvPr/>
        </p:nvSpPr>
        <p:spPr bwMode="gray">
          <a:xfrm>
            <a:off x="908411" y="1167101"/>
            <a:ext cx="1660222" cy="504088"/>
          </a:xfrm>
          <a:prstGeom prst="rect">
            <a:avLst/>
          </a:prstGeom>
          <a:solidFill>
            <a:schemeClr val="bg1">
              <a:lumMod val="85000"/>
            </a:schemeClr>
          </a:solidFill>
          <a:ln w="9525" cap="flat">
            <a:no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marL="0" marR="0" indent="0" algn="r" defTabSz="647645" rtl="0" fontAlgn="auto" latinLnBrk="1" hangingPunct="0">
              <a:lnSpc>
                <a:spcPct val="105000"/>
              </a:lnSpc>
              <a:spcBef>
                <a:spcPts val="0"/>
              </a:spcBef>
              <a:spcAft>
                <a:spcPts val="0"/>
              </a:spcAft>
              <a:buClrTx/>
              <a:buSzTx/>
              <a:buFontTx/>
              <a:buNone/>
              <a:tabLst/>
            </a:pPr>
            <a:r>
              <a:rPr lang="de-DE" sz="1400" b="1" dirty="0" smtClean="0">
                <a:solidFill>
                  <a:schemeClr val="accent1"/>
                </a:solidFill>
              </a:rPr>
              <a:t>Aufgabenpakete</a:t>
            </a:r>
            <a:endParaRPr kumimoji="0" lang="de-DE" sz="2400" b="1" i="0" u="none" strike="noStrike" cap="none" spc="0" normalizeH="0" baseline="0" dirty="0">
              <a:ln>
                <a:noFill/>
              </a:ln>
              <a:solidFill>
                <a:schemeClr val="accent1"/>
              </a:solidFill>
              <a:effectLst/>
              <a:uFillTx/>
              <a:sym typeface="Helvetica Neue"/>
            </a:endParaRPr>
          </a:p>
        </p:txBody>
      </p:sp>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14</a:t>
            </a:fld>
            <a:endParaRPr lang="de-DE" dirty="0"/>
          </a:p>
        </p:txBody>
      </p:sp>
      <p:sp>
        <p:nvSpPr>
          <p:cNvPr id="6" name="Inhaltsplatzhalter 5"/>
          <p:cNvSpPr>
            <a:spLocks noGrp="1"/>
          </p:cNvSpPr>
          <p:nvPr>
            <p:ph sz="quarter" idx="13"/>
          </p:nvPr>
        </p:nvSpPr>
        <p:spPr>
          <a:xfrm>
            <a:off x="430212" y="281005"/>
            <a:ext cx="6744631" cy="276225"/>
          </a:xfrm>
        </p:spPr>
        <p:txBody>
          <a:bodyPr/>
          <a:lstStyle/>
          <a:p>
            <a:r>
              <a:rPr lang="de-DE" sz="1800" b="1" dirty="0" smtClean="0">
                <a:solidFill>
                  <a:srgbClr val="E2002D"/>
                </a:solidFill>
                <a:ea typeface="ＭＳ Ｐゴシック" charset="0"/>
                <a:cs typeface="ＭＳ Ｐゴシック" charset="0"/>
              </a:rPr>
              <a:t>E-</a:t>
            </a:r>
            <a:r>
              <a:rPr lang="de-DE" sz="1800" b="1" dirty="0" err="1" smtClean="0">
                <a:solidFill>
                  <a:srgbClr val="E2002D"/>
                </a:solidFill>
                <a:ea typeface="ＭＳ Ｐゴシック" charset="0"/>
                <a:cs typeface="ＭＳ Ｐゴシック" charset="0"/>
              </a:rPr>
              <a:t>Government</a:t>
            </a:r>
            <a:r>
              <a:rPr lang="de-DE" sz="1800" b="1" dirty="0" smtClean="0">
                <a:solidFill>
                  <a:srgbClr val="E2002D"/>
                </a:solidFill>
                <a:ea typeface="ＭＳ Ｐゴシック" charset="0"/>
                <a:cs typeface="ＭＳ Ｐゴシック" charset="0"/>
              </a:rPr>
              <a:t>-Lots*innen im </a:t>
            </a:r>
            <a:r>
              <a:rPr lang="de-DE" sz="1800" b="1" dirty="0">
                <a:solidFill>
                  <a:srgbClr val="E2002D"/>
                </a:solidFill>
                <a:ea typeface="ＭＳ Ｐゴシック" charset="0"/>
                <a:cs typeface="ＭＳ Ｐゴシック" charset="0"/>
              </a:rPr>
              <a:t>Bezirksamt Mitte</a:t>
            </a:r>
          </a:p>
        </p:txBody>
      </p:sp>
      <p:sp>
        <p:nvSpPr>
          <p:cNvPr id="9" name="Ellipse 8">
            <a:extLst>
              <a:ext uri="{FF2B5EF4-FFF2-40B4-BE49-F238E27FC236}">
                <a16:creationId xmlns:a16="http://schemas.microsoft.com/office/drawing/2014/main" id="{11047967-7DBA-4AD0-8C30-6A686C5A255D}"/>
              </a:ext>
            </a:extLst>
          </p:cNvPr>
          <p:cNvSpPr/>
          <p:nvPr/>
        </p:nvSpPr>
        <p:spPr bwMode="gray">
          <a:xfrm>
            <a:off x="430212" y="879069"/>
            <a:ext cx="792000" cy="792120"/>
          </a:xfrm>
          <a:prstGeom prst="ellipse">
            <a:avLst/>
          </a:prstGeom>
          <a:solidFill>
            <a:srgbClr val="E2002D"/>
          </a:solidFill>
          <a:ln w="19050" cap="flat">
            <a:solidFill>
              <a:srgbClr val="E2002D"/>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2000" tIns="72000" rIns="72000" bIns="72000" numCol="1" spcCol="38100" rtlCol="0" anchor="ctr">
            <a:noAutofit/>
          </a:bodyPr>
          <a:lstStyle/>
          <a:p>
            <a:pPr algn="ctr" defTabSz="647645" fontAlgn="auto" latinLnBrk="1">
              <a:lnSpc>
                <a:spcPct val="105000"/>
              </a:lnSpc>
              <a:spcBef>
                <a:spcPts val="0"/>
              </a:spcBef>
              <a:spcAft>
                <a:spcPts val="0"/>
              </a:spcAft>
            </a:pPr>
            <a:endParaRPr lang="de-DE" sz="3600" dirty="0">
              <a:solidFill>
                <a:schemeClr val="bg1"/>
              </a:solidFill>
              <a:sym typeface="Helvetica Neue"/>
            </a:endParaRPr>
          </a:p>
        </p:txBody>
      </p:sp>
      <p:pic>
        <p:nvPicPr>
          <p:cNvPr id="10" name="Grafik 9" descr="Dokument">
            <a:extLst>
              <a:ext uri="{FF2B5EF4-FFF2-40B4-BE49-F238E27FC236}">
                <a16:creationId xmlns:a16="http://schemas.microsoft.com/office/drawing/2014/main" id="{7ED39244-812B-4E99-BE7B-56953E8C8DC8}"/>
              </a:ext>
            </a:extLst>
          </p:cNvPr>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612661" y="1059129"/>
            <a:ext cx="432000" cy="432000"/>
          </a:xfrm>
          <a:prstGeom prst="rect">
            <a:avLst/>
          </a:prstGeom>
        </p:spPr>
      </p:pic>
      <p:sp>
        <p:nvSpPr>
          <p:cNvPr id="12" name="Rechteck 11"/>
          <p:cNvSpPr/>
          <p:nvPr/>
        </p:nvSpPr>
        <p:spPr>
          <a:xfrm>
            <a:off x="2576946" y="931061"/>
            <a:ext cx="6208026" cy="1200329"/>
          </a:xfrm>
          <a:prstGeom prst="rect">
            <a:avLst/>
          </a:prstGeom>
        </p:spPr>
        <p:txBody>
          <a:bodyPr wrap="square">
            <a:spAutoFit/>
          </a:bodyPr>
          <a:lstStyle/>
          <a:p>
            <a:pPr marL="342900" indent="-252000">
              <a:lnSpc>
                <a:spcPct val="150000"/>
              </a:lnSpc>
              <a:buClr>
                <a:srgbClr val="E20026"/>
              </a:buClr>
              <a:buFont typeface="+mj-lt"/>
              <a:buAutoNum type="arabicParenBoth"/>
            </a:pPr>
            <a:r>
              <a:rPr lang="de-DE" sz="1600" b="1" dirty="0" smtClean="0"/>
              <a:t>E-</a:t>
            </a:r>
            <a:r>
              <a:rPr lang="de-DE" sz="1600" b="1" dirty="0" err="1" smtClean="0"/>
              <a:t>Government</a:t>
            </a:r>
            <a:r>
              <a:rPr lang="de-DE" sz="1600" b="1" dirty="0" smtClean="0"/>
              <a:t>-Aufgaben </a:t>
            </a:r>
            <a:r>
              <a:rPr lang="de-DE" sz="1600" b="1" dirty="0"/>
              <a:t>für das Amt / die Serviceeinheit</a:t>
            </a:r>
          </a:p>
          <a:p>
            <a:pPr marL="342900" indent="-252000">
              <a:lnSpc>
                <a:spcPct val="150000"/>
              </a:lnSpc>
              <a:buClr>
                <a:srgbClr val="E20026"/>
              </a:buClr>
              <a:buFont typeface="+mj-lt"/>
              <a:buAutoNum type="arabicParenBoth"/>
            </a:pPr>
            <a:r>
              <a:rPr lang="de-DE" sz="1600" b="1" dirty="0" smtClean="0"/>
              <a:t>Geschäftsprozessmanagement-Aufgaben </a:t>
            </a:r>
            <a:r>
              <a:rPr lang="de-DE" sz="1600" b="1" dirty="0"/>
              <a:t>für das Amt / die SE </a:t>
            </a:r>
          </a:p>
          <a:p>
            <a:pPr marL="342900" indent="-252000">
              <a:lnSpc>
                <a:spcPct val="150000"/>
              </a:lnSpc>
              <a:buClr>
                <a:srgbClr val="E20026"/>
              </a:buClr>
              <a:buFont typeface="+mj-lt"/>
              <a:buAutoNum type="arabicParenBoth"/>
            </a:pPr>
            <a:r>
              <a:rPr lang="de-DE" sz="1600" b="1" dirty="0"/>
              <a:t>Fortschreibungen / Anpassungen nach </a:t>
            </a:r>
            <a:r>
              <a:rPr lang="de-DE" sz="1600" b="1" dirty="0" smtClean="0"/>
              <a:t>Praxiserprobung </a:t>
            </a:r>
            <a:r>
              <a:rPr lang="de-DE" sz="1600" b="1" dirty="0"/>
              <a:t>möglich</a:t>
            </a:r>
          </a:p>
        </p:txBody>
      </p:sp>
      <p:sp>
        <p:nvSpPr>
          <p:cNvPr id="16" name="Rechteck 15">
            <a:extLst>
              <a:ext uri="{FF2B5EF4-FFF2-40B4-BE49-F238E27FC236}">
                <a16:creationId xmlns:a16="http://schemas.microsoft.com/office/drawing/2014/main" id="{FD08B827-9960-41F8-81EE-886FC55CCF7B}"/>
              </a:ext>
            </a:extLst>
          </p:cNvPr>
          <p:cNvSpPr/>
          <p:nvPr/>
        </p:nvSpPr>
        <p:spPr bwMode="gray">
          <a:xfrm>
            <a:off x="916724" y="2656288"/>
            <a:ext cx="6847364" cy="504088"/>
          </a:xfrm>
          <a:prstGeom prst="rect">
            <a:avLst/>
          </a:prstGeom>
          <a:solidFill>
            <a:schemeClr val="bg1">
              <a:lumMod val="85000"/>
            </a:schemeClr>
          </a:solidFill>
          <a:ln w="9525" cap="flat">
            <a:noFill/>
            <a:prstDash val="solid"/>
            <a:bevel/>
          </a:ln>
          <a:effectLst/>
        </p:spPr>
        <p:style>
          <a:lnRef idx="0">
            <a:scrgbClr r="0" g="0" b="0"/>
          </a:lnRef>
          <a:fillRef idx="0">
            <a:scrgbClr r="0" g="0" b="0"/>
          </a:fillRef>
          <a:effectRef idx="0">
            <a:scrgbClr r="0" g="0" b="0"/>
          </a:effectRef>
          <a:fontRef idx="none"/>
        </p:style>
        <p:txBody>
          <a:bodyPr rot="0" spcFirstLastPara="1" vert="horz" wrap="square" lIns="72000" tIns="72000" rIns="72000" bIns="72000" numCol="1" spcCol="38100" rtlCol="0" anchor="ctr">
            <a:noAutofit/>
          </a:bodyPr>
          <a:lstStyle>
            <a:defPPr>
              <a:defRPr lang="de-DE"/>
            </a:defPPr>
            <a:lvl1pPr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78671" indent="-136594"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57341" indent="-273187"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436011" indent="-409780"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914681" indent="-546373" algn="l" defTabSz="478671"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1710385" algn="l" defTabSz="684154" rtl="0" eaLnBrk="1" latinLnBrk="0" hangingPunct="1">
              <a:defRPr kern="1200">
                <a:solidFill>
                  <a:schemeClr val="tx1"/>
                </a:solidFill>
                <a:latin typeface="Calibri" pitchFamily="34" charset="0"/>
                <a:ea typeface="ＭＳ Ｐゴシック" pitchFamily="34" charset="-128"/>
                <a:cs typeface="+mn-cs"/>
              </a:defRPr>
            </a:lvl6pPr>
            <a:lvl7pPr marL="2052462" algn="l" defTabSz="684154" rtl="0" eaLnBrk="1" latinLnBrk="0" hangingPunct="1">
              <a:defRPr kern="1200">
                <a:solidFill>
                  <a:schemeClr val="tx1"/>
                </a:solidFill>
                <a:latin typeface="Calibri" pitchFamily="34" charset="0"/>
                <a:ea typeface="ＭＳ Ｐゴシック" pitchFamily="34" charset="-128"/>
                <a:cs typeface="+mn-cs"/>
              </a:defRPr>
            </a:lvl7pPr>
            <a:lvl8pPr marL="2394539" algn="l" defTabSz="684154" rtl="0" eaLnBrk="1" latinLnBrk="0" hangingPunct="1">
              <a:defRPr kern="1200">
                <a:solidFill>
                  <a:schemeClr val="tx1"/>
                </a:solidFill>
                <a:latin typeface="Calibri" pitchFamily="34" charset="0"/>
                <a:ea typeface="ＭＳ Ｐゴシック" pitchFamily="34" charset="-128"/>
                <a:cs typeface="+mn-cs"/>
              </a:defRPr>
            </a:lvl8pPr>
            <a:lvl9pPr marL="2736616" algn="l" defTabSz="684154" rtl="0" eaLnBrk="1" latinLnBrk="0" hangingPunct="1">
              <a:defRPr kern="1200">
                <a:solidFill>
                  <a:schemeClr val="tx1"/>
                </a:solidFill>
                <a:latin typeface="Calibri" pitchFamily="34" charset="0"/>
                <a:ea typeface="ＭＳ Ｐゴシック" pitchFamily="34" charset="-128"/>
                <a:cs typeface="+mn-cs"/>
              </a:defRPr>
            </a:lvl9pPr>
          </a:lstStyle>
          <a:p>
            <a:pPr algn="r" defTabSz="647645" fontAlgn="auto" latinLnBrk="1">
              <a:lnSpc>
                <a:spcPct val="105000"/>
              </a:lnSpc>
              <a:spcBef>
                <a:spcPts val="0"/>
              </a:spcBef>
              <a:spcAft>
                <a:spcPts val="0"/>
              </a:spcAft>
            </a:pPr>
            <a:r>
              <a:rPr lang="de-DE" sz="1400" b="1" dirty="0">
                <a:solidFill>
                  <a:schemeClr val="accent1"/>
                </a:solidFill>
              </a:rPr>
              <a:t>Schritte zur Besetzung der Stellen gemäß Festlegung des Bezirksamtes vom 28.05.2019</a:t>
            </a:r>
            <a:endParaRPr kumimoji="0" lang="de-DE" sz="2400" b="1" i="0" u="none" strike="noStrike" cap="none" spc="0" normalizeH="0" baseline="0" dirty="0">
              <a:ln>
                <a:noFill/>
              </a:ln>
              <a:solidFill>
                <a:schemeClr val="accent1"/>
              </a:solidFill>
              <a:effectLst/>
              <a:uFillTx/>
              <a:sym typeface="Helvetica Neue"/>
            </a:endParaRPr>
          </a:p>
        </p:txBody>
      </p:sp>
      <p:sp>
        <p:nvSpPr>
          <p:cNvPr id="17" name="Ellipse 16">
            <a:extLst>
              <a:ext uri="{FF2B5EF4-FFF2-40B4-BE49-F238E27FC236}">
                <a16:creationId xmlns:a16="http://schemas.microsoft.com/office/drawing/2014/main" id="{11047967-7DBA-4AD0-8C30-6A686C5A255D}"/>
              </a:ext>
            </a:extLst>
          </p:cNvPr>
          <p:cNvSpPr/>
          <p:nvPr/>
        </p:nvSpPr>
        <p:spPr bwMode="gray">
          <a:xfrm>
            <a:off x="438525" y="2368256"/>
            <a:ext cx="792000" cy="792120"/>
          </a:xfrm>
          <a:prstGeom prst="ellipse">
            <a:avLst/>
          </a:prstGeom>
          <a:solidFill>
            <a:srgbClr val="E2002D"/>
          </a:solidFill>
          <a:ln w="19050" cap="flat">
            <a:solidFill>
              <a:srgbClr val="E2002D"/>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2000" tIns="72000" rIns="72000" bIns="72000" numCol="1" spcCol="38100" rtlCol="0" anchor="ctr">
            <a:noAutofit/>
          </a:bodyPr>
          <a:lstStyle/>
          <a:p>
            <a:pPr algn="ctr" defTabSz="647645" fontAlgn="auto" latinLnBrk="1">
              <a:lnSpc>
                <a:spcPct val="105000"/>
              </a:lnSpc>
              <a:spcBef>
                <a:spcPts val="0"/>
              </a:spcBef>
              <a:spcAft>
                <a:spcPts val="0"/>
              </a:spcAft>
            </a:pPr>
            <a:endParaRPr lang="de-DE" sz="3600" dirty="0">
              <a:solidFill>
                <a:schemeClr val="bg1"/>
              </a:solidFill>
              <a:sym typeface="Helvetica Neue"/>
            </a:endParaRPr>
          </a:p>
        </p:txBody>
      </p:sp>
      <p:sp>
        <p:nvSpPr>
          <p:cNvPr id="19" name="Inhaltsplatzhalter 1"/>
          <p:cNvSpPr>
            <a:spLocks noGrp="1"/>
          </p:cNvSpPr>
          <p:nvPr>
            <p:ph idx="1"/>
          </p:nvPr>
        </p:nvSpPr>
        <p:spPr>
          <a:xfrm>
            <a:off x="538278" y="3075884"/>
            <a:ext cx="7913685" cy="3079255"/>
          </a:xfrm>
        </p:spPr>
        <p:txBody>
          <a:bodyPr/>
          <a:lstStyle/>
          <a:p>
            <a:pPr>
              <a:lnSpc>
                <a:spcPct val="150000"/>
              </a:lnSpc>
              <a:buFont typeface="Wingdings" panose="05000000000000000000" pitchFamily="2" charset="2"/>
              <a:buChar char="ü"/>
            </a:pPr>
            <a:endParaRPr lang="de-DE" sz="1400" b="0" dirty="0" smtClean="0"/>
          </a:p>
          <a:p>
            <a:pPr>
              <a:lnSpc>
                <a:spcPct val="150000"/>
              </a:lnSpc>
              <a:buFont typeface="Wingdings" panose="05000000000000000000" pitchFamily="2" charset="2"/>
              <a:buChar char="ü"/>
            </a:pPr>
            <a:r>
              <a:rPr lang="de-DE" sz="1500" b="0" dirty="0" smtClean="0"/>
              <a:t>Start-Anforderungsprofil und BAK bzw. Dienstpostenbeschreibung durch StD erstellt</a:t>
            </a:r>
          </a:p>
          <a:p>
            <a:pPr>
              <a:lnSpc>
                <a:spcPct val="150000"/>
              </a:lnSpc>
              <a:buFont typeface="Wingdings" panose="05000000000000000000" pitchFamily="2" charset="2"/>
              <a:buChar char="ü"/>
            </a:pPr>
            <a:r>
              <a:rPr lang="de-DE" sz="1500" b="0" dirty="0" smtClean="0"/>
              <a:t>Bewertungsanträge für tarifliche Bewertung und Dienstpostenbewertung durch StD erstellt</a:t>
            </a:r>
          </a:p>
          <a:p>
            <a:pPr>
              <a:lnSpc>
                <a:spcPct val="150000"/>
              </a:lnSpc>
              <a:buFont typeface="Wingdings" panose="05000000000000000000" pitchFamily="2" charset="2"/>
              <a:buChar char="ü"/>
            </a:pPr>
            <a:r>
              <a:rPr lang="de-DE" sz="1500" b="0" dirty="0" smtClean="0"/>
              <a:t>Bewertung nach </a:t>
            </a:r>
            <a:r>
              <a:rPr lang="de-DE" sz="1500" b="0" dirty="0"/>
              <a:t>EG 9b, </a:t>
            </a:r>
            <a:r>
              <a:rPr lang="de-DE" b="0" dirty="0"/>
              <a:t>Fallgruppe</a:t>
            </a:r>
            <a:r>
              <a:rPr lang="de-DE" sz="1500" b="0" dirty="0"/>
              <a:t> 2 der Entgeltordnung Teil I Anlage A zum </a:t>
            </a:r>
            <a:r>
              <a:rPr lang="de-DE" sz="1500" b="0" dirty="0" smtClean="0"/>
              <a:t>TV-L / Besoldungsgruppe A 10 angestrebt und vorab mit Stellenwirtschaft abgestimmt</a:t>
            </a:r>
          </a:p>
          <a:p>
            <a:pPr>
              <a:lnSpc>
                <a:spcPct val="150000"/>
              </a:lnSpc>
              <a:buFont typeface="Wingdings" panose="05000000000000000000" pitchFamily="2" charset="2"/>
              <a:buChar char="Ø"/>
            </a:pPr>
            <a:r>
              <a:rPr lang="de-DE" sz="1500" b="0" dirty="0" smtClean="0"/>
              <a:t>Ausschreibung von </a:t>
            </a:r>
            <a:r>
              <a:rPr lang="de-DE" sz="1500" b="0" dirty="0"/>
              <a:t>9</a:t>
            </a:r>
            <a:r>
              <a:rPr lang="de-DE" sz="1500" b="0" dirty="0" smtClean="0"/>
              <a:t> Stellen für Ämter, 1 Stelle für SE FM und 1 Stelle für SE </a:t>
            </a:r>
            <a:r>
              <a:rPr lang="de-DE" sz="1500" b="0" dirty="0" err="1" smtClean="0"/>
              <a:t>PersFin</a:t>
            </a:r>
            <a:endParaRPr lang="de-DE" sz="1500" b="0" dirty="0" smtClean="0"/>
          </a:p>
          <a:p>
            <a:pPr>
              <a:lnSpc>
                <a:spcPct val="150000"/>
              </a:lnSpc>
              <a:buFont typeface="Wingdings" panose="05000000000000000000" pitchFamily="2" charset="2"/>
              <a:buChar char="Ø"/>
            </a:pPr>
            <a:r>
              <a:rPr lang="de-DE" sz="1500" b="0" dirty="0" smtClean="0"/>
              <a:t>SE FM benötigt zusätzlich Personalressourcen für technische Fachadministration E-Akte &amp; Leitung Scanstelle/ Poststelle</a:t>
            </a:r>
          </a:p>
          <a:p>
            <a:pPr>
              <a:lnSpc>
                <a:spcPct val="150000"/>
              </a:lnSpc>
              <a:buFont typeface="Wingdings" panose="05000000000000000000" pitchFamily="2" charset="2"/>
              <a:buChar char="Ø"/>
            </a:pPr>
            <a:r>
              <a:rPr lang="de-DE" sz="1500" b="0" dirty="0" smtClean="0"/>
              <a:t>Zentrale Ausschreibung und Koordination durch das Zentrale Bewerbungsbüro - ZBB</a:t>
            </a:r>
          </a:p>
          <a:p>
            <a:pPr marL="0" indent="0">
              <a:buNone/>
            </a:pPr>
            <a:endParaRPr lang="de-DE" sz="1500" dirty="0"/>
          </a:p>
        </p:txBody>
      </p:sp>
      <p:pic>
        <p:nvPicPr>
          <p:cNvPr id="22" name="Grafik 21" descr="Präsentation mit Balkendiagramm">
            <a:extLst>
              <a:ext uri="{FF2B5EF4-FFF2-40B4-BE49-F238E27FC236}">
                <a16:creationId xmlns:a16="http://schemas.microsoft.com/office/drawing/2014/main" id="{9A9FA4F0-85F6-40B8-AC78-6EB2BFD8811F}"/>
              </a:ext>
            </a:extLst>
          </p:cNvPr>
          <p:cNvPicPr>
            <a:picLocks noChangeAspect="1"/>
          </p:cNvPicPr>
          <p:nvPr/>
        </p:nvPicPr>
        <p:blipFill>
          <a:blip r:embed="rId11">
            <a:extLst>
              <a:ext uri="{96DAC541-7B7A-43D3-8B79-37D633B846F1}">
                <asvg:svgBlip xmlns:asvg="http://schemas.microsoft.com/office/drawing/2016/SVG/main" xmlns="" r:embed="rId4"/>
              </a:ext>
            </a:extLst>
          </a:blip>
          <a:stretch>
            <a:fillRect/>
          </a:stretch>
        </p:blipFill>
        <p:spPr>
          <a:xfrm>
            <a:off x="618525" y="2555352"/>
            <a:ext cx="432000" cy="432000"/>
          </a:xfrm>
          <a:prstGeom prst="rect">
            <a:avLst/>
          </a:prstGeom>
        </p:spPr>
      </p:pic>
    </p:spTree>
    <p:extLst>
      <p:ext uri="{BB962C8B-B14F-4D97-AF65-F5344CB8AC3E}">
        <p14:creationId xmlns:p14="http://schemas.microsoft.com/office/powerpoint/2010/main" val="3984267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smtClean="0"/>
              <a:t>StD 2                        Anlage 1 zum Schlussbericht DS 314</a:t>
            </a:r>
            <a:endParaRPr lang="de-DE" dirty="0"/>
          </a:p>
        </p:txBody>
      </p:sp>
      <p:sp>
        <p:nvSpPr>
          <p:cNvPr id="4" name="Foliennummernplatzhalter 3"/>
          <p:cNvSpPr>
            <a:spLocks noGrp="1"/>
          </p:cNvSpPr>
          <p:nvPr>
            <p:ph type="sldNum" sz="quarter" idx="12"/>
          </p:nvPr>
        </p:nvSpPr>
        <p:spPr/>
        <p:txBody>
          <a:bodyPr/>
          <a:lstStyle/>
          <a:p>
            <a:fld id="{3646FC2D-8C38-714F-A3A4-F0593FE8BF0D}" type="slidenum">
              <a:rPr lang="de-DE" smtClean="0"/>
              <a:pPr/>
              <a:t>15</a:t>
            </a:fld>
            <a:endParaRPr lang="de-DE" dirty="0"/>
          </a:p>
        </p:txBody>
      </p:sp>
      <p:sp>
        <p:nvSpPr>
          <p:cNvPr id="8" name="Titel 1"/>
          <p:cNvSpPr>
            <a:spLocks noGrp="1"/>
          </p:cNvSpPr>
          <p:nvPr>
            <p:ph type="title"/>
          </p:nvPr>
        </p:nvSpPr>
        <p:spPr>
          <a:xfrm>
            <a:off x="481693" y="976159"/>
            <a:ext cx="7886700" cy="716756"/>
          </a:xfrm>
        </p:spPr>
        <p:txBody>
          <a:bodyPr>
            <a:normAutofit/>
          </a:bodyPr>
          <a:lstStyle/>
          <a:p>
            <a:r>
              <a:rPr lang="de-DE" sz="3600" dirty="0" err="1"/>
              <a:t>One</a:t>
            </a:r>
            <a:r>
              <a:rPr lang="de-DE" sz="3600" dirty="0"/>
              <a:t>-Device-Strategie</a:t>
            </a:r>
          </a:p>
        </p:txBody>
      </p:sp>
      <p:sp>
        <p:nvSpPr>
          <p:cNvPr id="10" name="Inhaltsplatzhalter 9"/>
          <p:cNvSpPr>
            <a:spLocks noGrp="1"/>
          </p:cNvSpPr>
          <p:nvPr>
            <p:ph idx="1"/>
          </p:nvPr>
        </p:nvSpPr>
        <p:spPr/>
        <p:txBody>
          <a:bodyPr/>
          <a:lstStyle/>
          <a:p>
            <a:r>
              <a:rPr lang="de-DE" sz="2000" b="0" dirty="0" smtClean="0"/>
              <a:t>Ein </a:t>
            </a:r>
            <a:r>
              <a:rPr lang="de-DE" sz="2000" b="0" dirty="0"/>
              <a:t>multifunktionales </a:t>
            </a:r>
            <a:r>
              <a:rPr lang="de-DE" sz="2000" b="0" dirty="0" smtClean="0"/>
              <a:t>IT-Arbeitsgerät</a:t>
            </a:r>
            <a:endParaRPr lang="de-DE" sz="2000" b="0" dirty="0"/>
          </a:p>
          <a:p>
            <a:endParaRPr lang="de-DE" sz="2000" b="0" dirty="0" smtClean="0"/>
          </a:p>
          <a:p>
            <a:r>
              <a:rPr lang="de-DE" sz="2000" b="0" dirty="0" smtClean="0"/>
              <a:t>Verwendung: </a:t>
            </a:r>
            <a:r>
              <a:rPr lang="de-DE" sz="2000" b="0" dirty="0"/>
              <a:t>im Büro, mobil und zuhause </a:t>
            </a:r>
            <a:endParaRPr lang="de-DE" sz="2000" b="0" dirty="0" smtClean="0"/>
          </a:p>
          <a:p>
            <a:endParaRPr lang="de-DE" sz="2000" b="0" dirty="0"/>
          </a:p>
          <a:p>
            <a:r>
              <a:rPr lang="de-DE" sz="2000" b="0" dirty="0" smtClean="0"/>
              <a:t>Kernstück ist </a:t>
            </a:r>
            <a:r>
              <a:rPr lang="de-DE" sz="2000" b="0" dirty="0"/>
              <a:t>ein </a:t>
            </a:r>
            <a:r>
              <a:rPr lang="de-DE" sz="2000" b="0" dirty="0" smtClean="0"/>
              <a:t>Notebook</a:t>
            </a:r>
          </a:p>
          <a:p>
            <a:endParaRPr lang="de-DE" sz="2000" b="0" dirty="0"/>
          </a:p>
          <a:p>
            <a:pPr>
              <a:buFont typeface="Wingdings" panose="05000000000000000000" pitchFamily="2" charset="2"/>
              <a:buChar char="à"/>
            </a:pPr>
            <a:r>
              <a:rPr lang="de-DE" sz="2000" b="0" dirty="0" smtClean="0">
                <a:sym typeface="Wingdings" panose="05000000000000000000" pitchFamily="2" charset="2"/>
              </a:rPr>
              <a:t>Verbindung</a:t>
            </a:r>
            <a:r>
              <a:rPr lang="de-DE" sz="2000" b="0" dirty="0" smtClean="0"/>
              <a:t> </a:t>
            </a:r>
            <a:r>
              <a:rPr lang="de-DE" sz="2000" b="0" dirty="0"/>
              <a:t>im Büro </a:t>
            </a:r>
            <a:r>
              <a:rPr lang="de-DE" sz="2000" b="0" dirty="0" smtClean="0"/>
              <a:t>sowie </a:t>
            </a:r>
            <a:r>
              <a:rPr lang="de-DE" sz="2000" b="0" dirty="0"/>
              <a:t>zuhause über eine Dockingstation mit </a:t>
            </a:r>
            <a:r>
              <a:rPr lang="de-DE" sz="2000" b="0" dirty="0" smtClean="0"/>
              <a:t>Monitor und Tastatur</a:t>
            </a:r>
          </a:p>
          <a:p>
            <a:pPr>
              <a:buFont typeface="Wingdings" panose="05000000000000000000" pitchFamily="2" charset="2"/>
              <a:buChar char="à"/>
            </a:pPr>
            <a:endParaRPr lang="de-DE" sz="2000" b="0" dirty="0" smtClean="0"/>
          </a:p>
          <a:p>
            <a:pPr>
              <a:buFont typeface="Wingdings" panose="05000000000000000000" pitchFamily="2" charset="2"/>
              <a:buChar char="à"/>
            </a:pPr>
            <a:endParaRPr lang="de-DE" sz="2000" b="0" dirty="0" smtClean="0"/>
          </a:p>
          <a:p>
            <a:pPr marL="0" indent="0">
              <a:buNone/>
            </a:pPr>
            <a:r>
              <a:rPr lang="de-DE" sz="2000" b="0" dirty="0" smtClean="0">
                <a:solidFill>
                  <a:srgbClr val="FF0000"/>
                </a:solidFill>
                <a:sym typeface="Wingdings" panose="05000000000000000000" pitchFamily="2" charset="2"/>
              </a:rPr>
              <a:t></a:t>
            </a:r>
            <a:r>
              <a:rPr lang="de-DE" sz="2000" b="0" dirty="0" smtClean="0">
                <a:sym typeface="Wingdings" panose="05000000000000000000" pitchFamily="2" charset="2"/>
              </a:rPr>
              <a:t> </a:t>
            </a:r>
            <a:r>
              <a:rPr lang="de-DE" sz="2000" b="0" dirty="0" smtClean="0"/>
              <a:t>um </a:t>
            </a:r>
            <a:r>
              <a:rPr lang="de-DE" sz="2000" b="0" dirty="0"/>
              <a:t>längeres Arbeiten ergonomischer zu machen: ein Gerät für jeden Einsatzzweck – also „</a:t>
            </a:r>
            <a:r>
              <a:rPr lang="de-DE" sz="2000" b="0" dirty="0" err="1"/>
              <a:t>One</a:t>
            </a:r>
            <a:r>
              <a:rPr lang="de-DE" sz="2000" b="0" dirty="0"/>
              <a:t>-Device</a:t>
            </a:r>
            <a:r>
              <a:rPr lang="de-DE" sz="2000" b="0" dirty="0" smtClean="0"/>
              <a:t>“</a:t>
            </a:r>
            <a:endParaRPr lang="de-DE" sz="2000" b="0" dirty="0"/>
          </a:p>
          <a:p>
            <a:endParaRPr lang="de-DE" dirty="0"/>
          </a:p>
        </p:txBody>
      </p:sp>
      <p:sp>
        <p:nvSpPr>
          <p:cNvPr id="14" name="Titel 4"/>
          <p:cNvSpPr txBox="1">
            <a:spLocks/>
          </p:cNvSpPr>
          <p:nvPr/>
        </p:nvSpPr>
        <p:spPr>
          <a:xfrm>
            <a:off x="420698" y="199215"/>
            <a:ext cx="6986587" cy="609808"/>
          </a:xfrm>
          <a:prstGeom prst="rect">
            <a:avLst/>
          </a:prstGeom>
          <a:ln>
            <a:noFill/>
          </a:ln>
        </p:spPr>
        <p:txBody>
          <a:bodyPr vert="horz" lIns="0" tIns="0" rIns="0" bIns="0" rtlCol="0" anchor="t"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endParaRPr lang="de-DE" dirty="0">
              <a:effectLst>
                <a:outerShdw blurRad="38100" dist="38100" dir="2700000" algn="tl">
                  <a:srgbClr val="000000">
                    <a:alpha val="43137"/>
                  </a:srgbClr>
                </a:outerShdw>
              </a:effectLst>
            </a:endParaRPr>
          </a:p>
        </p:txBody>
      </p:sp>
      <p:sp>
        <p:nvSpPr>
          <p:cNvPr id="16" name="Titel 4"/>
          <p:cNvSpPr txBox="1">
            <a:spLocks/>
          </p:cNvSpPr>
          <p:nvPr/>
        </p:nvSpPr>
        <p:spPr>
          <a:xfrm>
            <a:off x="573098" y="351615"/>
            <a:ext cx="6986587" cy="609808"/>
          </a:xfrm>
          <a:prstGeom prst="rect">
            <a:avLst/>
          </a:prstGeom>
          <a:ln>
            <a:noFill/>
          </a:ln>
        </p:spPr>
        <p:txBody>
          <a:bodyPr vert="horz" lIns="0" tIns="0" rIns="0" bIns="0" rtlCol="0" anchor="t" anchorCtr="0">
            <a:noAutofit/>
          </a:bodyPr>
          <a:lstStyle>
            <a:lvl1pPr algn="l" defTabSz="457200" rtl="0" eaLnBrk="1" latinLnBrk="0" hangingPunct="1">
              <a:spcBef>
                <a:spcPct val="0"/>
              </a:spcBef>
              <a:buNone/>
              <a:defRPr sz="2000" b="1" kern="1200">
                <a:solidFill>
                  <a:srgbClr val="E20026"/>
                </a:solidFill>
                <a:latin typeface="+mj-lt"/>
                <a:ea typeface="+mj-ea"/>
                <a:cs typeface="+mj-cs"/>
              </a:defRPr>
            </a:lvl1pPr>
          </a:lstStyle>
          <a:p>
            <a:r>
              <a:rPr lang="de-DE" dirty="0" smtClean="0"/>
              <a:t>IKT-Arbeitsplatz der Zukunft</a:t>
            </a:r>
            <a:endParaRPr lang="de-D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7163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mastervorlage_powerpoint">
  <a:themeElements>
    <a:clrScheme name="Benutzerdefiniert 8">
      <a:dk1>
        <a:sysClr val="windowText" lastClr="000000"/>
      </a:dk1>
      <a:lt1>
        <a:sysClr val="window" lastClr="FFFFFF"/>
      </a:lt1>
      <a:dk2>
        <a:srgbClr val="2A4A96"/>
      </a:dk2>
      <a:lt2>
        <a:srgbClr val="EEECE1"/>
      </a:lt2>
      <a:accent1>
        <a:srgbClr val="E2002D"/>
      </a:accent1>
      <a:accent2>
        <a:srgbClr val="766E69"/>
      </a:accent2>
      <a:accent3>
        <a:srgbClr val="2A4A96"/>
      </a:accent3>
      <a:accent4>
        <a:srgbClr val="6A8AD5"/>
      </a:accent4>
      <a:accent5>
        <a:srgbClr val="AEA8A4"/>
      </a:accent5>
      <a:accent6>
        <a:srgbClr val="FF5476"/>
      </a:accent6>
      <a:hlink>
        <a:srgbClr val="000000"/>
      </a:hlink>
      <a:folHlink>
        <a:srgbClr val="000000"/>
      </a:folHlink>
    </a:clrScheme>
    <a:fontScheme name="SEN_Master">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2195</Words>
  <Application>Microsoft Office PowerPoint</Application>
  <PresentationFormat>Bildschirmpräsentation (4:3)</PresentationFormat>
  <Paragraphs>290</Paragraphs>
  <Slides>15</Slides>
  <Notes>12</Notes>
  <HiddenSlides>4</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vt:i4>
      </vt:variant>
    </vt:vector>
  </HeadingPairs>
  <TitlesOfParts>
    <vt:vector size="23" baseType="lpstr">
      <vt:lpstr>ＭＳ Ｐゴシック</vt:lpstr>
      <vt:lpstr>Arial</vt:lpstr>
      <vt:lpstr>Calibri</vt:lpstr>
      <vt:lpstr>Helvetica Neue</vt:lpstr>
      <vt:lpstr>Times New Roman</vt:lpstr>
      <vt:lpstr>Webdings</vt:lpstr>
      <vt:lpstr>Wingdings</vt:lpstr>
      <vt:lpstr>mastervorlage_powerpoint</vt:lpstr>
      <vt:lpstr>PowerPoint-Präsentation</vt:lpstr>
      <vt:lpstr>PowerPoint-Präsentation</vt:lpstr>
      <vt:lpstr>IKT-Basisdienst Vermittlung und Auskunft (Bürgertelefon 115)</vt:lpstr>
      <vt:lpstr>IKT-Basisdienst Zeitmanagementsystem (ZMS)</vt:lpstr>
      <vt:lpstr>PowerPoint-Präsentation</vt:lpstr>
      <vt:lpstr>IKT-Basisdienst Service-Konto (SKB)</vt:lpstr>
      <vt:lpstr>IKT-Basisdienst Digitaler Antrag</vt:lpstr>
      <vt:lpstr>IKT-Basisdienst E-Payment</vt:lpstr>
      <vt:lpstr>IKT-Basisdienst Digitale Akte</vt:lpstr>
      <vt:lpstr>IKT-Basisdienst Dokumenten-Input-Management (DIM)</vt:lpstr>
      <vt:lpstr>PowerPoint-Präsentation</vt:lpstr>
      <vt:lpstr>Backup</vt:lpstr>
      <vt:lpstr>Das vom Bezirksamt eingesetzte E-Gov-Team im BA Mitte arbeitet interdisziplinär an Themen im Kontext des Berliner E-Government-Gesetzes.</vt:lpstr>
      <vt:lpstr>PowerPoint-Präsentation</vt:lpstr>
      <vt:lpstr>One-Device-Strategie</vt:lpstr>
    </vt:vector>
  </TitlesOfParts>
  <Company>Bezirksamt Mitte von 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Kopietz, Angela</dc:creator>
  <cp:lastModifiedBy>Huth, Kathrin</cp:lastModifiedBy>
  <cp:revision>570</cp:revision>
  <cp:lastPrinted>2020-11-11T06:17:55Z</cp:lastPrinted>
  <dcterms:created xsi:type="dcterms:W3CDTF">2017-07-31T07:01:55Z</dcterms:created>
  <dcterms:modified xsi:type="dcterms:W3CDTF">2020-11-11T06:17:57Z</dcterms:modified>
</cp:coreProperties>
</file>