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6"/>
  </p:notesMasterIdLst>
  <p:sldIdLst>
    <p:sldId id="1655" r:id="rId5"/>
    <p:sldId id="1661" r:id="rId6"/>
    <p:sldId id="1609" r:id="rId7"/>
    <p:sldId id="1618" r:id="rId8"/>
    <p:sldId id="1658" r:id="rId9"/>
    <p:sldId id="1648" r:id="rId10"/>
    <p:sldId id="1619" r:id="rId11"/>
    <p:sldId id="259" r:id="rId12"/>
    <p:sldId id="1611" r:id="rId13"/>
    <p:sldId id="1659" r:id="rId14"/>
    <p:sldId id="1652" r:id="rId15"/>
  </p:sldIdLst>
  <p:sldSz cx="18288000" cy="10287000"/>
  <p:notesSz cx="6858000" cy="9144000"/>
  <p:embeddedFontLst>
    <p:embeddedFont>
      <p:font typeface="Segoe UI" panose="020B0502040204020203" pitchFamily="34" charset="0"/>
      <p:regular r:id="rId17"/>
      <p:bold r:id="rId18"/>
      <p:italic r:id="rId19"/>
      <p:boldItalic r:id="rId20"/>
    </p:embeddedFont>
    <p:embeddedFont>
      <p:font typeface="Tahoma" panose="020B0604030504040204" pitchFamily="3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437182-52B9-499E-AD11-6F4523268297}" v="17" dt="2025-11-25T21:36:40.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557" autoAdjust="0"/>
  </p:normalViewPr>
  <p:slideViewPr>
    <p:cSldViewPr>
      <p:cViewPr varScale="1">
        <p:scale>
          <a:sx n="82" d="100"/>
          <a:sy n="82" d="100"/>
        </p:scale>
        <p:origin x="150"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2B335D-9479-4CF2-9639-31406530D273}" type="datetimeFigureOut">
              <a:rPr lang="de-DE" smtClean="0"/>
              <a:t>26.11.2025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18A59-A7D8-4E4D-A22D-218DEA7C1F01}" type="slidenum">
              <a:rPr lang="de-DE" smtClean="0"/>
              <a:t>‹Nr.›</a:t>
            </a:fld>
            <a:endParaRPr lang="de-DE"/>
          </a:p>
        </p:txBody>
      </p:sp>
    </p:spTree>
    <p:extLst>
      <p:ext uri="{BB962C8B-B14F-4D97-AF65-F5344CB8AC3E}">
        <p14:creationId xmlns:p14="http://schemas.microsoft.com/office/powerpoint/2010/main" val="826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In Ihrem Arbeitsalltag hier in M-H und Lichtenberg haben Sie, die sie mit Kindern und Jugendlichen arbeiten, schon rein statistisch, das zeigt die Datenlage, viel mit dem Thema Armut zu tun. Wir wollen Ihnen daher hier gar nicht groß erklären, aber es doch mit Ihnen einordnen und Sie ermutigen, sich des Themas weiter anzunehmen, Ihre Kolleg*innen mitzunehmen und anzustecken.</a:t>
            </a:r>
          </a:p>
          <a:p>
            <a:r>
              <a:rPr lang="de-DE" sz="1200" kern="1200" dirty="0">
                <a:solidFill>
                  <a:schemeClr val="tx1"/>
                </a:solidFill>
                <a:effectLst/>
                <a:latin typeface="+mn-lt"/>
                <a:ea typeface="+mn-ea"/>
                <a:cs typeface="+mn-cs"/>
              </a:rPr>
              <a:t>Im Folgenden möchten wir Ihnen ein paar Folien als Einstieg in das Thema heute geben, in kompakter Form, aber alles andere als umfassend behandelt. </a:t>
            </a:r>
          </a:p>
          <a:p>
            <a:r>
              <a:rPr lang="de-DE" sz="1200" kern="1200" dirty="0">
                <a:solidFill>
                  <a:schemeClr val="tx1"/>
                </a:solidFill>
                <a:effectLst/>
                <a:latin typeface="+mn-lt"/>
                <a:ea typeface="+mn-ea"/>
                <a:cs typeface="+mn-cs"/>
              </a:rPr>
              <a:t>Wer wir sind: Undine Zimmer und Dagmar Lettner</a:t>
            </a:r>
          </a:p>
          <a:p>
            <a:endParaRPr lang="de-DE" dirty="0"/>
          </a:p>
        </p:txBody>
      </p:sp>
      <p:sp>
        <p:nvSpPr>
          <p:cNvPr id="4" name="Foliennummernplatzhalter 3"/>
          <p:cNvSpPr>
            <a:spLocks noGrp="1"/>
          </p:cNvSpPr>
          <p:nvPr>
            <p:ph type="sldNum" sz="quarter" idx="5"/>
          </p:nvPr>
        </p:nvSpPr>
        <p:spPr/>
        <p:txBody>
          <a:bodyPr/>
          <a:lstStyle/>
          <a:p>
            <a:fld id="{ABF18A59-A7D8-4E4D-A22D-218DEA7C1F01}" type="slidenum">
              <a:rPr lang="de-DE" smtClean="0"/>
              <a:t>1</a:t>
            </a:fld>
            <a:endParaRPr lang="de-DE"/>
          </a:p>
        </p:txBody>
      </p:sp>
    </p:spTree>
    <p:extLst>
      <p:ext uri="{BB962C8B-B14F-4D97-AF65-F5344CB8AC3E}">
        <p14:creationId xmlns:p14="http://schemas.microsoft.com/office/powerpoint/2010/main" val="1187172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Von Gerda Holz</a:t>
            </a:r>
          </a:p>
          <a:p>
            <a:r>
              <a:rPr lang="de-DE" dirty="0"/>
              <a:t>Dürfen wir das nutzen?</a:t>
            </a:r>
          </a:p>
        </p:txBody>
      </p:sp>
      <p:sp>
        <p:nvSpPr>
          <p:cNvPr id="4" name="Foliennummernplatzhalter 3"/>
          <p:cNvSpPr>
            <a:spLocks noGrp="1"/>
          </p:cNvSpPr>
          <p:nvPr>
            <p:ph type="sldNum" sz="quarter" idx="5"/>
          </p:nvPr>
        </p:nvSpPr>
        <p:spPr/>
        <p:txBody>
          <a:bodyPr/>
          <a:lstStyle/>
          <a:p>
            <a:fld id="{F8C259D2-7DDF-4C4E-9624-2B557D979953}" type="slidenum">
              <a:rPr lang="de-DE" smtClean="0"/>
              <a:t>11</a:t>
            </a:fld>
            <a:endParaRPr lang="de-DE"/>
          </a:p>
        </p:txBody>
      </p:sp>
    </p:spTree>
    <p:extLst>
      <p:ext uri="{BB962C8B-B14F-4D97-AF65-F5344CB8AC3E}">
        <p14:creationId xmlns:p14="http://schemas.microsoft.com/office/powerpoint/2010/main" val="393926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Ich bin deswegen hier an der Seite von in diesem Rahmen findet auch dieser Workshop statt. Berliner Strategie gegen Kinder- und Familienarmut, Aktivitäten und in allen Berliner Bezirken, Verbindungen und Netzwerke zu schaffen, und auch hilfreiche Veröffentlichungen für die Praxis. Eine habe ich mitgebracht.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Armut ist ein strukturelles Problem, das sich individuell auswirkt auf Kinder, auf ihre Chancen auf Gesundheit, Bildung und Teilhabe.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Ich bin ganz bewegt, Ihnen als erste Folie ein Bild von der kleinen Undine zu zeigen. Ich danke dir, dass du deine Geschichte so teilst und dazu so viel Expertise zu diesem Thema mitbringst.</a:t>
            </a:r>
          </a:p>
          <a:p>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ABF18A59-A7D8-4E4D-A22D-218DEA7C1F01}" type="slidenum">
              <a:rPr lang="de-DE" smtClean="0"/>
              <a:t>2</a:t>
            </a:fld>
            <a:endParaRPr lang="de-DE"/>
          </a:p>
        </p:txBody>
      </p:sp>
    </p:spTree>
    <p:extLst>
      <p:ext uri="{BB962C8B-B14F-4D97-AF65-F5344CB8AC3E}">
        <p14:creationId xmlns:p14="http://schemas.microsoft.com/office/powerpoint/2010/main" val="115695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Uns allen ist bewusst: Kinderarmut ist Familienarmut! – Hier ein paar Anregungen, welche verschiedenen Facetten Armut jenseits von materieller Armut hat, wer besonders gefährdet ist – und was Armut für die betroffenen Kinder bedeuten kann. Und es soll heute auch darum gehen, wie wir gut handeln können, wie wir unterstützen können</a:t>
            </a:r>
          </a:p>
          <a:p>
            <a:endParaRPr lang="de-DE" dirty="0"/>
          </a:p>
          <a:p>
            <a:r>
              <a:rPr lang="de-DE" dirty="0"/>
              <a:t>UND: Bild das bin ich, der Fotograf kam jährlich, wenn man genau hinguckt sieht man vielleicht , dass ich geweint habe vor dem Bild. Ich wollte es nicht machen, weil Mama schon gesagt hat dass wir es dieses Jahr eh nicht kaufen können. Sie haben mich dann mit dem roten Pferd bestochen und es hat funktioniert. Ich weiß nicht mehr ob wir es dann doch gekauft haben oder geschenkt bekommen haben. </a:t>
            </a:r>
          </a:p>
        </p:txBody>
      </p:sp>
      <p:sp>
        <p:nvSpPr>
          <p:cNvPr id="4" name="Foliennummernplatzhalter 3"/>
          <p:cNvSpPr>
            <a:spLocks noGrp="1"/>
          </p:cNvSpPr>
          <p:nvPr>
            <p:ph type="sldNum" sz="quarter" idx="5"/>
          </p:nvPr>
        </p:nvSpPr>
        <p:spPr/>
        <p:txBody>
          <a:bodyPr/>
          <a:lstStyle/>
          <a:p>
            <a:fld id="{CB0E3C9A-4016-4DDE-9313-D161B314E391}" type="slidenum">
              <a:rPr lang="de-DE" smtClean="0"/>
              <a:t>3</a:t>
            </a:fld>
            <a:endParaRPr lang="de-DE"/>
          </a:p>
        </p:txBody>
      </p:sp>
    </p:spTree>
    <p:extLst>
      <p:ext uri="{BB962C8B-B14F-4D97-AF65-F5344CB8AC3E}">
        <p14:creationId xmlns:p14="http://schemas.microsoft.com/office/powerpoint/2010/main" val="408337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kern="150" dirty="0">
              <a:solidFill>
                <a:srgbClr val="000000"/>
              </a:solidFill>
              <a:effectLst/>
              <a:latin typeface="Tahoma" panose="020B0604030504040204" pitchFamily="34" charset="0"/>
              <a:ea typeface="Segoe UI" panose="020B0502040204020203" pitchFamily="34" charset="0"/>
              <a:cs typeface="Tahoma" panose="020B0604030504040204" pitchFamily="34" charset="0"/>
            </a:endParaRPr>
          </a:p>
          <a:p>
            <a:r>
              <a:rPr lang="de-DE" sz="1800" kern="150" dirty="0">
                <a:solidFill>
                  <a:srgbClr val="000000"/>
                </a:solidFill>
                <a:effectLst/>
                <a:latin typeface="Tahoma" panose="020B0604030504040204" pitchFamily="34" charset="0"/>
                <a:ea typeface="Segoe UI" panose="020B0502040204020203" pitchFamily="34" charset="0"/>
                <a:cs typeface="Tahoma" panose="020B0604030504040204" pitchFamily="34" charset="0"/>
              </a:rPr>
              <a:t>Kinderarmut umfasst nicht nur finanzielle Armut. Sie umfasst auch Mangel an Teilhabe, an Zugängen zu Kultur, Freizeitangeboten, zu Bildung, gesellschaftlicher Teilhabe und Gesundheitsversorgung. Armut ist immer auch eine soziale und eine emotionale Benachteiligung. Armut ist kein individuelles Versagen, sondern ein strukturelles Problem.</a:t>
            </a:r>
          </a:p>
          <a:p>
            <a:endParaRPr lang="de-DE" sz="1800" kern="150" dirty="0">
              <a:solidFill>
                <a:srgbClr val="000000"/>
              </a:solidFill>
              <a:effectLst/>
              <a:latin typeface="Tahoma" panose="020B0604030504040204" pitchFamily="34" charset="0"/>
              <a:ea typeface="Segoe UI" panose="020B0502040204020203" pitchFamily="34" charset="0"/>
              <a:cs typeface="Tahoma" panose="020B0604030504040204" pitchFamily="34" charset="0"/>
            </a:endParaRPr>
          </a:p>
          <a:p>
            <a:endParaRPr lang="de-DE" sz="1800" kern="150" dirty="0">
              <a:solidFill>
                <a:srgbClr val="000000"/>
              </a:solidFill>
              <a:effectLst/>
              <a:latin typeface="Tahoma" panose="020B0604030504040204" pitchFamily="34" charset="0"/>
              <a:ea typeface="Segoe UI" panose="020B0502040204020203" pitchFamily="34" charset="0"/>
              <a:cs typeface="Tahoma" panose="020B0604030504040204" pitchFamily="34" charset="0"/>
            </a:endParaRPr>
          </a:p>
          <a:p>
            <a:endParaRPr lang="de-DE" sz="1800" kern="150" dirty="0">
              <a:solidFill>
                <a:srgbClr val="000000"/>
              </a:solidFill>
              <a:effectLst/>
              <a:latin typeface="Tahoma" panose="020B0604030504040204" pitchFamily="34" charset="0"/>
              <a:ea typeface="Segoe UI" panose="020B0502040204020203" pitchFamily="34" charset="0"/>
              <a:cs typeface="Tahoma" panose="020B0604030504040204" pitchFamily="34" charset="0"/>
            </a:endParaRPr>
          </a:p>
          <a:p>
            <a:r>
              <a:rPr lang="de-DE" sz="1800" kern="150" dirty="0">
                <a:solidFill>
                  <a:srgbClr val="000000"/>
                </a:solidFill>
                <a:effectLst/>
                <a:latin typeface="Tahoma" panose="020B0604030504040204" pitchFamily="34" charset="0"/>
                <a:ea typeface="Segoe UI" panose="020B0502040204020203" pitchFamily="34" charset="0"/>
                <a:cs typeface="Tahoma" panose="020B0604030504040204" pitchFamily="34" charset="0"/>
              </a:rPr>
              <a:t>UZ: Die </a:t>
            </a:r>
            <a:r>
              <a:rPr lang="de-DE" sz="1800" kern="150" dirty="0" err="1">
                <a:solidFill>
                  <a:srgbClr val="000000"/>
                </a:solidFill>
                <a:effectLst/>
                <a:latin typeface="Tahoma" panose="020B0604030504040204" pitchFamily="34" charset="0"/>
                <a:ea typeface="Segoe UI" panose="020B0502040204020203" pitchFamily="34" charset="0"/>
                <a:cs typeface="Tahoma" panose="020B0604030504040204" pitchFamily="34" charset="0"/>
              </a:rPr>
              <a:t>Def</a:t>
            </a:r>
            <a:r>
              <a:rPr lang="de-DE" sz="1800" kern="150" dirty="0">
                <a:solidFill>
                  <a:srgbClr val="000000"/>
                </a:solidFill>
                <a:effectLst/>
                <a:latin typeface="Tahoma" panose="020B0604030504040204" pitchFamily="34" charset="0"/>
                <a:ea typeface="Segoe UI" panose="020B0502040204020203" pitchFamily="34" charset="0"/>
                <a:cs typeface="Tahoma" panose="020B0604030504040204" pitchFamily="34" charset="0"/>
              </a:rPr>
              <a:t> für Absolute Armut ist aus meiner Sicht falsch und verwirrend – </a:t>
            </a:r>
            <a:r>
              <a:rPr lang="de-DE" sz="1800" kern="150" dirty="0" err="1">
                <a:solidFill>
                  <a:srgbClr val="000000"/>
                </a:solidFill>
                <a:effectLst/>
                <a:latin typeface="Tahoma" panose="020B0604030504040204" pitchFamily="34" charset="0"/>
                <a:ea typeface="Segoe UI" panose="020B0502040204020203" pitchFamily="34" charset="0"/>
                <a:cs typeface="Tahoma" panose="020B0604030504040204" pitchFamily="34" charset="0"/>
              </a:rPr>
              <a:t>Povertyline</a:t>
            </a:r>
            <a:r>
              <a:rPr lang="de-DE" sz="1800" kern="150" dirty="0">
                <a:solidFill>
                  <a:srgbClr val="000000"/>
                </a:solidFill>
                <a:effectLst/>
                <a:latin typeface="Tahoma" panose="020B0604030504040204" pitchFamily="34" charset="0"/>
                <a:ea typeface="Segoe UI" panose="020B0502040204020203" pitchFamily="34" charset="0"/>
                <a:cs typeface="Tahoma" panose="020B0604030504040204" pitchFamily="34" charset="0"/>
              </a:rPr>
              <a:t> war bei 1 Dollar pro Tag. 2022 noch bei 2.15 und jetzt bei 3 Dollar am Tag. Mindestlebenskosten steigen global rapide (nicht nur im Bürgergeld)</a:t>
            </a:r>
          </a:p>
          <a:p>
            <a:endParaRPr lang="de-DE" sz="1800" kern="150" dirty="0">
              <a:solidFill>
                <a:srgbClr val="000000"/>
              </a:solidFill>
              <a:effectLst/>
              <a:latin typeface="Tahoma" panose="020B0604030504040204" pitchFamily="34" charset="0"/>
              <a:ea typeface="Segoe UI" panose="020B0502040204020203" pitchFamily="34" charset="0"/>
              <a:cs typeface="Tahoma" panose="020B0604030504040204" pitchFamily="34" charset="0"/>
            </a:endParaRPr>
          </a:p>
          <a:p>
            <a:r>
              <a:rPr lang="de-DE" sz="1800" kern="150" dirty="0">
                <a:solidFill>
                  <a:srgbClr val="000000"/>
                </a:solidFill>
                <a:effectLst/>
                <a:latin typeface="Tahoma" panose="020B0604030504040204" pitchFamily="34" charset="0"/>
                <a:ea typeface="Segoe UI" panose="020B0502040204020203" pitchFamily="34" charset="0"/>
                <a:cs typeface="Tahoma" panose="020B0604030504040204" pitchFamily="34" charset="0"/>
              </a:rPr>
              <a:t>UZ: Die Abgrenzung von relativer Armut zu Deprivation ist mir nicht  klar (warum relative Deprivation?) (hier würde ich mich an die Ansätze von dem Buch in Marquart halten)Bei Deprivation fehlt mir die Dimension, in denen </a:t>
            </a:r>
            <a:r>
              <a:rPr lang="de-DE" sz="1800" kern="150" dirty="0" err="1">
                <a:solidFill>
                  <a:srgbClr val="000000"/>
                </a:solidFill>
                <a:effectLst/>
                <a:latin typeface="Tahoma" panose="020B0604030504040204" pitchFamily="34" charset="0"/>
                <a:ea typeface="Segoe UI" panose="020B0502040204020203" pitchFamily="34" charset="0"/>
                <a:cs typeface="Tahoma" panose="020B0604030504040204" pitchFamily="34" charset="0"/>
              </a:rPr>
              <a:t>n</a:t>
            </a:r>
            <a:r>
              <a:rPr lang="de-DE" sz="1800" kern="150" dirty="0">
                <a:solidFill>
                  <a:srgbClr val="000000"/>
                </a:solidFill>
                <a:effectLst/>
                <a:latin typeface="Tahoma" panose="020B0604030504040204" pitchFamily="34" charset="0"/>
                <a:ea typeface="Segoe UI" panose="020B0502040204020203" pitchFamily="34" charset="0"/>
                <a:cs typeface="Tahoma" panose="020B0604030504040204" pitchFamily="34" charset="0"/>
              </a:rPr>
              <a:t> gemessen wird  - wird ja auch im  Armuts- und Reichtumsbericht genutzt . </a:t>
            </a:r>
          </a:p>
          <a:p>
            <a:r>
              <a:rPr lang="de-DE" sz="1200" b="0" i="0" u="none" strike="noStrike" kern="1200" dirty="0">
                <a:solidFill>
                  <a:schemeClr val="tx1"/>
                </a:solidFill>
                <a:effectLst/>
                <a:latin typeface="+mn-lt"/>
                <a:ea typeface="+mn-ea"/>
                <a:cs typeface="+mn-cs"/>
              </a:rPr>
              <a:t>In der europäischen Statistik (Eurostat 2020) sind </a:t>
            </a:r>
            <a:r>
              <a:rPr lang="de-DE" sz="1200" b="1" i="0" u="none" strike="noStrike" kern="1200" dirty="0">
                <a:solidFill>
                  <a:schemeClr val="tx1"/>
                </a:solidFill>
                <a:effectLst/>
                <a:latin typeface="+mn-lt"/>
                <a:ea typeface="+mn-ea"/>
                <a:cs typeface="+mn-cs"/>
              </a:rPr>
              <a:t>9 Deprivationsindikatoren </a:t>
            </a:r>
            <a:r>
              <a:rPr lang="de-DE" sz="1200" b="0" i="0" u="none" strike="noStrike" kern="1200" dirty="0">
                <a:solidFill>
                  <a:schemeClr val="tx1"/>
                </a:solidFill>
                <a:effectLst/>
                <a:latin typeface="+mn-lt"/>
                <a:ea typeface="+mn-ea"/>
                <a:cs typeface="+mn-cs"/>
              </a:rPr>
              <a:t>definiert</a:t>
            </a:r>
          </a:p>
          <a:p>
            <a:r>
              <a:rPr lang="de-DE" sz="1200" b="0" i="0" u="none" strike="noStrike" kern="1200" dirty="0">
                <a:solidFill>
                  <a:schemeClr val="tx1"/>
                </a:solidFill>
                <a:effectLst/>
                <a:latin typeface="+mn-lt"/>
                <a:ea typeface="+mn-ea"/>
                <a:cs typeface="+mn-cs"/>
              </a:rPr>
              <a:t>1. Hypotheken- oder Mietschulden, Rechnungen für Versorgungsleistungen</a:t>
            </a:r>
          </a:p>
          <a:p>
            <a:r>
              <a:rPr lang="de-DE" sz="1200" b="0" i="0" u="none" strike="noStrike" kern="1200" dirty="0">
                <a:solidFill>
                  <a:schemeClr val="tx1"/>
                </a:solidFill>
                <a:effectLst/>
                <a:latin typeface="+mn-lt"/>
                <a:ea typeface="+mn-ea"/>
                <a:cs typeface="+mn-cs"/>
              </a:rPr>
              <a:t>2. angemessene Beheizung der Wohnung</a:t>
            </a:r>
          </a:p>
          <a:p>
            <a:r>
              <a:rPr lang="de-DE" sz="1200" b="0" i="0" u="none" strike="noStrike" kern="1200" dirty="0">
                <a:solidFill>
                  <a:schemeClr val="tx1"/>
                </a:solidFill>
                <a:effectLst/>
                <a:latin typeface="+mn-lt"/>
                <a:ea typeface="+mn-ea"/>
                <a:cs typeface="+mn-cs"/>
              </a:rPr>
              <a:t>3. unerwartete Ausgaben</a:t>
            </a:r>
          </a:p>
          <a:p>
            <a:r>
              <a:rPr lang="de-DE" sz="1200" b="0" i="0" u="none" strike="noStrike" kern="1200" dirty="0">
                <a:solidFill>
                  <a:schemeClr val="tx1"/>
                </a:solidFill>
                <a:effectLst/>
                <a:latin typeface="+mn-lt"/>
                <a:ea typeface="+mn-ea"/>
                <a:cs typeface="+mn-cs"/>
              </a:rPr>
              <a:t>4. regelmäßige fleisch- oder eiweißhaltige Mahlzeiten</a:t>
            </a:r>
          </a:p>
          <a:p>
            <a:r>
              <a:rPr lang="de-DE" sz="1200" b="0" i="0" u="none" strike="noStrike" kern="1200" dirty="0">
                <a:solidFill>
                  <a:schemeClr val="tx1"/>
                </a:solidFill>
                <a:effectLst/>
                <a:latin typeface="+mn-lt"/>
                <a:ea typeface="+mn-ea"/>
                <a:cs typeface="+mn-cs"/>
              </a:rPr>
              <a:t>5. Urlaubsreisen</a:t>
            </a:r>
          </a:p>
          <a:p>
            <a:r>
              <a:rPr lang="de-DE" sz="1200" b="0" i="0" u="none" strike="noStrike" kern="1200" dirty="0">
                <a:solidFill>
                  <a:schemeClr val="tx1"/>
                </a:solidFill>
                <a:effectLst/>
                <a:latin typeface="+mn-lt"/>
                <a:ea typeface="+mn-ea"/>
                <a:cs typeface="+mn-cs"/>
              </a:rPr>
              <a:t>6. Fernseher</a:t>
            </a:r>
          </a:p>
          <a:p>
            <a:r>
              <a:rPr lang="de-DE" sz="1200" b="0" i="0" u="none" strike="noStrike" kern="1200" dirty="0">
                <a:solidFill>
                  <a:schemeClr val="tx1"/>
                </a:solidFill>
                <a:effectLst/>
                <a:latin typeface="+mn-lt"/>
                <a:ea typeface="+mn-ea"/>
                <a:cs typeface="+mn-cs"/>
              </a:rPr>
              <a:t>7. Waschmaschine</a:t>
            </a:r>
          </a:p>
          <a:p>
            <a:r>
              <a:rPr lang="de-DE" sz="1200" b="0" i="0" u="none" strike="noStrike" kern="1200" dirty="0">
                <a:solidFill>
                  <a:schemeClr val="tx1"/>
                </a:solidFill>
                <a:effectLst/>
                <a:latin typeface="+mn-lt"/>
                <a:ea typeface="+mn-ea"/>
                <a:cs typeface="+mn-cs"/>
              </a:rPr>
              <a:t>8. Auto </a:t>
            </a:r>
          </a:p>
          <a:p>
            <a:r>
              <a:rPr lang="de-DE" sz="1200" b="0" i="0" u="none" strike="noStrike" kern="1200" dirty="0">
                <a:solidFill>
                  <a:schemeClr val="tx1"/>
                </a:solidFill>
                <a:effectLst/>
                <a:latin typeface="+mn-lt"/>
                <a:ea typeface="+mn-ea"/>
                <a:cs typeface="+mn-cs"/>
              </a:rPr>
              <a:t>9. Telefon</a:t>
            </a:r>
          </a:p>
          <a:p>
            <a:endParaRPr lang="de-DE" sz="1800" kern="150" dirty="0">
              <a:solidFill>
                <a:srgbClr val="000000"/>
              </a:solidFill>
              <a:effectLst/>
              <a:latin typeface="Tahoma" panose="020B0604030504040204" pitchFamily="34" charset="0"/>
              <a:ea typeface="Segoe UI" panose="020B0502040204020203" pitchFamily="34" charset="0"/>
              <a:cs typeface="Tahoma" panose="020B0604030504040204" pitchFamily="34" charset="0"/>
            </a:endParaRPr>
          </a:p>
          <a:p>
            <a:pPr marL="285750" indent="-285750">
              <a:buFont typeface="Wingdings" pitchFamily="2" charset="2"/>
              <a:buChar char="è"/>
            </a:pPr>
            <a:r>
              <a:rPr lang="de-DE" sz="1800" kern="150" dirty="0">
                <a:solidFill>
                  <a:srgbClr val="000000"/>
                </a:solidFill>
                <a:effectLst/>
                <a:latin typeface="Tahoma" panose="020B0604030504040204" pitchFamily="34" charset="0"/>
                <a:ea typeface="Segoe UI" panose="020B0502040204020203" pitchFamily="34" charset="0"/>
                <a:cs typeface="Tahoma" panose="020B0604030504040204" pitchFamily="34" charset="0"/>
                <a:sym typeface="Wingdings" pitchFamily="2" charset="2"/>
              </a:rPr>
              <a:t>Soziale Ausgrenzung geht auf Kronauer – nicht Sen – oder? Wobei Sinngemäß kommt es vermutlich hin, aber als Zitat stammt es vom wem? </a:t>
            </a:r>
            <a:r>
              <a:rPr lang="de-DE" sz="1800" kern="150" dirty="0" err="1">
                <a:solidFill>
                  <a:srgbClr val="000000"/>
                </a:solidFill>
                <a:effectLst/>
                <a:latin typeface="Tahoma" panose="020B0604030504040204" pitchFamily="34" charset="0"/>
                <a:ea typeface="Segoe UI" panose="020B0502040204020203" pitchFamily="34" charset="0"/>
                <a:cs typeface="Tahoma" panose="020B0604030504040204" pitchFamily="34" charset="0"/>
                <a:sym typeface="Wingdings" pitchFamily="2" charset="2"/>
              </a:rPr>
              <a:t>Armatya</a:t>
            </a:r>
            <a:r>
              <a:rPr lang="de-DE" sz="1800" kern="150" dirty="0">
                <a:solidFill>
                  <a:srgbClr val="000000"/>
                </a:solidFill>
                <a:effectLst/>
                <a:latin typeface="Tahoma" panose="020B0604030504040204" pitchFamily="34" charset="0"/>
                <a:ea typeface="Segoe UI" panose="020B0502040204020203" pitchFamily="34" charset="0"/>
                <a:cs typeface="Tahoma" panose="020B0604030504040204" pitchFamily="34" charset="0"/>
                <a:sym typeface="Wingdings" pitchFamily="2" charset="2"/>
              </a:rPr>
              <a:t> Sen definiert Armut als Mangel an Verwirklichungschancen. Hier berücksichtigt er viele Faktoren über Einkommen hinaus. „Relativer Mangel an Einkommen kann allerdings ein absolutes Fehlen von Chancen ergeben.“ (Sen: Die Idee der Gerechtigkeit, 2009, S.284)</a:t>
            </a:r>
          </a:p>
          <a:p>
            <a:pPr marL="285750" indent="-285750">
              <a:buFont typeface="Wingdings" pitchFamily="2" charset="2"/>
              <a:buChar char="è"/>
            </a:pPr>
            <a:endParaRPr lang="de-DE" sz="1800" kern="150" dirty="0">
              <a:solidFill>
                <a:srgbClr val="000000"/>
              </a:solidFill>
              <a:effectLst/>
              <a:latin typeface="Tahoma" panose="020B0604030504040204" pitchFamily="34" charset="0"/>
              <a:ea typeface="Segoe UI" panose="020B0502040204020203" pitchFamily="34" charset="0"/>
              <a:cs typeface="Tahoma" panose="020B0604030504040204" pitchFamily="34" charset="0"/>
              <a:sym typeface="Wingdings" pitchFamily="2" charset="2"/>
            </a:endParaRPr>
          </a:p>
          <a:p>
            <a:pPr marL="285750" indent="-285750">
              <a:buFont typeface="Wingdings" pitchFamily="2" charset="2"/>
              <a:buChar char="è"/>
            </a:pPr>
            <a:r>
              <a:rPr lang="de-DE" sz="1800" kern="150" dirty="0">
                <a:solidFill>
                  <a:srgbClr val="000000"/>
                </a:solidFill>
                <a:effectLst/>
                <a:latin typeface="Tahoma" panose="020B0604030504040204" pitchFamily="34" charset="0"/>
                <a:ea typeface="Segoe UI" panose="020B0502040204020203" pitchFamily="34" charset="0"/>
                <a:cs typeface="Tahoma" panose="020B0604030504040204" pitchFamily="34" charset="0"/>
                <a:sym typeface="Wingdings" pitchFamily="2" charset="2"/>
              </a:rPr>
              <a:t> (Kommentar: Undine Zimmer: Eine interessante Frage, die sich übertragen lässt: wer darf sich welche Ziele setzen und darin respektiert werden? Hat ein Kind, das im Asylheim lebt und unter Sozialleistungen sich in unser Schulsystem </a:t>
            </a:r>
            <a:r>
              <a:rPr lang="de-DE" sz="1800" kern="150" dirty="0" err="1">
                <a:solidFill>
                  <a:srgbClr val="000000"/>
                </a:solidFill>
                <a:effectLst/>
                <a:latin typeface="Tahoma" panose="020B0604030504040204" pitchFamily="34" charset="0"/>
                <a:ea typeface="Segoe UI" panose="020B0502040204020203" pitchFamily="34" charset="0"/>
                <a:cs typeface="Tahoma" panose="020B0604030504040204" pitchFamily="34" charset="0"/>
                <a:sym typeface="Wingdings" pitchFamily="2" charset="2"/>
              </a:rPr>
              <a:t>arbietet</a:t>
            </a:r>
            <a:r>
              <a:rPr lang="de-DE" sz="1800" kern="150" dirty="0">
                <a:solidFill>
                  <a:srgbClr val="000000"/>
                </a:solidFill>
                <a:effectLst/>
                <a:latin typeface="Tahoma" panose="020B0604030504040204" pitchFamily="34" charset="0"/>
                <a:ea typeface="Segoe UI" panose="020B0502040204020203" pitchFamily="34" charset="0"/>
                <a:cs typeface="Tahoma" panose="020B0604030504040204" pitchFamily="34" charset="0"/>
                <a:sym typeface="Wingdings" pitchFamily="2" charset="2"/>
              </a:rPr>
              <a:t> das Recht zu sagen: ich möchte Pilot werden? Halten wir das dann für unrealistisch oder gucken wir uns den Weg an und die Mehrkosten (emotional und ökonomisch) die es bräuchte. Was davon verorten wir im Kind und was in der Struktur? Wo adressieren wir dann die Ungleichheit – oder resignieren wir mit: das wird eh nichts)</a:t>
            </a:r>
            <a:endParaRPr lang="de-DE" dirty="0"/>
          </a:p>
        </p:txBody>
      </p:sp>
      <p:sp>
        <p:nvSpPr>
          <p:cNvPr id="4" name="Foliennummernplatzhalter 3"/>
          <p:cNvSpPr>
            <a:spLocks noGrp="1"/>
          </p:cNvSpPr>
          <p:nvPr>
            <p:ph type="sldNum" sz="quarter" idx="5"/>
          </p:nvPr>
        </p:nvSpPr>
        <p:spPr/>
        <p:txBody>
          <a:bodyPr/>
          <a:lstStyle/>
          <a:p>
            <a:fld id="{CB0E3C9A-4016-4DDE-9313-D161B314E391}" type="slidenum">
              <a:rPr lang="de-DE" smtClean="0"/>
              <a:t>4</a:t>
            </a:fld>
            <a:endParaRPr lang="de-DE"/>
          </a:p>
        </p:txBody>
      </p:sp>
    </p:spTree>
    <p:extLst>
      <p:ext uri="{BB962C8B-B14F-4D97-AF65-F5344CB8AC3E}">
        <p14:creationId xmlns:p14="http://schemas.microsoft.com/office/powerpoint/2010/main" val="126908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8C259D2-7DDF-4C4E-9624-2B557D979953}" type="slidenum">
              <a:rPr lang="de-DE" smtClean="0"/>
              <a:t>6</a:t>
            </a:fld>
            <a:endParaRPr lang="de-DE"/>
          </a:p>
        </p:txBody>
      </p:sp>
    </p:spTree>
    <p:extLst>
      <p:ext uri="{BB962C8B-B14F-4D97-AF65-F5344CB8AC3E}">
        <p14:creationId xmlns:p14="http://schemas.microsoft.com/office/powerpoint/2010/main" val="3524908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gibt eine Vielfalt von Faktoren, die Menschen in die Armut treiben können. Viele davon werden medial und politisch nur wenig beleuchtet. Diese Faktoren haben wenig mit individuellen Fehlentscheidungen zu tun, viel mit strukturellen Bedingungen.</a:t>
            </a:r>
          </a:p>
        </p:txBody>
      </p:sp>
      <p:sp>
        <p:nvSpPr>
          <p:cNvPr id="4" name="Foliennummernplatzhalter 3"/>
          <p:cNvSpPr>
            <a:spLocks noGrp="1"/>
          </p:cNvSpPr>
          <p:nvPr>
            <p:ph type="sldNum" sz="quarter" idx="5"/>
          </p:nvPr>
        </p:nvSpPr>
        <p:spPr/>
        <p:txBody>
          <a:bodyPr/>
          <a:lstStyle/>
          <a:p>
            <a:fld id="{CB0E3C9A-4016-4DDE-9313-D161B314E391}" type="slidenum">
              <a:rPr lang="de-DE" smtClean="0"/>
              <a:t>7</a:t>
            </a:fld>
            <a:endParaRPr lang="de-DE"/>
          </a:p>
        </p:txBody>
      </p:sp>
    </p:spTree>
    <p:extLst>
      <p:ext uri="{BB962C8B-B14F-4D97-AF65-F5344CB8AC3E}">
        <p14:creationId xmlns:p14="http://schemas.microsoft.com/office/powerpoint/2010/main" val="4093640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Fragen wer ist alleinerziehend?</a:t>
            </a:r>
          </a:p>
          <a:p>
            <a:pPr marL="171450" indent="-171450">
              <a:buFontTx/>
              <a:buChar char="-"/>
            </a:pPr>
            <a:r>
              <a:rPr lang="de-DE" dirty="0"/>
              <a:t>Individuelle ebene</a:t>
            </a:r>
          </a:p>
          <a:p>
            <a:pPr marL="171450" indent="-171450">
              <a:buFontTx/>
              <a:buChar char="-"/>
            </a:pPr>
            <a:r>
              <a:rPr lang="de-DE" dirty="0"/>
              <a:t>Institutionelle (Arbeitgebende, </a:t>
            </a:r>
            <a:r>
              <a:rPr lang="de-DE" dirty="0" err="1"/>
              <a:t>zugang</a:t>
            </a:r>
            <a:r>
              <a:rPr lang="de-DE" dirty="0"/>
              <a:t> </a:t>
            </a:r>
            <a:r>
              <a:rPr lang="de-DE" dirty="0" err="1"/>
              <a:t>arabeitsmarkt</a:t>
            </a:r>
            <a:r>
              <a:rPr lang="de-DE" dirty="0"/>
              <a:t>, </a:t>
            </a:r>
            <a:r>
              <a:rPr lang="de-DE" dirty="0" err="1"/>
              <a:t>kita</a:t>
            </a:r>
            <a:r>
              <a:rPr lang="de-DE" dirty="0"/>
              <a:t>)</a:t>
            </a:r>
          </a:p>
          <a:p>
            <a:pPr marL="171450" indent="-171450">
              <a:buFontTx/>
              <a:buChar char="-"/>
            </a:pPr>
            <a:r>
              <a:rPr lang="de-DE" dirty="0"/>
              <a:t>Strukturelle (Steuer, </a:t>
            </a:r>
            <a:r>
              <a:rPr lang="de-DE" dirty="0" err="1"/>
              <a:t>Kindkrank</a:t>
            </a:r>
            <a:r>
              <a:rPr lang="de-DE" dirty="0"/>
              <a:t> tage, etc.)</a:t>
            </a:r>
          </a:p>
        </p:txBody>
      </p:sp>
      <p:sp>
        <p:nvSpPr>
          <p:cNvPr id="4" name="Foliennummernplatzhalter 3"/>
          <p:cNvSpPr>
            <a:spLocks noGrp="1"/>
          </p:cNvSpPr>
          <p:nvPr>
            <p:ph type="sldNum" sz="quarter" idx="5"/>
          </p:nvPr>
        </p:nvSpPr>
        <p:spPr/>
        <p:txBody>
          <a:bodyPr/>
          <a:lstStyle/>
          <a:p>
            <a:fld id="{F8C259D2-7DDF-4C4E-9624-2B557D979953}" type="slidenum">
              <a:rPr lang="de-DE" smtClean="0"/>
              <a:t>8</a:t>
            </a:fld>
            <a:endParaRPr lang="de-DE"/>
          </a:p>
        </p:txBody>
      </p:sp>
    </p:spTree>
    <p:extLst>
      <p:ext uri="{BB962C8B-B14F-4D97-AF65-F5344CB8AC3E}">
        <p14:creationId xmlns:p14="http://schemas.microsoft.com/office/powerpoint/2010/main" val="367515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viele Kinder betrifft es, und welche Kinder sind besonders gefährdet? - Ein paar Beispiele</a:t>
            </a:r>
          </a:p>
        </p:txBody>
      </p:sp>
      <p:sp>
        <p:nvSpPr>
          <p:cNvPr id="4" name="Foliennummernplatzhalter 3"/>
          <p:cNvSpPr>
            <a:spLocks noGrp="1"/>
          </p:cNvSpPr>
          <p:nvPr>
            <p:ph type="sldNum" sz="quarter" idx="5"/>
          </p:nvPr>
        </p:nvSpPr>
        <p:spPr/>
        <p:txBody>
          <a:bodyPr/>
          <a:lstStyle/>
          <a:p>
            <a:fld id="{CB0E3C9A-4016-4DDE-9313-D161B314E391}" type="slidenum">
              <a:rPr lang="de-DE" smtClean="0"/>
              <a:t>9</a:t>
            </a:fld>
            <a:endParaRPr lang="de-DE"/>
          </a:p>
        </p:txBody>
      </p:sp>
    </p:spTree>
    <p:extLst>
      <p:ext uri="{BB962C8B-B14F-4D97-AF65-F5344CB8AC3E}">
        <p14:creationId xmlns:p14="http://schemas.microsoft.com/office/powerpoint/2010/main" val="1563565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B0E3C9A-4016-4DDE-9313-D161B314E391}" type="slidenum">
              <a:rPr lang="de-DE" smtClean="0"/>
              <a:t>10</a:t>
            </a:fld>
            <a:endParaRPr lang="de-DE"/>
          </a:p>
        </p:txBody>
      </p:sp>
    </p:spTree>
    <p:extLst>
      <p:ext uri="{BB962C8B-B14F-4D97-AF65-F5344CB8AC3E}">
        <p14:creationId xmlns:p14="http://schemas.microsoft.com/office/powerpoint/2010/main" val="42058387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527932-7718-7B2F-2146-D7D29CFF68EF}"/>
              </a:ext>
            </a:extLst>
          </p:cNvPr>
          <p:cNvSpPr>
            <a:spLocks noGrp="1"/>
          </p:cNvSpPr>
          <p:nvPr>
            <p:ph type="ctrTitle"/>
          </p:nvPr>
        </p:nvSpPr>
        <p:spPr>
          <a:xfrm>
            <a:off x="2286000" y="1684338"/>
            <a:ext cx="13716000" cy="3581400"/>
          </a:xfrm>
        </p:spPr>
        <p:txBody>
          <a:bodyPr anchor="b"/>
          <a:lstStyle>
            <a:lvl1pPr algn="ctr">
              <a:defRPr sz="6000">
                <a:latin typeface="Tahoma" panose="020B0604030504040204" pitchFamily="34" charset="0"/>
                <a:ea typeface="Tahoma" panose="020B0604030504040204" pitchFamily="34" charset="0"/>
                <a:cs typeface="Tahoma" panose="020B0604030504040204" pitchFamily="34" charset="0"/>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661458C8-E1FF-E66B-0A21-5C1AD1BC03C7}"/>
              </a:ext>
            </a:extLst>
          </p:cNvPr>
          <p:cNvSpPr>
            <a:spLocks noGrp="1"/>
          </p:cNvSpPr>
          <p:nvPr>
            <p:ph type="subTitle" idx="1"/>
          </p:nvPr>
        </p:nvSpPr>
        <p:spPr>
          <a:xfrm>
            <a:off x="2286000" y="5403850"/>
            <a:ext cx="13716000" cy="2482850"/>
          </a:xfr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7" name="Freeform 2">
            <a:extLst>
              <a:ext uri="{FF2B5EF4-FFF2-40B4-BE49-F238E27FC236}">
                <a16:creationId xmlns:a16="http://schemas.microsoft.com/office/drawing/2014/main" id="{94DF7EB0-7F46-F99F-958B-46D1BF18B319}"/>
              </a:ext>
            </a:extLst>
          </p:cNvPr>
          <p:cNvSpPr/>
          <p:nvPr userDrawn="1"/>
        </p:nvSpPr>
        <p:spPr>
          <a:xfrm rot="-71411">
            <a:off x="-1072838" y="9010376"/>
            <a:ext cx="7032660" cy="1687838"/>
          </a:xfrm>
          <a:custGeom>
            <a:avLst/>
            <a:gdLst/>
            <a:ahLst/>
            <a:cxnLst/>
            <a:rect l="l" t="t" r="r" b="b"/>
            <a:pathLst>
              <a:path w="7032660" h="1687838">
                <a:moveTo>
                  <a:pt x="0" y="0"/>
                </a:moveTo>
                <a:lnTo>
                  <a:pt x="7032659" y="0"/>
                </a:lnTo>
                <a:lnTo>
                  <a:pt x="7032659" y="1687838"/>
                </a:lnTo>
                <a:lnTo>
                  <a:pt x="0" y="16878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5">
            <a:extLst>
              <a:ext uri="{FF2B5EF4-FFF2-40B4-BE49-F238E27FC236}">
                <a16:creationId xmlns:a16="http://schemas.microsoft.com/office/drawing/2014/main" id="{33EA974F-5744-CBA3-626B-863CAFC63EE3}"/>
              </a:ext>
            </a:extLst>
          </p:cNvPr>
          <p:cNvSpPr/>
          <p:nvPr userDrawn="1"/>
        </p:nvSpPr>
        <p:spPr>
          <a:xfrm rot="581006">
            <a:off x="12939765" y="-61477"/>
            <a:ext cx="6987680" cy="1677043"/>
          </a:xfrm>
          <a:custGeom>
            <a:avLst/>
            <a:gdLst/>
            <a:ahLst/>
            <a:cxnLst/>
            <a:rect l="l" t="t" r="r" b="b"/>
            <a:pathLst>
              <a:path w="6987680" h="1677043">
                <a:moveTo>
                  <a:pt x="0" y="0"/>
                </a:moveTo>
                <a:lnTo>
                  <a:pt x="6987681" y="0"/>
                </a:lnTo>
                <a:lnTo>
                  <a:pt x="6987681" y="1677043"/>
                </a:lnTo>
                <a:lnTo>
                  <a:pt x="0" y="16770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4" name="Datumsplatzhalter 3">
            <a:extLst>
              <a:ext uri="{FF2B5EF4-FFF2-40B4-BE49-F238E27FC236}">
                <a16:creationId xmlns:a16="http://schemas.microsoft.com/office/drawing/2014/main" id="{0F904B75-5F31-6376-1241-08D693B9BEC4}"/>
              </a:ext>
            </a:extLst>
          </p:cNvPr>
          <p:cNvSpPr>
            <a:spLocks noGrp="1"/>
          </p:cNvSpPr>
          <p:nvPr>
            <p:ph type="dt" sz="half" idx="10"/>
          </p:nvPr>
        </p:nvSpPr>
        <p:spPr/>
        <p:txBody>
          <a:bodyPr/>
          <a:lstStyle>
            <a:lvl1pPr>
              <a:defRPr>
                <a:solidFill>
                  <a:schemeClr val="tx1"/>
                </a:solidFill>
              </a:defRPr>
            </a:lvl1pPr>
          </a:lstStyle>
          <a:p>
            <a:fld id="{E7E6BDEC-EEE5-41C6-991E-EAECE74A7B3F}" type="datetimeFigureOut">
              <a:rPr lang="de-DE" smtClean="0"/>
              <a:pPr/>
              <a:t>26.11.2025</a:t>
            </a:fld>
            <a:endParaRPr lang="de-DE" dirty="0"/>
          </a:p>
        </p:txBody>
      </p:sp>
      <p:pic>
        <p:nvPicPr>
          <p:cNvPr id="10" name="Grafik 9" descr="Ein Bild, das Screenshot enthält.&#10;&#10;KI-generierte Inhalte können fehlerhaft sein.">
            <a:extLst>
              <a:ext uri="{FF2B5EF4-FFF2-40B4-BE49-F238E27FC236}">
                <a16:creationId xmlns:a16="http://schemas.microsoft.com/office/drawing/2014/main" id="{C1833A23-9C16-746A-A36B-332783453B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2225" y="286604"/>
            <a:ext cx="2588520" cy="970695"/>
          </a:xfrm>
          <a:prstGeom prst="rect">
            <a:avLst/>
          </a:prstGeom>
        </p:spPr>
      </p:pic>
      <p:pic>
        <p:nvPicPr>
          <p:cNvPr id="12" name="Grafik 9" descr="Logo Gesundheit Berlin-Brandenburg e. V.">
            <a:extLst>
              <a:ext uri="{FF2B5EF4-FFF2-40B4-BE49-F238E27FC236}">
                <a16:creationId xmlns:a16="http://schemas.microsoft.com/office/drawing/2014/main" id="{C6833940-EC2E-4241-D122-CC6D97B5D35D}"/>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12605970" y="9389834"/>
            <a:ext cx="1397367" cy="57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a:extLst>
              <a:ext uri="{FF2B5EF4-FFF2-40B4-BE49-F238E27FC236}">
                <a16:creationId xmlns:a16="http://schemas.microsoft.com/office/drawing/2014/main" id="{F0E4727F-E111-C7EA-B0F3-CD8220A5F79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325600" y="9389834"/>
            <a:ext cx="977453" cy="559814"/>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91A20D4B-70E4-D467-B9E5-3022070CE28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697200" y="9400815"/>
            <a:ext cx="839723" cy="559815"/>
          </a:xfrm>
          <a:prstGeom prst="rect">
            <a:avLst/>
          </a:prstGeom>
        </p:spPr>
      </p:pic>
      <p:pic>
        <p:nvPicPr>
          <p:cNvPr id="15" name="Grafik 14">
            <a:extLst>
              <a:ext uri="{FF2B5EF4-FFF2-40B4-BE49-F238E27FC236}">
                <a16:creationId xmlns:a16="http://schemas.microsoft.com/office/drawing/2014/main" id="{8FB1AB55-3C9C-E4A6-C562-58714B47D69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068800" y="9366270"/>
            <a:ext cx="633508" cy="654030"/>
          </a:xfrm>
          <a:prstGeom prst="rect">
            <a:avLst/>
          </a:prstGeom>
        </p:spPr>
      </p:pic>
    </p:spTree>
    <p:extLst>
      <p:ext uri="{BB962C8B-B14F-4D97-AF65-F5344CB8AC3E}">
        <p14:creationId xmlns:p14="http://schemas.microsoft.com/office/powerpoint/2010/main" val="131990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DCEB9-4720-5440-FA15-4A0138E61ADA}"/>
              </a:ext>
            </a:extLst>
          </p:cNvPr>
          <p:cNvSpPr>
            <a:spLocks noGrp="1"/>
          </p:cNvSpPr>
          <p:nvPr>
            <p:ph type="title"/>
          </p:nvPr>
        </p:nvSpPr>
        <p:spPr>
          <a:xfrm>
            <a:off x="1647411" y="2292004"/>
            <a:ext cx="14993178" cy="1988345"/>
          </a:xfrm>
          <a:prstGeom prst="rect">
            <a:avLst/>
          </a:prstGeom>
        </p:spPr>
        <p:txBody>
          <a:bodyPr/>
          <a:lstStyle>
            <a:lvl1pPr algn="ctr">
              <a:defRPr sz="5400"/>
            </a:lvl1pPr>
          </a:lstStyle>
          <a:p>
            <a:r>
              <a:rPr lang="de-DE"/>
              <a:t>Mastertitelformat bearbeiten</a:t>
            </a:r>
          </a:p>
        </p:txBody>
      </p:sp>
      <p:sp>
        <p:nvSpPr>
          <p:cNvPr id="3" name="Datumsplatzhalter 2">
            <a:extLst>
              <a:ext uri="{FF2B5EF4-FFF2-40B4-BE49-F238E27FC236}">
                <a16:creationId xmlns:a16="http://schemas.microsoft.com/office/drawing/2014/main" id="{7D86FA24-2FC4-2DBA-A1D7-592405226147}"/>
              </a:ext>
            </a:extLst>
          </p:cNvPr>
          <p:cNvSpPr>
            <a:spLocks noGrp="1"/>
          </p:cNvSpPr>
          <p:nvPr>
            <p:ph type="dt" sz="half" idx="10"/>
          </p:nvPr>
        </p:nvSpPr>
        <p:spPr/>
        <p:txBody>
          <a:bodyPr/>
          <a:lstStyle/>
          <a:p>
            <a:pPr>
              <a:defRPr/>
            </a:pPr>
            <a:endParaRPr lang="de-DE">
              <a:solidFill>
                <a:prstClr val="black">
                  <a:tint val="75000"/>
                </a:prstClr>
              </a:solidFill>
            </a:endParaRPr>
          </a:p>
        </p:txBody>
      </p:sp>
      <p:sp>
        <p:nvSpPr>
          <p:cNvPr id="4" name="Fußzeilenplatzhalter 3">
            <a:extLst>
              <a:ext uri="{FF2B5EF4-FFF2-40B4-BE49-F238E27FC236}">
                <a16:creationId xmlns:a16="http://schemas.microsoft.com/office/drawing/2014/main" id="{F9D15AF0-163E-5E03-1881-CD8A1AE01FCF}"/>
              </a:ext>
            </a:extLst>
          </p:cNvPr>
          <p:cNvSpPr>
            <a:spLocks noGrp="1"/>
          </p:cNvSpPr>
          <p:nvPr>
            <p:ph type="ftr" sz="quarter" idx="11"/>
          </p:nvPr>
        </p:nvSpPr>
        <p:spPr/>
        <p:txBody>
          <a:bodyPr/>
          <a:lstStyle/>
          <a:p>
            <a:pPr>
              <a:defRPr/>
            </a:pPr>
            <a:endParaRPr lang="de-DE">
              <a:solidFill>
                <a:prstClr val="black">
                  <a:tint val="75000"/>
                </a:prstClr>
              </a:solidFill>
            </a:endParaRPr>
          </a:p>
        </p:txBody>
      </p:sp>
      <p:sp>
        <p:nvSpPr>
          <p:cNvPr id="5" name="Foliennummernplatzhalter 4">
            <a:extLst>
              <a:ext uri="{FF2B5EF4-FFF2-40B4-BE49-F238E27FC236}">
                <a16:creationId xmlns:a16="http://schemas.microsoft.com/office/drawing/2014/main" id="{9558B002-7CDD-BA37-950F-4BEADDE41617}"/>
              </a:ext>
            </a:extLst>
          </p:cNvPr>
          <p:cNvSpPr>
            <a:spLocks noGrp="1"/>
          </p:cNvSpPr>
          <p:nvPr>
            <p:ph type="sldNum" sz="quarter" idx="12"/>
          </p:nvPr>
        </p:nvSpPr>
        <p:spPr/>
        <p:txBody>
          <a:bodyPr/>
          <a:lstStyle/>
          <a:p>
            <a:pPr>
              <a:defRPr/>
            </a:pPr>
            <a:fld id="{685F9392-A9BD-45B4-AE2E-3C1DB3BBB303}" type="slidenum">
              <a:rPr lang="de-DE" smtClean="0">
                <a:solidFill>
                  <a:prstClr val="black">
                    <a:tint val="75000"/>
                  </a:prstClr>
                </a:solidFill>
              </a:rPr>
              <a:pPr>
                <a:defRPr/>
              </a:pPr>
              <a:t>‹Nr.›</a:t>
            </a:fld>
            <a:endParaRPr lang="de-DE">
              <a:solidFill>
                <a:prstClr val="black">
                  <a:tint val="75000"/>
                </a:prstClr>
              </a:solidFill>
            </a:endParaRPr>
          </a:p>
        </p:txBody>
      </p:sp>
      <p:sp>
        <p:nvSpPr>
          <p:cNvPr id="16" name="Textplatzhalter 15">
            <a:extLst>
              <a:ext uri="{FF2B5EF4-FFF2-40B4-BE49-F238E27FC236}">
                <a16:creationId xmlns:a16="http://schemas.microsoft.com/office/drawing/2014/main" id="{C1CEFF8C-241E-0F1D-081A-41F5C6DCD2F6}"/>
              </a:ext>
            </a:extLst>
          </p:cNvPr>
          <p:cNvSpPr>
            <a:spLocks noGrp="1"/>
          </p:cNvSpPr>
          <p:nvPr>
            <p:ph type="body" sz="quarter" idx="13"/>
          </p:nvPr>
        </p:nvSpPr>
        <p:spPr>
          <a:xfrm>
            <a:off x="2032552" y="4336469"/>
            <a:ext cx="14222897" cy="1683545"/>
          </a:xfrm>
          <a:prstGeom prst="rect">
            <a:avLst/>
          </a:prstGeom>
        </p:spPr>
        <p:txBody>
          <a:bodyPr/>
          <a:lstStyle>
            <a:lvl1pPr algn="ctr">
              <a:defRPr sz="4200"/>
            </a:lvl1pPr>
            <a:lvl2pPr marL="685800" indent="0">
              <a:buNone/>
              <a:defRPr/>
            </a:lvl2pPr>
            <a:lvl3pPr marL="1371600" indent="0">
              <a:buNone/>
              <a:defRPr/>
            </a:lvl3pPr>
            <a:lvl4pPr marL="2057400" indent="0">
              <a:buNone/>
              <a:defRPr/>
            </a:lvl4pPr>
            <a:lvl5pPr marL="2743200" indent="0">
              <a:buNone/>
              <a:defRPr/>
            </a:lvl5pPr>
          </a:lstStyle>
          <a:p>
            <a:pPr lvl="0"/>
            <a:r>
              <a:rPr lang="de-DE"/>
              <a:t>Mastertextformat bearbeiten</a:t>
            </a:r>
          </a:p>
        </p:txBody>
      </p:sp>
    </p:spTree>
    <p:extLst>
      <p:ext uri="{BB962C8B-B14F-4D97-AF65-F5344CB8AC3E}">
        <p14:creationId xmlns:p14="http://schemas.microsoft.com/office/powerpoint/2010/main" val="2545679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DCEB9-4720-5440-FA15-4A0138E61ADA}"/>
              </a:ext>
            </a:extLst>
          </p:cNvPr>
          <p:cNvSpPr>
            <a:spLocks noGrp="1"/>
          </p:cNvSpPr>
          <p:nvPr>
            <p:ph type="title"/>
          </p:nvPr>
        </p:nvSpPr>
        <p:spPr>
          <a:xfrm>
            <a:off x="1647411" y="2292004"/>
            <a:ext cx="14993178" cy="1988345"/>
          </a:xfrm>
          <a:prstGeom prst="rect">
            <a:avLst/>
          </a:prstGeom>
        </p:spPr>
        <p:txBody>
          <a:bodyPr/>
          <a:lstStyle>
            <a:lvl1pPr algn="ctr">
              <a:defRPr sz="5400"/>
            </a:lvl1pPr>
          </a:lstStyle>
          <a:p>
            <a:r>
              <a:rPr lang="de-DE"/>
              <a:t>Mastertitelformat bearbeiten</a:t>
            </a:r>
          </a:p>
        </p:txBody>
      </p:sp>
      <p:sp>
        <p:nvSpPr>
          <p:cNvPr id="3" name="Datumsplatzhalter 2">
            <a:extLst>
              <a:ext uri="{FF2B5EF4-FFF2-40B4-BE49-F238E27FC236}">
                <a16:creationId xmlns:a16="http://schemas.microsoft.com/office/drawing/2014/main" id="{7D86FA24-2FC4-2DBA-A1D7-592405226147}"/>
              </a:ext>
            </a:extLst>
          </p:cNvPr>
          <p:cNvSpPr>
            <a:spLocks noGrp="1"/>
          </p:cNvSpPr>
          <p:nvPr>
            <p:ph type="dt" sz="half" idx="10"/>
          </p:nvPr>
        </p:nvSpPr>
        <p:spPr/>
        <p:txBody>
          <a:bodyPr/>
          <a:lstStyle/>
          <a:p>
            <a:pPr>
              <a:defRPr/>
            </a:pPr>
            <a:endParaRPr lang="de-DE">
              <a:solidFill>
                <a:prstClr val="black">
                  <a:tint val="75000"/>
                </a:prstClr>
              </a:solidFill>
            </a:endParaRPr>
          </a:p>
        </p:txBody>
      </p:sp>
      <p:sp>
        <p:nvSpPr>
          <p:cNvPr id="4" name="Fußzeilenplatzhalter 3">
            <a:extLst>
              <a:ext uri="{FF2B5EF4-FFF2-40B4-BE49-F238E27FC236}">
                <a16:creationId xmlns:a16="http://schemas.microsoft.com/office/drawing/2014/main" id="{F9D15AF0-163E-5E03-1881-CD8A1AE01FCF}"/>
              </a:ext>
            </a:extLst>
          </p:cNvPr>
          <p:cNvSpPr>
            <a:spLocks noGrp="1"/>
          </p:cNvSpPr>
          <p:nvPr>
            <p:ph type="ftr" sz="quarter" idx="11"/>
          </p:nvPr>
        </p:nvSpPr>
        <p:spPr/>
        <p:txBody>
          <a:bodyPr/>
          <a:lstStyle/>
          <a:p>
            <a:pPr>
              <a:defRPr/>
            </a:pPr>
            <a:endParaRPr lang="de-DE">
              <a:solidFill>
                <a:prstClr val="black">
                  <a:tint val="75000"/>
                </a:prstClr>
              </a:solidFill>
            </a:endParaRPr>
          </a:p>
        </p:txBody>
      </p:sp>
      <p:sp>
        <p:nvSpPr>
          <p:cNvPr id="5" name="Foliennummernplatzhalter 4">
            <a:extLst>
              <a:ext uri="{FF2B5EF4-FFF2-40B4-BE49-F238E27FC236}">
                <a16:creationId xmlns:a16="http://schemas.microsoft.com/office/drawing/2014/main" id="{9558B002-7CDD-BA37-950F-4BEADDE41617}"/>
              </a:ext>
            </a:extLst>
          </p:cNvPr>
          <p:cNvSpPr>
            <a:spLocks noGrp="1"/>
          </p:cNvSpPr>
          <p:nvPr>
            <p:ph type="sldNum" sz="quarter" idx="12"/>
          </p:nvPr>
        </p:nvSpPr>
        <p:spPr/>
        <p:txBody>
          <a:bodyPr/>
          <a:lstStyle/>
          <a:p>
            <a:pPr>
              <a:defRPr/>
            </a:pPr>
            <a:fld id="{685F9392-A9BD-45B4-AE2E-3C1DB3BBB303}" type="slidenum">
              <a:rPr lang="de-DE" smtClean="0">
                <a:solidFill>
                  <a:prstClr val="black">
                    <a:tint val="75000"/>
                  </a:prstClr>
                </a:solidFill>
              </a:rPr>
              <a:pPr>
                <a:defRPr/>
              </a:pPr>
              <a:t>‹Nr.›</a:t>
            </a:fld>
            <a:endParaRPr lang="de-DE">
              <a:solidFill>
                <a:prstClr val="black">
                  <a:tint val="75000"/>
                </a:prstClr>
              </a:solidFill>
            </a:endParaRPr>
          </a:p>
        </p:txBody>
      </p:sp>
      <p:sp>
        <p:nvSpPr>
          <p:cNvPr id="16" name="Textplatzhalter 15">
            <a:extLst>
              <a:ext uri="{FF2B5EF4-FFF2-40B4-BE49-F238E27FC236}">
                <a16:creationId xmlns:a16="http://schemas.microsoft.com/office/drawing/2014/main" id="{C1CEFF8C-241E-0F1D-081A-41F5C6DCD2F6}"/>
              </a:ext>
            </a:extLst>
          </p:cNvPr>
          <p:cNvSpPr>
            <a:spLocks noGrp="1"/>
          </p:cNvSpPr>
          <p:nvPr>
            <p:ph type="body" sz="quarter" idx="13"/>
          </p:nvPr>
        </p:nvSpPr>
        <p:spPr>
          <a:xfrm>
            <a:off x="2032552" y="4336469"/>
            <a:ext cx="14222897" cy="1683545"/>
          </a:xfrm>
          <a:prstGeom prst="rect">
            <a:avLst/>
          </a:prstGeom>
        </p:spPr>
        <p:txBody>
          <a:bodyPr/>
          <a:lstStyle>
            <a:lvl1pPr algn="ctr">
              <a:defRPr sz="4200"/>
            </a:lvl1pPr>
            <a:lvl2pPr marL="685800" indent="0">
              <a:buNone/>
              <a:defRPr/>
            </a:lvl2pPr>
            <a:lvl3pPr marL="1371600" indent="0">
              <a:buNone/>
              <a:defRPr/>
            </a:lvl3pPr>
            <a:lvl4pPr marL="2057400" indent="0">
              <a:buNone/>
              <a:defRPr/>
            </a:lvl4pPr>
            <a:lvl5pPr marL="2743200" indent="0">
              <a:buNone/>
              <a:defRPr/>
            </a:lvl5pPr>
          </a:lstStyle>
          <a:p>
            <a:pPr lvl="0"/>
            <a:r>
              <a:rPr lang="de-DE"/>
              <a:t>Mastertextformat bearbeiten</a:t>
            </a:r>
          </a:p>
        </p:txBody>
      </p:sp>
    </p:spTree>
    <p:extLst>
      <p:ext uri="{BB962C8B-B14F-4D97-AF65-F5344CB8AC3E}">
        <p14:creationId xmlns:p14="http://schemas.microsoft.com/office/powerpoint/2010/main" val="172556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DCEB9-4720-5440-FA15-4A0138E61ADA}"/>
              </a:ext>
            </a:extLst>
          </p:cNvPr>
          <p:cNvSpPr>
            <a:spLocks noGrp="1"/>
          </p:cNvSpPr>
          <p:nvPr>
            <p:ph type="title"/>
          </p:nvPr>
        </p:nvSpPr>
        <p:spPr>
          <a:xfrm>
            <a:off x="1647411" y="2292004"/>
            <a:ext cx="14993178" cy="1988345"/>
          </a:xfrm>
          <a:prstGeom prst="rect">
            <a:avLst/>
          </a:prstGeom>
        </p:spPr>
        <p:txBody>
          <a:bodyPr/>
          <a:lstStyle>
            <a:lvl1pPr algn="ctr">
              <a:defRPr sz="5400"/>
            </a:lvl1pPr>
          </a:lstStyle>
          <a:p>
            <a:r>
              <a:rPr lang="de-DE"/>
              <a:t>Mastertitelformat bearbeiten</a:t>
            </a:r>
          </a:p>
        </p:txBody>
      </p:sp>
      <p:sp>
        <p:nvSpPr>
          <p:cNvPr id="3" name="Datumsplatzhalter 2">
            <a:extLst>
              <a:ext uri="{FF2B5EF4-FFF2-40B4-BE49-F238E27FC236}">
                <a16:creationId xmlns:a16="http://schemas.microsoft.com/office/drawing/2014/main" id="{7D86FA24-2FC4-2DBA-A1D7-592405226147}"/>
              </a:ext>
            </a:extLst>
          </p:cNvPr>
          <p:cNvSpPr>
            <a:spLocks noGrp="1"/>
          </p:cNvSpPr>
          <p:nvPr>
            <p:ph type="dt" sz="half" idx="10"/>
          </p:nvPr>
        </p:nvSpPr>
        <p:spPr/>
        <p:txBody>
          <a:bodyPr/>
          <a:lstStyle/>
          <a:p>
            <a:pPr>
              <a:defRPr/>
            </a:pPr>
            <a:endParaRPr lang="de-DE">
              <a:solidFill>
                <a:prstClr val="black">
                  <a:tint val="75000"/>
                </a:prstClr>
              </a:solidFill>
            </a:endParaRPr>
          </a:p>
        </p:txBody>
      </p:sp>
      <p:sp>
        <p:nvSpPr>
          <p:cNvPr id="4" name="Fußzeilenplatzhalter 3">
            <a:extLst>
              <a:ext uri="{FF2B5EF4-FFF2-40B4-BE49-F238E27FC236}">
                <a16:creationId xmlns:a16="http://schemas.microsoft.com/office/drawing/2014/main" id="{F9D15AF0-163E-5E03-1881-CD8A1AE01FCF}"/>
              </a:ext>
            </a:extLst>
          </p:cNvPr>
          <p:cNvSpPr>
            <a:spLocks noGrp="1"/>
          </p:cNvSpPr>
          <p:nvPr>
            <p:ph type="ftr" sz="quarter" idx="11"/>
          </p:nvPr>
        </p:nvSpPr>
        <p:spPr/>
        <p:txBody>
          <a:bodyPr/>
          <a:lstStyle/>
          <a:p>
            <a:pPr>
              <a:defRPr/>
            </a:pPr>
            <a:endParaRPr lang="de-DE">
              <a:solidFill>
                <a:prstClr val="black">
                  <a:tint val="75000"/>
                </a:prstClr>
              </a:solidFill>
            </a:endParaRPr>
          </a:p>
        </p:txBody>
      </p:sp>
      <p:sp>
        <p:nvSpPr>
          <p:cNvPr id="5" name="Foliennummernplatzhalter 4">
            <a:extLst>
              <a:ext uri="{FF2B5EF4-FFF2-40B4-BE49-F238E27FC236}">
                <a16:creationId xmlns:a16="http://schemas.microsoft.com/office/drawing/2014/main" id="{9558B002-7CDD-BA37-950F-4BEADDE41617}"/>
              </a:ext>
            </a:extLst>
          </p:cNvPr>
          <p:cNvSpPr>
            <a:spLocks noGrp="1"/>
          </p:cNvSpPr>
          <p:nvPr>
            <p:ph type="sldNum" sz="quarter" idx="12"/>
          </p:nvPr>
        </p:nvSpPr>
        <p:spPr/>
        <p:txBody>
          <a:bodyPr/>
          <a:lstStyle/>
          <a:p>
            <a:pPr>
              <a:defRPr/>
            </a:pPr>
            <a:fld id="{685F9392-A9BD-45B4-AE2E-3C1DB3BBB303}" type="slidenum">
              <a:rPr lang="de-DE" smtClean="0">
                <a:solidFill>
                  <a:prstClr val="black">
                    <a:tint val="75000"/>
                  </a:prstClr>
                </a:solidFill>
              </a:rPr>
              <a:pPr>
                <a:defRPr/>
              </a:pPr>
              <a:t>‹Nr.›</a:t>
            </a:fld>
            <a:endParaRPr lang="de-DE">
              <a:solidFill>
                <a:prstClr val="black">
                  <a:tint val="75000"/>
                </a:prstClr>
              </a:solidFill>
            </a:endParaRPr>
          </a:p>
        </p:txBody>
      </p:sp>
      <p:sp>
        <p:nvSpPr>
          <p:cNvPr id="16" name="Textplatzhalter 15">
            <a:extLst>
              <a:ext uri="{FF2B5EF4-FFF2-40B4-BE49-F238E27FC236}">
                <a16:creationId xmlns:a16="http://schemas.microsoft.com/office/drawing/2014/main" id="{C1CEFF8C-241E-0F1D-081A-41F5C6DCD2F6}"/>
              </a:ext>
            </a:extLst>
          </p:cNvPr>
          <p:cNvSpPr>
            <a:spLocks noGrp="1"/>
          </p:cNvSpPr>
          <p:nvPr>
            <p:ph type="body" sz="quarter" idx="13"/>
          </p:nvPr>
        </p:nvSpPr>
        <p:spPr>
          <a:xfrm>
            <a:off x="2032552" y="4336469"/>
            <a:ext cx="14222897" cy="1683545"/>
          </a:xfrm>
          <a:prstGeom prst="rect">
            <a:avLst/>
          </a:prstGeom>
        </p:spPr>
        <p:txBody>
          <a:bodyPr/>
          <a:lstStyle>
            <a:lvl1pPr algn="ctr">
              <a:defRPr sz="4200"/>
            </a:lvl1pPr>
            <a:lvl2pPr marL="685800" indent="0">
              <a:buNone/>
              <a:defRPr/>
            </a:lvl2pPr>
            <a:lvl3pPr marL="1371600" indent="0">
              <a:buNone/>
              <a:defRPr/>
            </a:lvl3pPr>
            <a:lvl4pPr marL="2057400" indent="0">
              <a:buNone/>
              <a:defRPr/>
            </a:lvl4pPr>
            <a:lvl5pPr marL="2743200" indent="0">
              <a:buNone/>
              <a:defRPr/>
            </a:lvl5pPr>
          </a:lstStyle>
          <a:p>
            <a:pPr lvl="0"/>
            <a:r>
              <a:rPr lang="de-DE"/>
              <a:t>Mastertextformat bearbeiten</a:t>
            </a:r>
          </a:p>
        </p:txBody>
      </p:sp>
    </p:spTree>
    <p:extLst>
      <p:ext uri="{BB962C8B-B14F-4D97-AF65-F5344CB8AC3E}">
        <p14:creationId xmlns:p14="http://schemas.microsoft.com/office/powerpoint/2010/main" val="182312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90017A-82F4-27B6-8C67-CC429C5434E0}"/>
              </a:ext>
            </a:extLst>
          </p:cNvPr>
          <p:cNvSpPr>
            <a:spLocks noGrp="1"/>
          </p:cNvSpPr>
          <p:nvPr>
            <p:ph type="title"/>
          </p:nvPr>
        </p:nvSpPr>
        <p:spPr>
          <a:xfrm>
            <a:off x="1257300" y="938195"/>
            <a:ext cx="15773400" cy="1081105"/>
          </a:xfrm>
        </p:spPr>
        <p:txBody>
          <a:bodyPr/>
          <a:lstStyle>
            <a:lvl1pPr>
              <a:defRPr u="none">
                <a:latin typeface="Tahoma" panose="020B0604030504040204" pitchFamily="34" charset="0"/>
                <a:ea typeface="Tahoma" panose="020B0604030504040204" pitchFamily="34" charset="0"/>
                <a:cs typeface="Tahoma" panose="020B0604030504040204" pitchFamily="34" charset="0"/>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E8471046-B81B-32F3-A51E-0573AF9E2644}"/>
              </a:ext>
            </a:extLst>
          </p:cNvPr>
          <p:cNvSpPr>
            <a:spLocks noGrp="1"/>
          </p:cNvSpPr>
          <p:nvPr>
            <p:ph idx="1"/>
          </p:nvPr>
        </p:nvSpPr>
        <p:spPr>
          <a:xfrm>
            <a:off x="1257300" y="2247900"/>
            <a:ext cx="15773400" cy="7018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reeform 2">
            <a:extLst>
              <a:ext uri="{FF2B5EF4-FFF2-40B4-BE49-F238E27FC236}">
                <a16:creationId xmlns:a16="http://schemas.microsoft.com/office/drawing/2014/main" id="{CAA9FA6A-5EA1-AE95-85AB-BB1A4A9BE879}"/>
              </a:ext>
            </a:extLst>
          </p:cNvPr>
          <p:cNvSpPr/>
          <p:nvPr userDrawn="1"/>
        </p:nvSpPr>
        <p:spPr>
          <a:xfrm rot="-71411">
            <a:off x="13484566" y="9303962"/>
            <a:ext cx="4867703" cy="1199302"/>
          </a:xfrm>
          <a:custGeom>
            <a:avLst/>
            <a:gdLst/>
            <a:ahLst/>
            <a:cxnLst/>
            <a:rect l="l" t="t" r="r" b="b"/>
            <a:pathLst>
              <a:path w="7032660" h="1687838">
                <a:moveTo>
                  <a:pt x="0" y="0"/>
                </a:moveTo>
                <a:lnTo>
                  <a:pt x="7032659" y="0"/>
                </a:lnTo>
                <a:lnTo>
                  <a:pt x="7032659" y="1687838"/>
                </a:lnTo>
                <a:lnTo>
                  <a:pt x="0" y="16878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pic>
        <p:nvPicPr>
          <p:cNvPr id="8" name="Grafik 7" descr="Ein Bild, das Screenshot enthält.&#10;&#10;KI-generierte Inhalte können fehlerhaft sein.">
            <a:extLst>
              <a:ext uri="{FF2B5EF4-FFF2-40B4-BE49-F238E27FC236}">
                <a16:creationId xmlns:a16="http://schemas.microsoft.com/office/drawing/2014/main" id="{C5FC5509-BE40-4DA0-1CF6-9E80FBB9966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2225" y="286604"/>
            <a:ext cx="1737575" cy="651591"/>
          </a:xfrm>
          <a:prstGeom prst="rect">
            <a:avLst/>
          </a:prstGeom>
        </p:spPr>
      </p:pic>
    </p:spTree>
    <p:extLst>
      <p:ext uri="{BB962C8B-B14F-4D97-AF65-F5344CB8AC3E}">
        <p14:creationId xmlns:p14="http://schemas.microsoft.com/office/powerpoint/2010/main" val="130260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1DE7C-AF3A-301C-9CDF-09BB6F0F2A28}"/>
              </a:ext>
            </a:extLst>
          </p:cNvPr>
          <p:cNvSpPr>
            <a:spLocks noGrp="1"/>
          </p:cNvSpPr>
          <p:nvPr>
            <p:ph type="title"/>
          </p:nvPr>
        </p:nvSpPr>
        <p:spPr>
          <a:xfrm>
            <a:off x="1257300" y="938195"/>
            <a:ext cx="15773400" cy="159863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C7161D0B-2789-659A-40C0-858D9D871A12}"/>
              </a:ext>
            </a:extLst>
          </p:cNvPr>
          <p:cNvSpPr>
            <a:spLocks noGrp="1"/>
          </p:cNvSpPr>
          <p:nvPr>
            <p:ph sz="half" idx="1"/>
          </p:nvPr>
        </p:nvSpPr>
        <p:spPr>
          <a:xfrm>
            <a:off x="1257300" y="2738438"/>
            <a:ext cx="7810500" cy="65278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EA30828B-EDFA-B427-9631-9D7ADB3252F8}"/>
              </a:ext>
            </a:extLst>
          </p:cNvPr>
          <p:cNvSpPr>
            <a:spLocks noGrp="1"/>
          </p:cNvSpPr>
          <p:nvPr>
            <p:ph sz="half" idx="2"/>
          </p:nvPr>
        </p:nvSpPr>
        <p:spPr>
          <a:xfrm>
            <a:off x="9220200" y="2738438"/>
            <a:ext cx="7810500" cy="65278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9" name="Grafik 8" descr="Ein Bild, das Screenshot enthält.&#10;&#10;KI-generierte Inhalte können fehlerhaft sein.">
            <a:extLst>
              <a:ext uri="{FF2B5EF4-FFF2-40B4-BE49-F238E27FC236}">
                <a16:creationId xmlns:a16="http://schemas.microsoft.com/office/drawing/2014/main" id="{BE287CF9-7EF4-6F30-5777-E8A849D130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225" y="286604"/>
            <a:ext cx="1737575" cy="651591"/>
          </a:xfrm>
          <a:prstGeom prst="rect">
            <a:avLst/>
          </a:prstGeom>
        </p:spPr>
      </p:pic>
      <p:sp>
        <p:nvSpPr>
          <p:cNvPr id="10" name="Freeform 2">
            <a:extLst>
              <a:ext uri="{FF2B5EF4-FFF2-40B4-BE49-F238E27FC236}">
                <a16:creationId xmlns:a16="http://schemas.microsoft.com/office/drawing/2014/main" id="{715EFB69-6DF3-9BF3-8BCA-929EEC06B0E9}"/>
              </a:ext>
            </a:extLst>
          </p:cNvPr>
          <p:cNvSpPr/>
          <p:nvPr userDrawn="1"/>
        </p:nvSpPr>
        <p:spPr>
          <a:xfrm rot="-71411">
            <a:off x="13484566" y="9303962"/>
            <a:ext cx="4867703" cy="1199302"/>
          </a:xfrm>
          <a:custGeom>
            <a:avLst/>
            <a:gdLst/>
            <a:ahLst/>
            <a:cxnLst/>
            <a:rect l="l" t="t" r="r" b="b"/>
            <a:pathLst>
              <a:path w="7032660" h="1687838">
                <a:moveTo>
                  <a:pt x="0" y="0"/>
                </a:moveTo>
                <a:lnTo>
                  <a:pt x="7032659" y="0"/>
                </a:lnTo>
                <a:lnTo>
                  <a:pt x="7032659" y="1687838"/>
                </a:lnTo>
                <a:lnTo>
                  <a:pt x="0" y="16878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extLst>
      <p:ext uri="{BB962C8B-B14F-4D97-AF65-F5344CB8AC3E}">
        <p14:creationId xmlns:p14="http://schemas.microsoft.com/office/powerpoint/2010/main" val="1190057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pic>
        <p:nvPicPr>
          <p:cNvPr id="6" name="Grafik 5" descr="Ein Bild, das Screenshot enthält.&#10;&#10;KI-generierte Inhalte können fehlerhaft sein.">
            <a:extLst>
              <a:ext uri="{FF2B5EF4-FFF2-40B4-BE49-F238E27FC236}">
                <a16:creationId xmlns:a16="http://schemas.microsoft.com/office/drawing/2014/main" id="{1B5BA862-76FD-670B-1795-8D400F41DC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225" y="286604"/>
            <a:ext cx="1737575" cy="651591"/>
          </a:xfrm>
          <a:prstGeom prst="rect">
            <a:avLst/>
          </a:prstGeom>
        </p:spPr>
      </p:pic>
      <p:sp>
        <p:nvSpPr>
          <p:cNvPr id="7" name="Freeform 2">
            <a:extLst>
              <a:ext uri="{FF2B5EF4-FFF2-40B4-BE49-F238E27FC236}">
                <a16:creationId xmlns:a16="http://schemas.microsoft.com/office/drawing/2014/main" id="{8F271204-E261-6B2A-8EE0-5AEC88F36130}"/>
              </a:ext>
            </a:extLst>
          </p:cNvPr>
          <p:cNvSpPr/>
          <p:nvPr userDrawn="1"/>
        </p:nvSpPr>
        <p:spPr>
          <a:xfrm rot="-71411">
            <a:off x="13484566" y="9303962"/>
            <a:ext cx="4867703" cy="1199302"/>
          </a:xfrm>
          <a:custGeom>
            <a:avLst/>
            <a:gdLst/>
            <a:ahLst/>
            <a:cxnLst/>
            <a:rect l="l" t="t" r="r" b="b"/>
            <a:pathLst>
              <a:path w="7032660" h="1687838">
                <a:moveTo>
                  <a:pt x="0" y="0"/>
                </a:moveTo>
                <a:lnTo>
                  <a:pt x="7032659" y="0"/>
                </a:lnTo>
                <a:lnTo>
                  <a:pt x="7032659" y="1687838"/>
                </a:lnTo>
                <a:lnTo>
                  <a:pt x="0" y="16878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extLst>
      <p:ext uri="{BB962C8B-B14F-4D97-AF65-F5344CB8AC3E}">
        <p14:creationId xmlns:p14="http://schemas.microsoft.com/office/powerpoint/2010/main" val="118608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Hoch mit Text">
    <p:spTree>
      <p:nvGrpSpPr>
        <p:cNvPr id="1" name=""/>
        <p:cNvGrpSpPr/>
        <p:nvPr/>
      </p:nvGrpSpPr>
      <p:grpSpPr>
        <a:xfrm>
          <a:off x="0" y="0"/>
          <a:ext cx="0" cy="0"/>
          <a:chOff x="0" y="0"/>
          <a:chExt cx="0" cy="0"/>
        </a:xfrm>
      </p:grpSpPr>
      <p:sp>
        <p:nvSpPr>
          <p:cNvPr id="6" name="Bildplatzhalter 3">
            <a:extLst>
              <a:ext uri="{FF2B5EF4-FFF2-40B4-BE49-F238E27FC236}">
                <a16:creationId xmlns:a16="http://schemas.microsoft.com/office/drawing/2014/main" id="{F309F6A3-15F4-8DCF-CFA7-7DB23AD16063}"/>
              </a:ext>
            </a:extLst>
          </p:cNvPr>
          <p:cNvSpPr>
            <a:spLocks noGrp="1"/>
          </p:cNvSpPr>
          <p:nvPr>
            <p:ph type="pic" sz="quarter" idx="10"/>
          </p:nvPr>
        </p:nvSpPr>
        <p:spPr>
          <a:xfrm flipH="1">
            <a:off x="9563100" y="938195"/>
            <a:ext cx="7467600" cy="8315341"/>
          </a:xfrm>
          <a:prstGeom prst="round1Rect">
            <a:avLst/>
          </a:prstGeom>
          <a:ln w="76200">
            <a:solidFill>
              <a:srgbClr val="FFDCBA"/>
            </a:solidFill>
          </a:ln>
        </p:spPr>
        <p:txBody>
          <a:bodyPr/>
          <a:lstStyle>
            <a:lvl1pPr marL="0" indent="0">
              <a:buNone/>
              <a:defRPr/>
            </a:lvl1pPr>
          </a:lstStyle>
          <a:p>
            <a:r>
              <a:rPr lang="de-DE"/>
              <a:t>Bild durch Klicken auf Symbol hinzufügen</a:t>
            </a:r>
            <a:endParaRPr lang="de-DE" dirty="0"/>
          </a:p>
        </p:txBody>
      </p:sp>
      <p:pic>
        <p:nvPicPr>
          <p:cNvPr id="7" name="Grafik 6" descr="Ein Bild, das Screenshot enthält.&#10;&#10;KI-generierte Inhalte können fehlerhaft sein.">
            <a:extLst>
              <a:ext uri="{FF2B5EF4-FFF2-40B4-BE49-F238E27FC236}">
                <a16:creationId xmlns:a16="http://schemas.microsoft.com/office/drawing/2014/main" id="{4EA38863-3822-5362-8EA8-B6F49B1416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225" y="286604"/>
            <a:ext cx="1737575" cy="651591"/>
          </a:xfrm>
          <a:prstGeom prst="rect">
            <a:avLst/>
          </a:prstGeom>
        </p:spPr>
      </p:pic>
      <p:sp>
        <p:nvSpPr>
          <p:cNvPr id="8" name="Freeform 2">
            <a:extLst>
              <a:ext uri="{FF2B5EF4-FFF2-40B4-BE49-F238E27FC236}">
                <a16:creationId xmlns:a16="http://schemas.microsoft.com/office/drawing/2014/main" id="{F3824ED8-BFBE-B10F-B9ED-23473D1E96A3}"/>
              </a:ext>
            </a:extLst>
          </p:cNvPr>
          <p:cNvSpPr/>
          <p:nvPr userDrawn="1"/>
        </p:nvSpPr>
        <p:spPr>
          <a:xfrm rot="-71411">
            <a:off x="13484566" y="9303962"/>
            <a:ext cx="4867703" cy="1199302"/>
          </a:xfrm>
          <a:custGeom>
            <a:avLst/>
            <a:gdLst/>
            <a:ahLst/>
            <a:cxnLst/>
            <a:rect l="l" t="t" r="r" b="b"/>
            <a:pathLst>
              <a:path w="7032660" h="1687838">
                <a:moveTo>
                  <a:pt x="0" y="0"/>
                </a:moveTo>
                <a:lnTo>
                  <a:pt x="7032659" y="0"/>
                </a:lnTo>
                <a:lnTo>
                  <a:pt x="7032659" y="1687838"/>
                </a:lnTo>
                <a:lnTo>
                  <a:pt x="0" y="16878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9" name="Inhaltsplatzhalter 2">
            <a:extLst>
              <a:ext uri="{FF2B5EF4-FFF2-40B4-BE49-F238E27FC236}">
                <a16:creationId xmlns:a16="http://schemas.microsoft.com/office/drawing/2014/main" id="{F136F740-4089-1ABF-D5F2-34D9C3D0D5E6}"/>
              </a:ext>
            </a:extLst>
          </p:cNvPr>
          <p:cNvSpPr>
            <a:spLocks noGrp="1"/>
          </p:cNvSpPr>
          <p:nvPr>
            <p:ph idx="1"/>
          </p:nvPr>
        </p:nvSpPr>
        <p:spPr>
          <a:xfrm>
            <a:off x="1257300" y="2247900"/>
            <a:ext cx="7886700" cy="7018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itel 1">
            <a:extLst>
              <a:ext uri="{FF2B5EF4-FFF2-40B4-BE49-F238E27FC236}">
                <a16:creationId xmlns:a16="http://schemas.microsoft.com/office/drawing/2014/main" id="{47B2305A-60F3-8502-5778-E8F008F98D81}"/>
              </a:ext>
            </a:extLst>
          </p:cNvPr>
          <p:cNvSpPr>
            <a:spLocks noGrp="1"/>
          </p:cNvSpPr>
          <p:nvPr>
            <p:ph type="title"/>
          </p:nvPr>
        </p:nvSpPr>
        <p:spPr>
          <a:xfrm>
            <a:off x="1257300" y="938195"/>
            <a:ext cx="7886700" cy="1081105"/>
          </a:xfrm>
        </p:spPr>
        <p:txBody>
          <a:bodyPr>
            <a:normAutofit/>
          </a:bodyPr>
          <a:lstStyle>
            <a:lvl1pPr>
              <a:defRPr sz="3600" u="none">
                <a:latin typeface="Tahoma" panose="020B0604030504040204" pitchFamily="34" charset="0"/>
                <a:ea typeface="Tahoma" panose="020B0604030504040204" pitchFamily="34" charset="0"/>
                <a:cs typeface="Tahoma" panose="020B060403050404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395693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quer mit Text">
    <p:spTree>
      <p:nvGrpSpPr>
        <p:cNvPr id="1" name=""/>
        <p:cNvGrpSpPr/>
        <p:nvPr/>
      </p:nvGrpSpPr>
      <p:grpSpPr>
        <a:xfrm>
          <a:off x="0" y="0"/>
          <a:ext cx="0" cy="0"/>
          <a:chOff x="0" y="0"/>
          <a:chExt cx="0" cy="0"/>
        </a:xfrm>
      </p:grpSpPr>
      <p:sp>
        <p:nvSpPr>
          <p:cNvPr id="6" name="Bildplatzhalter 3">
            <a:extLst>
              <a:ext uri="{FF2B5EF4-FFF2-40B4-BE49-F238E27FC236}">
                <a16:creationId xmlns:a16="http://schemas.microsoft.com/office/drawing/2014/main" id="{F309F6A3-15F4-8DCF-CFA7-7DB23AD16063}"/>
              </a:ext>
            </a:extLst>
          </p:cNvPr>
          <p:cNvSpPr>
            <a:spLocks noGrp="1"/>
          </p:cNvSpPr>
          <p:nvPr>
            <p:ph type="pic" sz="quarter" idx="10"/>
          </p:nvPr>
        </p:nvSpPr>
        <p:spPr>
          <a:xfrm flipH="1">
            <a:off x="2057400" y="1333500"/>
            <a:ext cx="14478000" cy="4876800"/>
          </a:xfrm>
          <a:prstGeom prst="round1Rect">
            <a:avLst/>
          </a:prstGeom>
          <a:ln w="76200">
            <a:solidFill>
              <a:srgbClr val="FFDCBA"/>
            </a:solidFill>
          </a:ln>
        </p:spPr>
        <p:txBody>
          <a:bodyPr/>
          <a:lstStyle>
            <a:lvl1pPr marL="0" indent="0">
              <a:buNone/>
              <a:defRPr/>
            </a:lvl1pPr>
          </a:lstStyle>
          <a:p>
            <a:r>
              <a:rPr lang="de-DE"/>
              <a:t>Bild durch Klicken auf Symbol hinzufügen</a:t>
            </a:r>
            <a:endParaRPr lang="de-DE" dirty="0"/>
          </a:p>
        </p:txBody>
      </p:sp>
      <p:pic>
        <p:nvPicPr>
          <p:cNvPr id="7" name="Grafik 6" descr="Ein Bild, das Screenshot enthält.&#10;&#10;KI-generierte Inhalte können fehlerhaft sein.">
            <a:extLst>
              <a:ext uri="{FF2B5EF4-FFF2-40B4-BE49-F238E27FC236}">
                <a16:creationId xmlns:a16="http://schemas.microsoft.com/office/drawing/2014/main" id="{4EA38863-3822-5362-8EA8-B6F49B1416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225" y="286604"/>
            <a:ext cx="1737575" cy="651591"/>
          </a:xfrm>
          <a:prstGeom prst="rect">
            <a:avLst/>
          </a:prstGeom>
        </p:spPr>
      </p:pic>
      <p:sp>
        <p:nvSpPr>
          <p:cNvPr id="8" name="Freeform 2">
            <a:extLst>
              <a:ext uri="{FF2B5EF4-FFF2-40B4-BE49-F238E27FC236}">
                <a16:creationId xmlns:a16="http://schemas.microsoft.com/office/drawing/2014/main" id="{F3824ED8-BFBE-B10F-B9ED-23473D1E96A3}"/>
              </a:ext>
            </a:extLst>
          </p:cNvPr>
          <p:cNvSpPr/>
          <p:nvPr userDrawn="1"/>
        </p:nvSpPr>
        <p:spPr>
          <a:xfrm rot="-71411">
            <a:off x="13484566" y="9303962"/>
            <a:ext cx="4867703" cy="1199302"/>
          </a:xfrm>
          <a:custGeom>
            <a:avLst/>
            <a:gdLst/>
            <a:ahLst/>
            <a:cxnLst/>
            <a:rect l="l" t="t" r="r" b="b"/>
            <a:pathLst>
              <a:path w="7032660" h="1687838">
                <a:moveTo>
                  <a:pt x="0" y="0"/>
                </a:moveTo>
                <a:lnTo>
                  <a:pt x="7032659" y="0"/>
                </a:lnTo>
                <a:lnTo>
                  <a:pt x="7032659" y="1687838"/>
                </a:lnTo>
                <a:lnTo>
                  <a:pt x="0" y="16878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9" name="Inhaltsplatzhalter 2">
            <a:extLst>
              <a:ext uri="{FF2B5EF4-FFF2-40B4-BE49-F238E27FC236}">
                <a16:creationId xmlns:a16="http://schemas.microsoft.com/office/drawing/2014/main" id="{F136F740-4089-1ABF-D5F2-34D9C3D0D5E6}"/>
              </a:ext>
            </a:extLst>
          </p:cNvPr>
          <p:cNvSpPr>
            <a:spLocks noGrp="1"/>
          </p:cNvSpPr>
          <p:nvPr>
            <p:ph idx="1"/>
          </p:nvPr>
        </p:nvSpPr>
        <p:spPr>
          <a:xfrm>
            <a:off x="2057400" y="6605605"/>
            <a:ext cx="14478000" cy="264793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81863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6" name="Bildplatzhalter 3">
            <a:extLst>
              <a:ext uri="{FF2B5EF4-FFF2-40B4-BE49-F238E27FC236}">
                <a16:creationId xmlns:a16="http://schemas.microsoft.com/office/drawing/2014/main" id="{F309F6A3-15F4-8DCF-CFA7-7DB23AD16063}"/>
              </a:ext>
            </a:extLst>
          </p:cNvPr>
          <p:cNvSpPr>
            <a:spLocks noGrp="1"/>
          </p:cNvSpPr>
          <p:nvPr>
            <p:ph type="pic" sz="quarter" idx="10"/>
          </p:nvPr>
        </p:nvSpPr>
        <p:spPr>
          <a:xfrm flipH="1">
            <a:off x="2057400" y="1104901"/>
            <a:ext cx="14478000" cy="8148636"/>
          </a:xfrm>
          <a:prstGeom prst="round1Rect">
            <a:avLst/>
          </a:prstGeom>
          <a:ln w="76200">
            <a:solidFill>
              <a:srgbClr val="FFDCBA"/>
            </a:solidFill>
          </a:ln>
        </p:spPr>
        <p:txBody>
          <a:bodyPr/>
          <a:lstStyle>
            <a:lvl1pPr marL="0" indent="0">
              <a:buNone/>
              <a:defRPr/>
            </a:lvl1pPr>
          </a:lstStyle>
          <a:p>
            <a:r>
              <a:rPr lang="de-DE"/>
              <a:t>Bild durch Klicken auf Symbol hinzufügen</a:t>
            </a:r>
            <a:endParaRPr lang="de-DE" dirty="0"/>
          </a:p>
        </p:txBody>
      </p:sp>
      <p:pic>
        <p:nvPicPr>
          <p:cNvPr id="7" name="Grafik 6" descr="Ein Bild, das Screenshot enthält.&#10;&#10;KI-generierte Inhalte können fehlerhaft sein.">
            <a:extLst>
              <a:ext uri="{FF2B5EF4-FFF2-40B4-BE49-F238E27FC236}">
                <a16:creationId xmlns:a16="http://schemas.microsoft.com/office/drawing/2014/main" id="{4EA38863-3822-5362-8EA8-B6F49B1416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225" y="286604"/>
            <a:ext cx="1737575" cy="651591"/>
          </a:xfrm>
          <a:prstGeom prst="rect">
            <a:avLst/>
          </a:prstGeom>
        </p:spPr>
      </p:pic>
      <p:sp>
        <p:nvSpPr>
          <p:cNvPr id="8" name="Freeform 2">
            <a:extLst>
              <a:ext uri="{FF2B5EF4-FFF2-40B4-BE49-F238E27FC236}">
                <a16:creationId xmlns:a16="http://schemas.microsoft.com/office/drawing/2014/main" id="{F3824ED8-BFBE-B10F-B9ED-23473D1E96A3}"/>
              </a:ext>
            </a:extLst>
          </p:cNvPr>
          <p:cNvSpPr/>
          <p:nvPr userDrawn="1"/>
        </p:nvSpPr>
        <p:spPr>
          <a:xfrm rot="-71411">
            <a:off x="13484566" y="9303962"/>
            <a:ext cx="4867703" cy="1199302"/>
          </a:xfrm>
          <a:custGeom>
            <a:avLst/>
            <a:gdLst/>
            <a:ahLst/>
            <a:cxnLst/>
            <a:rect l="l" t="t" r="r" b="b"/>
            <a:pathLst>
              <a:path w="7032660" h="1687838">
                <a:moveTo>
                  <a:pt x="0" y="0"/>
                </a:moveTo>
                <a:lnTo>
                  <a:pt x="7032659" y="0"/>
                </a:lnTo>
                <a:lnTo>
                  <a:pt x="7032659" y="1687838"/>
                </a:lnTo>
                <a:lnTo>
                  <a:pt x="0" y="16878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extLst>
      <p:ext uri="{BB962C8B-B14F-4D97-AF65-F5344CB8AC3E}">
        <p14:creationId xmlns:p14="http://schemas.microsoft.com/office/powerpoint/2010/main" val="4009642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6" name="Bildplatzhalter 3">
            <a:extLst>
              <a:ext uri="{FF2B5EF4-FFF2-40B4-BE49-F238E27FC236}">
                <a16:creationId xmlns:a16="http://schemas.microsoft.com/office/drawing/2014/main" id="{F309F6A3-15F4-8DCF-CFA7-7DB23AD16063}"/>
              </a:ext>
            </a:extLst>
          </p:cNvPr>
          <p:cNvSpPr>
            <a:spLocks noGrp="1"/>
          </p:cNvSpPr>
          <p:nvPr>
            <p:ph type="pic" sz="quarter" idx="10"/>
          </p:nvPr>
        </p:nvSpPr>
        <p:spPr>
          <a:xfrm flipH="1">
            <a:off x="2057400" y="2247899"/>
            <a:ext cx="14173200" cy="6781801"/>
          </a:xfrm>
          <a:prstGeom prst="round1Rect">
            <a:avLst/>
          </a:prstGeom>
          <a:ln w="76200">
            <a:solidFill>
              <a:srgbClr val="FFDCBA"/>
            </a:solidFill>
          </a:ln>
        </p:spPr>
        <p:txBody>
          <a:bodyPr/>
          <a:lstStyle>
            <a:lvl1pPr marL="0" indent="0">
              <a:buNone/>
              <a:defRPr/>
            </a:lvl1pPr>
          </a:lstStyle>
          <a:p>
            <a:r>
              <a:rPr lang="de-DE"/>
              <a:t>Bild durch Klicken auf Symbol hinzufügen</a:t>
            </a:r>
            <a:endParaRPr lang="de-DE" dirty="0"/>
          </a:p>
        </p:txBody>
      </p:sp>
      <p:pic>
        <p:nvPicPr>
          <p:cNvPr id="7" name="Grafik 6" descr="Ein Bild, das Screenshot enthält.&#10;&#10;KI-generierte Inhalte können fehlerhaft sein.">
            <a:extLst>
              <a:ext uri="{FF2B5EF4-FFF2-40B4-BE49-F238E27FC236}">
                <a16:creationId xmlns:a16="http://schemas.microsoft.com/office/drawing/2014/main" id="{4EA38863-3822-5362-8EA8-B6F49B1416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225" y="286604"/>
            <a:ext cx="1737575" cy="651591"/>
          </a:xfrm>
          <a:prstGeom prst="rect">
            <a:avLst/>
          </a:prstGeom>
        </p:spPr>
      </p:pic>
      <p:sp>
        <p:nvSpPr>
          <p:cNvPr id="8" name="Freeform 2">
            <a:extLst>
              <a:ext uri="{FF2B5EF4-FFF2-40B4-BE49-F238E27FC236}">
                <a16:creationId xmlns:a16="http://schemas.microsoft.com/office/drawing/2014/main" id="{F3824ED8-BFBE-B10F-B9ED-23473D1E96A3}"/>
              </a:ext>
            </a:extLst>
          </p:cNvPr>
          <p:cNvSpPr/>
          <p:nvPr userDrawn="1"/>
        </p:nvSpPr>
        <p:spPr>
          <a:xfrm rot="-71411">
            <a:off x="13484566" y="9303962"/>
            <a:ext cx="4867703" cy="1199302"/>
          </a:xfrm>
          <a:custGeom>
            <a:avLst/>
            <a:gdLst/>
            <a:ahLst/>
            <a:cxnLst/>
            <a:rect l="l" t="t" r="r" b="b"/>
            <a:pathLst>
              <a:path w="7032660" h="1687838">
                <a:moveTo>
                  <a:pt x="0" y="0"/>
                </a:moveTo>
                <a:lnTo>
                  <a:pt x="7032659" y="0"/>
                </a:lnTo>
                <a:lnTo>
                  <a:pt x="7032659" y="1687838"/>
                </a:lnTo>
                <a:lnTo>
                  <a:pt x="0" y="16878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2" name="Titel 1">
            <a:extLst>
              <a:ext uri="{FF2B5EF4-FFF2-40B4-BE49-F238E27FC236}">
                <a16:creationId xmlns:a16="http://schemas.microsoft.com/office/drawing/2014/main" id="{7AB773F0-4EC9-20F9-FE47-F4C1C55F1B72}"/>
              </a:ext>
            </a:extLst>
          </p:cNvPr>
          <p:cNvSpPr>
            <a:spLocks noGrp="1"/>
          </p:cNvSpPr>
          <p:nvPr>
            <p:ph type="title"/>
          </p:nvPr>
        </p:nvSpPr>
        <p:spPr>
          <a:xfrm>
            <a:off x="2029691" y="953348"/>
            <a:ext cx="7886700" cy="1081105"/>
          </a:xfrm>
        </p:spPr>
        <p:txBody>
          <a:bodyPr>
            <a:normAutofit/>
          </a:bodyPr>
          <a:lstStyle>
            <a:lvl1pPr>
              <a:defRPr sz="3600" u="none">
                <a:latin typeface="Tahoma" panose="020B0604030504040204" pitchFamily="34" charset="0"/>
                <a:ea typeface="Tahoma" panose="020B0604030504040204" pitchFamily="34" charset="0"/>
                <a:cs typeface="Tahoma" panose="020B060403050404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55701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DCEB9-4720-5440-FA15-4A0138E61ADA}"/>
              </a:ext>
            </a:extLst>
          </p:cNvPr>
          <p:cNvSpPr>
            <a:spLocks noGrp="1"/>
          </p:cNvSpPr>
          <p:nvPr>
            <p:ph type="title"/>
          </p:nvPr>
        </p:nvSpPr>
        <p:spPr>
          <a:xfrm>
            <a:off x="1647411" y="2292004"/>
            <a:ext cx="14993178" cy="1988345"/>
          </a:xfrm>
          <a:prstGeom prst="rect">
            <a:avLst/>
          </a:prstGeom>
        </p:spPr>
        <p:txBody>
          <a:bodyPr/>
          <a:lstStyle>
            <a:lvl1pPr algn="ctr">
              <a:defRPr sz="5400"/>
            </a:lvl1pPr>
          </a:lstStyle>
          <a:p>
            <a:r>
              <a:rPr lang="de-DE"/>
              <a:t>Mastertitelformat bearbeiten</a:t>
            </a:r>
          </a:p>
        </p:txBody>
      </p:sp>
      <p:sp>
        <p:nvSpPr>
          <p:cNvPr id="3" name="Datumsplatzhalter 2">
            <a:extLst>
              <a:ext uri="{FF2B5EF4-FFF2-40B4-BE49-F238E27FC236}">
                <a16:creationId xmlns:a16="http://schemas.microsoft.com/office/drawing/2014/main" id="{7D86FA24-2FC4-2DBA-A1D7-592405226147}"/>
              </a:ext>
            </a:extLst>
          </p:cNvPr>
          <p:cNvSpPr>
            <a:spLocks noGrp="1"/>
          </p:cNvSpPr>
          <p:nvPr>
            <p:ph type="dt" sz="half" idx="10"/>
          </p:nvPr>
        </p:nvSpPr>
        <p:spPr/>
        <p:txBody>
          <a:bodyPr/>
          <a:lstStyle/>
          <a:p>
            <a:pPr>
              <a:defRPr/>
            </a:pPr>
            <a:fld id="{EF6BDB49-64BE-4BC9-B0EA-FA191BB75752}" type="datetimeFigureOut">
              <a:rPr lang="de-DE" smtClean="0">
                <a:solidFill>
                  <a:prstClr val="black">
                    <a:tint val="75000"/>
                  </a:prstClr>
                </a:solidFill>
              </a:rPr>
              <a:pPr>
                <a:defRPr/>
              </a:pPr>
              <a:t>26.11.2025</a:t>
            </a:fld>
            <a:endParaRPr lang="de-DE">
              <a:solidFill>
                <a:prstClr val="black">
                  <a:tint val="75000"/>
                </a:prstClr>
              </a:solidFill>
            </a:endParaRPr>
          </a:p>
        </p:txBody>
      </p:sp>
      <p:sp>
        <p:nvSpPr>
          <p:cNvPr id="4" name="Fußzeilenplatzhalter 3">
            <a:extLst>
              <a:ext uri="{FF2B5EF4-FFF2-40B4-BE49-F238E27FC236}">
                <a16:creationId xmlns:a16="http://schemas.microsoft.com/office/drawing/2014/main" id="{F9D15AF0-163E-5E03-1881-CD8A1AE01FCF}"/>
              </a:ext>
            </a:extLst>
          </p:cNvPr>
          <p:cNvSpPr>
            <a:spLocks noGrp="1"/>
          </p:cNvSpPr>
          <p:nvPr>
            <p:ph type="ftr" sz="quarter" idx="11"/>
          </p:nvPr>
        </p:nvSpPr>
        <p:spPr/>
        <p:txBody>
          <a:bodyPr/>
          <a:lstStyle/>
          <a:p>
            <a:pPr>
              <a:defRPr/>
            </a:pPr>
            <a:endParaRPr lang="de-DE">
              <a:solidFill>
                <a:prstClr val="black">
                  <a:tint val="75000"/>
                </a:prstClr>
              </a:solidFill>
            </a:endParaRPr>
          </a:p>
        </p:txBody>
      </p:sp>
      <p:sp>
        <p:nvSpPr>
          <p:cNvPr id="5" name="Foliennummernplatzhalter 4">
            <a:extLst>
              <a:ext uri="{FF2B5EF4-FFF2-40B4-BE49-F238E27FC236}">
                <a16:creationId xmlns:a16="http://schemas.microsoft.com/office/drawing/2014/main" id="{9558B002-7CDD-BA37-950F-4BEADDE41617}"/>
              </a:ext>
            </a:extLst>
          </p:cNvPr>
          <p:cNvSpPr>
            <a:spLocks noGrp="1"/>
          </p:cNvSpPr>
          <p:nvPr>
            <p:ph type="sldNum" sz="quarter" idx="12"/>
          </p:nvPr>
        </p:nvSpPr>
        <p:spPr/>
        <p:txBody>
          <a:bodyPr/>
          <a:lstStyle/>
          <a:p>
            <a:pPr>
              <a:defRPr/>
            </a:pPr>
            <a:fld id="{685F9392-A9BD-45B4-AE2E-3C1DB3BBB303}" type="slidenum">
              <a:rPr lang="de-DE" smtClean="0">
                <a:solidFill>
                  <a:prstClr val="black">
                    <a:tint val="75000"/>
                  </a:prstClr>
                </a:solidFill>
              </a:rPr>
              <a:pPr>
                <a:defRPr/>
              </a:pPr>
              <a:t>‹Nr.›</a:t>
            </a:fld>
            <a:endParaRPr lang="de-DE">
              <a:solidFill>
                <a:prstClr val="black">
                  <a:tint val="75000"/>
                </a:prstClr>
              </a:solidFill>
            </a:endParaRPr>
          </a:p>
        </p:txBody>
      </p:sp>
      <p:sp>
        <p:nvSpPr>
          <p:cNvPr id="16" name="Textplatzhalter 15">
            <a:extLst>
              <a:ext uri="{FF2B5EF4-FFF2-40B4-BE49-F238E27FC236}">
                <a16:creationId xmlns:a16="http://schemas.microsoft.com/office/drawing/2014/main" id="{C1CEFF8C-241E-0F1D-081A-41F5C6DCD2F6}"/>
              </a:ext>
            </a:extLst>
          </p:cNvPr>
          <p:cNvSpPr>
            <a:spLocks noGrp="1"/>
          </p:cNvSpPr>
          <p:nvPr>
            <p:ph type="body" sz="quarter" idx="13"/>
          </p:nvPr>
        </p:nvSpPr>
        <p:spPr>
          <a:xfrm>
            <a:off x="2032552" y="4336469"/>
            <a:ext cx="14222897" cy="1683545"/>
          </a:xfrm>
          <a:prstGeom prst="rect">
            <a:avLst/>
          </a:prstGeom>
        </p:spPr>
        <p:txBody>
          <a:bodyPr/>
          <a:lstStyle>
            <a:lvl1pPr algn="ctr">
              <a:defRPr sz="4200"/>
            </a:lvl1pPr>
            <a:lvl2pPr marL="685800" indent="0">
              <a:buNone/>
              <a:defRPr/>
            </a:lvl2pPr>
            <a:lvl3pPr marL="1371600" indent="0">
              <a:buNone/>
              <a:defRPr/>
            </a:lvl3pPr>
            <a:lvl4pPr marL="2057400" indent="0">
              <a:buNone/>
              <a:defRPr/>
            </a:lvl4pPr>
            <a:lvl5pPr marL="2743200" indent="0">
              <a:buNone/>
              <a:defRPr/>
            </a:lvl5pPr>
          </a:lstStyle>
          <a:p>
            <a:pPr lvl="0"/>
            <a:r>
              <a:rPr lang="de-DE"/>
              <a:t>Mastertextformat bearbeiten</a:t>
            </a:r>
          </a:p>
        </p:txBody>
      </p:sp>
    </p:spTree>
    <p:extLst>
      <p:ext uri="{BB962C8B-B14F-4D97-AF65-F5344CB8AC3E}">
        <p14:creationId xmlns:p14="http://schemas.microsoft.com/office/powerpoint/2010/main" val="344221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D7AB4E2-6701-D926-F473-F64F9C34A176}"/>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ADB154C5-F8EA-7C90-C364-86CEC64B1545}"/>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3C14CC6-3320-D653-4095-D16E321738A1}"/>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E7E6BDEC-EEE5-41C6-991E-EAECE74A7B3F}" type="datetimeFigureOut">
              <a:rPr lang="de-DE" smtClean="0"/>
              <a:t>26.11.2025</a:t>
            </a:fld>
            <a:endParaRPr lang="de-DE"/>
          </a:p>
        </p:txBody>
      </p:sp>
      <p:sp>
        <p:nvSpPr>
          <p:cNvPr id="5" name="Fußzeilenplatzhalter 4">
            <a:extLst>
              <a:ext uri="{FF2B5EF4-FFF2-40B4-BE49-F238E27FC236}">
                <a16:creationId xmlns:a16="http://schemas.microsoft.com/office/drawing/2014/main" id="{034CFC94-0A60-C890-2AA3-694C5E1EC68F}"/>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44FE7F46-536A-B45B-80EF-E2C060B2E73D}"/>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A9776AA8-346C-4045-9ED2-040C9BBBC836}" type="slidenum">
              <a:rPr lang="de-DE" smtClean="0"/>
              <a:t>‹Nr.›</a:t>
            </a:fld>
            <a:endParaRPr lang="de-DE"/>
          </a:p>
        </p:txBody>
      </p:sp>
    </p:spTree>
    <p:extLst>
      <p:ext uri="{BB962C8B-B14F-4D97-AF65-F5344CB8AC3E}">
        <p14:creationId xmlns:p14="http://schemas.microsoft.com/office/powerpoint/2010/main" val="389697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 id="2147483668" r:id="rId5"/>
    <p:sldLayoutId id="2147483669" r:id="rId6"/>
    <p:sldLayoutId id="2147483670" r:id="rId7"/>
    <p:sldLayoutId id="2147483671" r:id="rId8"/>
    <p:sldLayoutId id="2147483672" r:id="rId9"/>
    <p:sldLayoutId id="2147483674" r:id="rId10"/>
    <p:sldLayoutId id="2147483675"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ertelsmann-stiftung.de/de/publikationen/publikation/did/factsheet-kinder-und-jugendarmut-in-deutschlan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iss-ffm.de/fileadmin/assets/veroeffentlichungen/downloads/Kurzfassung-Ergebnisse-AWO-ISS-Langzeitstudie.pdf" TargetMode="External"/><Relationship Id="rId4" Type="http://schemas.openxmlformats.org/officeDocument/2006/relationships/hyperlink" Target="https://www.bpb.de/kurz-knapp/zahlen-und-fakten/datenreport-2021/gesundheit/330120/einkommen-und-gesundhei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berlin.de/sen/jugend/jugend-und-familienpolitik/kinder-und-familienarmu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mitwirkung-berlin.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der-paritaetische.de/themen/sozial-und-europapolitik/armut-und-grundsicherung/armutsberich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77D41C-0871-05E5-4AC5-F44137601075}"/>
              </a:ext>
            </a:extLst>
          </p:cNvPr>
          <p:cNvSpPr txBox="1">
            <a:spLocks/>
          </p:cNvSpPr>
          <p:nvPr/>
        </p:nvSpPr>
        <p:spPr>
          <a:xfrm>
            <a:off x="2465765" y="318964"/>
            <a:ext cx="15773400" cy="30531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u="none"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de-DE" sz="3400" b="1" u="none" kern="1200" dirty="0">
                <a:latin typeface="Tahoma" panose="020B0604030504040204" pitchFamily="34" charset="0"/>
                <a:ea typeface="Tahoma" panose="020B0604030504040204" pitchFamily="34" charset="0"/>
                <a:cs typeface="Tahoma" panose="020B0604030504040204" pitchFamily="34" charset="0"/>
              </a:rPr>
              <a:t>Willkommen zum Fachtag </a:t>
            </a:r>
          </a:p>
          <a:p>
            <a:r>
              <a:rPr lang="de-DE" sz="3400" b="1" u="none" kern="1200" dirty="0">
                <a:latin typeface="Tahoma" panose="020B0604030504040204" pitchFamily="34" charset="0"/>
                <a:ea typeface="Tahoma" panose="020B0604030504040204" pitchFamily="34" charset="0"/>
                <a:cs typeface="Tahoma" panose="020B0604030504040204" pitchFamily="34" charset="0"/>
              </a:rPr>
              <a:t>Armutssensibles Handeln: Teilhabe und Förderung!</a:t>
            </a:r>
            <a:r>
              <a:rPr lang="de-DE" sz="3600" dirty="0"/>
              <a:t> </a:t>
            </a:r>
          </a:p>
          <a:p>
            <a:br>
              <a:rPr lang="de-DE" sz="3600" dirty="0"/>
            </a:br>
            <a:r>
              <a:rPr lang="de-DE" sz="3600" dirty="0"/>
              <a:t>Armutsbewusste Hortbetreuung im Bezirk Marzahn-Hellersdorf</a:t>
            </a:r>
          </a:p>
          <a:p>
            <a:r>
              <a:rPr lang="de-DE" sz="3600" dirty="0"/>
              <a:t>14.11.2025</a:t>
            </a:r>
          </a:p>
          <a:p>
            <a:pPr>
              <a:spcAft>
                <a:spcPts val="600"/>
              </a:spcAft>
            </a:pPr>
            <a:endParaRPr lang="de-DE" sz="3400" b="1" u="none" kern="1200" dirty="0">
              <a:latin typeface="Tahoma" panose="020B0604030504040204" pitchFamily="34" charset="0"/>
              <a:ea typeface="Tahoma" panose="020B0604030504040204" pitchFamily="34" charset="0"/>
              <a:cs typeface="Tahoma" panose="020B0604030504040204" pitchFamily="34" charset="0"/>
            </a:endParaRPr>
          </a:p>
        </p:txBody>
      </p:sp>
      <p:pic>
        <p:nvPicPr>
          <p:cNvPr id="4" name="Inhaltsplatzhalter 4">
            <a:extLst>
              <a:ext uri="{FF2B5EF4-FFF2-40B4-BE49-F238E27FC236}">
                <a16:creationId xmlns:a16="http://schemas.microsoft.com/office/drawing/2014/main" id="{CBAE687F-3FC7-3DA0-58BC-7F41D65FB60D}"/>
              </a:ext>
            </a:extLst>
          </p:cNvPr>
          <p:cNvPicPr>
            <a:picLocks noGrp="1" noChangeAspect="1"/>
          </p:cNvPicPr>
          <p:nvPr>
            <p:ph idx="1"/>
          </p:nvPr>
        </p:nvPicPr>
        <p:blipFill>
          <a:blip r:embed="rId3"/>
          <a:srcRect t="15011" r="1" b="18331"/>
          <a:stretch>
            <a:fillRect/>
          </a:stretch>
        </p:blipFill>
        <p:spPr>
          <a:xfrm>
            <a:off x="2484068" y="3247821"/>
            <a:ext cx="15773400" cy="7018338"/>
          </a:xfrm>
          <a:prstGeom prst="rect">
            <a:avLst/>
          </a:prstGeom>
          <a:noFill/>
          <a:effectLst>
            <a:outerShdw blurRad="596900" dist="330200" dir="8820000" sx="87000" sy="87000" algn="ctr" rotWithShape="0">
              <a:srgbClr val="000000">
                <a:alpha val="29000"/>
              </a:srgbClr>
            </a:outerShdw>
          </a:effectLst>
        </p:spPr>
      </p:pic>
      <p:sp>
        <p:nvSpPr>
          <p:cNvPr id="3" name="Textfeld 2">
            <a:extLst>
              <a:ext uri="{FF2B5EF4-FFF2-40B4-BE49-F238E27FC236}">
                <a16:creationId xmlns:a16="http://schemas.microsoft.com/office/drawing/2014/main" id="{4CE1CD53-BFD8-DE67-FBB9-D8EC7D85188D}"/>
              </a:ext>
            </a:extLst>
          </p:cNvPr>
          <p:cNvSpPr txBox="1"/>
          <p:nvPr/>
        </p:nvSpPr>
        <p:spPr>
          <a:xfrm>
            <a:off x="215008" y="9391972"/>
            <a:ext cx="1890717" cy="707886"/>
          </a:xfrm>
          <a:prstGeom prst="rect">
            <a:avLst/>
          </a:prstGeom>
          <a:noFill/>
        </p:spPr>
        <p:txBody>
          <a:bodyPr wrap="square" rtlCol="0">
            <a:spAutoFit/>
          </a:bodyPr>
          <a:lstStyle/>
          <a:p>
            <a:r>
              <a:rPr lang="de-DE" sz="2000" dirty="0"/>
              <a:t>Bildnachweis: </a:t>
            </a:r>
          </a:p>
          <a:p>
            <a:r>
              <a:rPr lang="de-DE" sz="2000" dirty="0"/>
              <a:t>Katrin </a:t>
            </a:r>
            <a:r>
              <a:rPr lang="de-DE" sz="2000" dirty="0" err="1"/>
              <a:t>Nemak</a:t>
            </a:r>
            <a:endParaRPr lang="de-DE" sz="2000" dirty="0"/>
          </a:p>
        </p:txBody>
      </p:sp>
    </p:spTree>
    <p:extLst>
      <p:ext uri="{BB962C8B-B14F-4D97-AF65-F5344CB8AC3E}">
        <p14:creationId xmlns:p14="http://schemas.microsoft.com/office/powerpoint/2010/main" val="3685522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8D63B-AD5F-5925-DA6B-23DF0AED0C82}"/>
              </a:ext>
            </a:extLst>
          </p:cNvPr>
          <p:cNvSpPr>
            <a:spLocks noGrp="1"/>
          </p:cNvSpPr>
          <p:nvPr>
            <p:ph type="title"/>
          </p:nvPr>
        </p:nvSpPr>
        <p:spPr>
          <a:xfrm>
            <a:off x="1257300" y="938195"/>
            <a:ext cx="15773400" cy="820929"/>
          </a:xfrm>
        </p:spPr>
        <p:txBody>
          <a:bodyPr>
            <a:normAutofit/>
          </a:bodyPr>
          <a:lstStyle/>
          <a:p>
            <a:r>
              <a:rPr lang="de-DE" sz="3600" b="1" dirty="0"/>
              <a:t>Auswirkungen von Kinderarmut – Eine Auswahl</a:t>
            </a:r>
          </a:p>
        </p:txBody>
      </p:sp>
      <p:sp>
        <p:nvSpPr>
          <p:cNvPr id="3" name="Textplatzhalter 2">
            <a:extLst>
              <a:ext uri="{FF2B5EF4-FFF2-40B4-BE49-F238E27FC236}">
                <a16:creationId xmlns:a16="http://schemas.microsoft.com/office/drawing/2014/main" id="{962C0594-FEAA-8F65-66AD-4DFD374D3A7F}"/>
              </a:ext>
            </a:extLst>
          </p:cNvPr>
          <p:cNvSpPr>
            <a:spLocks noGrp="1"/>
          </p:cNvSpPr>
          <p:nvPr>
            <p:ph idx="1"/>
          </p:nvPr>
        </p:nvSpPr>
        <p:spPr>
          <a:xfrm>
            <a:off x="1151112" y="1759124"/>
            <a:ext cx="15773400" cy="7018338"/>
          </a:xfrm>
        </p:spPr>
        <p:txBody>
          <a:bodyPr>
            <a:noAutofit/>
          </a:bodyPr>
          <a:lstStyle/>
          <a:p>
            <a:pPr marL="0" indent="0" algn="l">
              <a:buNone/>
            </a:pPr>
            <a:r>
              <a:rPr lang="de-DE" sz="2400" b="1" dirty="0"/>
              <a:t>Eingeschränkte Bildungschancen</a:t>
            </a:r>
          </a:p>
          <a:p>
            <a:pPr marL="0" indent="0" algn="l">
              <a:buNone/>
            </a:pPr>
            <a:r>
              <a:rPr lang="de-DE" sz="2400" dirty="0"/>
              <a:t>In Deutschland sind die schulischen Leistungen sehr stark abhängig von der sozioökonomischen Situation im Elternhaus: </a:t>
            </a:r>
          </a:p>
          <a:p>
            <a:pPr marL="0" indent="0" algn="l">
              <a:buNone/>
            </a:pPr>
            <a:r>
              <a:rPr lang="de-DE" sz="2400" b="1" dirty="0"/>
              <a:t>„</a:t>
            </a:r>
            <a:r>
              <a:rPr lang="de-DE" sz="2400" i="1" dirty="0"/>
              <a:t>Viertklässler*innen aus privilegierten Elternhäusern haben in Mathe und Deutsch etwa ein Jahr Leistungsvorsprung vor Kindern aus Familien mit niedrigem Sozialstatus“</a:t>
            </a:r>
          </a:p>
          <a:p>
            <a:pPr algn="l"/>
            <a:endParaRPr lang="de-DE" sz="2400" i="1" dirty="0"/>
          </a:p>
          <a:p>
            <a:pPr marL="0" indent="0">
              <a:buNone/>
            </a:pPr>
            <a:r>
              <a:rPr lang="de-DE" sz="2400" b="1" kern="150" dirty="0">
                <a:solidFill>
                  <a:srgbClr val="000000"/>
                </a:solidFill>
              </a:rPr>
              <a:t>Kinder in Armutslagen haben eine messbar schlechtere Gesundheitsversorgung </a:t>
            </a:r>
          </a:p>
          <a:p>
            <a:pPr marL="0" indent="0">
              <a:buNone/>
            </a:pPr>
            <a:r>
              <a:rPr lang="de-DE" sz="2400" kern="150" dirty="0">
                <a:solidFill>
                  <a:srgbClr val="000000"/>
                </a:solidFill>
              </a:rPr>
              <a:t>Familien mit gutem Einkommen geben etwa zehnmal so viel für Medikamente, Arztkosten und therapeutische Angebote für ihre Kinder aus als Eltern aus dem einkommensschwächsten Zehntel. </a:t>
            </a:r>
            <a:r>
              <a:rPr lang="de-DE" sz="2400" dirty="0">
                <a:solidFill>
                  <a:srgbClr val="467886"/>
                </a:solidFill>
                <a:hlinkClick r:id="rId3"/>
              </a:rPr>
              <a:t>https://www.bertelsmann-stiftung.de/de/publikationen/publikation/did/factsheet-kinder-und-jugendarmut-in-deutschland</a:t>
            </a:r>
            <a:endParaRPr lang="de-DE" sz="2400" dirty="0">
              <a:solidFill>
                <a:srgbClr val="467886"/>
              </a:solidFill>
            </a:endParaRPr>
          </a:p>
          <a:p>
            <a:endParaRPr lang="de-DE" sz="2400" dirty="0">
              <a:solidFill>
                <a:srgbClr val="467886"/>
              </a:solidFill>
            </a:endParaRPr>
          </a:p>
          <a:p>
            <a:pPr marL="0" indent="0">
              <a:buNone/>
            </a:pPr>
            <a:r>
              <a:rPr lang="de-DE" sz="2400" b="1" dirty="0"/>
              <a:t>Armut verringert die Lebenserwartung</a:t>
            </a:r>
          </a:p>
          <a:p>
            <a:pPr marL="0" indent="0">
              <a:buNone/>
            </a:pPr>
            <a:r>
              <a:rPr lang="de-DE" sz="2400" dirty="0"/>
              <a:t>Bei Männern um 8,6 Jahre, bei Frauen um 4,4 Jahre (Differenz zwischen der höchsten und der niedrigsten Einkommensklasse) </a:t>
            </a:r>
            <a:r>
              <a:rPr lang="de-DE" sz="2400" kern="150" dirty="0">
                <a:solidFill>
                  <a:srgbClr val="000000"/>
                </a:solidFill>
                <a:hlinkClick r:id="rId4"/>
              </a:rPr>
              <a:t>https://www.bpb.de/kurz-knapp/zahlen-und-fakten/datenreport-2021/gesundheit/330120/einkommen-und-gesundheit/</a:t>
            </a:r>
            <a:r>
              <a:rPr lang="de-DE" sz="2400" kern="150" dirty="0">
                <a:solidFill>
                  <a:srgbClr val="000000"/>
                </a:solidFill>
              </a:rPr>
              <a:t>  </a:t>
            </a:r>
          </a:p>
          <a:p>
            <a:pPr algn="l"/>
            <a:endParaRPr lang="de-DE" sz="2400" dirty="0">
              <a:solidFill>
                <a:srgbClr val="467886"/>
              </a:solidFill>
            </a:endParaRPr>
          </a:p>
          <a:p>
            <a:pPr marL="0" indent="0">
              <a:buNone/>
            </a:pPr>
            <a:r>
              <a:rPr lang="de-DE" sz="2400" b="1" dirty="0"/>
              <a:t>Psychische Belastung</a:t>
            </a:r>
          </a:p>
          <a:p>
            <a:pPr marL="0" indent="0">
              <a:buNone/>
            </a:pPr>
            <a:r>
              <a:rPr lang="de-DE" sz="2400" kern="150" dirty="0">
                <a:solidFill>
                  <a:srgbClr val="000000"/>
                </a:solidFill>
              </a:rPr>
              <a:t>Die betroffenen Kinder schämen sich. Sie laden seltener andere Kinder nach Hause ein oder schlagen Einladungen aus, weil sie kein Geschenk mitbringen können. </a:t>
            </a:r>
            <a:r>
              <a:rPr lang="de-DE" sz="2400" kern="150" dirty="0">
                <a:solidFill>
                  <a:srgbClr val="000000"/>
                </a:solidFill>
                <a:hlinkClick r:id="rId5"/>
              </a:rPr>
              <a:t>https://www.iss-ffm.de/fileadmin/assets/veroeffentlichungen/downloads/Kurzfassung-Ergebnisse-AWO-ISS-Langzeitstudie.pdf</a:t>
            </a:r>
            <a:r>
              <a:rPr lang="de-DE" sz="2400" kern="150" dirty="0">
                <a:solidFill>
                  <a:srgbClr val="000000"/>
                </a:solidFill>
              </a:rPr>
              <a:t> </a:t>
            </a:r>
            <a:endParaRPr lang="de-DE" sz="2400" dirty="0"/>
          </a:p>
        </p:txBody>
      </p:sp>
      <p:sp>
        <p:nvSpPr>
          <p:cNvPr id="5" name="Foliennummernplatzhalter 4">
            <a:extLst>
              <a:ext uri="{FF2B5EF4-FFF2-40B4-BE49-F238E27FC236}">
                <a16:creationId xmlns:a16="http://schemas.microsoft.com/office/drawing/2014/main" id="{0DF3255B-772D-9E78-16C2-587C28C38992}"/>
              </a:ext>
            </a:extLst>
          </p:cNvPr>
          <p:cNvSpPr>
            <a:spLocks noGrp="1"/>
          </p:cNvSpPr>
          <p:nvPr>
            <p:ph type="sldNum" sz="quarter" idx="4294967295"/>
          </p:nvPr>
        </p:nvSpPr>
        <p:spPr>
          <a:xfrm>
            <a:off x="14173200" y="9534525"/>
            <a:ext cx="4114800" cy="547688"/>
          </a:xfrm>
        </p:spPr>
        <p:txBody>
          <a:bodyPr/>
          <a:lstStyle/>
          <a:p>
            <a:pPr>
              <a:defRPr/>
            </a:pPr>
            <a:fld id="{685F9392-A9BD-45B4-AE2E-3C1DB3BBB303}" type="slidenum">
              <a:rPr lang="de-DE" smtClean="0">
                <a:solidFill>
                  <a:prstClr val="black">
                    <a:tint val="75000"/>
                  </a:prstClr>
                </a:solidFill>
              </a:rPr>
              <a:pPr>
                <a:defRPr/>
              </a:pPr>
              <a:t>10</a:t>
            </a:fld>
            <a:endParaRPr lang="de-DE">
              <a:solidFill>
                <a:prstClr val="black">
                  <a:tint val="75000"/>
                </a:prstClr>
              </a:solidFill>
            </a:endParaRPr>
          </a:p>
        </p:txBody>
      </p:sp>
    </p:spTree>
    <p:extLst>
      <p:ext uri="{BB962C8B-B14F-4D97-AF65-F5344CB8AC3E}">
        <p14:creationId xmlns:p14="http://schemas.microsoft.com/office/powerpoint/2010/main" val="135968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
            <a:extLst>
              <a:ext uri="{FF2B5EF4-FFF2-40B4-BE49-F238E27FC236}">
                <a16:creationId xmlns:a16="http://schemas.microsoft.com/office/drawing/2014/main" id="{B2F986F2-3A0B-2242-D58D-7FF128ABE0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42" r="24" b="8841"/>
          <a:stretch>
            <a:fillRect/>
          </a:stretch>
        </p:blipFill>
        <p:spPr bwMode="auto">
          <a:xfrm>
            <a:off x="31" y="12309"/>
            <a:ext cx="14904609" cy="939408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7A52A80D-81CF-66DD-350B-C0A0D6EFFE3B}"/>
              </a:ext>
            </a:extLst>
          </p:cNvPr>
          <p:cNvSpPr txBox="1"/>
          <p:nvPr/>
        </p:nvSpPr>
        <p:spPr>
          <a:xfrm>
            <a:off x="8995588" y="9406394"/>
            <a:ext cx="9289033" cy="707886"/>
          </a:xfrm>
          <a:prstGeom prst="rect">
            <a:avLst/>
          </a:prstGeom>
          <a:noFill/>
        </p:spPr>
        <p:txBody>
          <a:bodyPr wrap="square">
            <a:spAutoFit/>
          </a:bodyPr>
          <a:lstStyle/>
          <a:p>
            <a:pPr algn="l" fontAlgn="base">
              <a:buNone/>
            </a:pPr>
            <a:r>
              <a:rPr lang="de-DE" sz="2000" dirty="0">
                <a:latin typeface="Tahoma" panose="020B0604030504040204" pitchFamily="34" charset="0"/>
                <a:ea typeface="Tahoma" panose="020B0604030504040204" pitchFamily="34" charset="0"/>
                <a:cs typeface="Tahoma" panose="020B0604030504040204" pitchFamily="34" charset="0"/>
              </a:rPr>
              <a:t>Aus: Gerda Holz 2025, Online-Vortrag bei der Akademie für Kinderrechte und Kinderschutz des Kinderschutzbund Landesverband Hamburg am 26.03.2025</a:t>
            </a:r>
            <a:r>
              <a:rPr lang="de-DE" sz="2000" dirty="0">
                <a:latin typeface="Arial" panose="020B0604020202020204" pitchFamily="34" charset="0"/>
              </a:rPr>
              <a:t>.</a:t>
            </a:r>
            <a:endParaRPr lang="de-DE" sz="2000" dirty="0">
              <a:latin typeface="Segoe UI" panose="020B0502040204020203" pitchFamily="34" charset="0"/>
            </a:endParaRPr>
          </a:p>
        </p:txBody>
      </p:sp>
    </p:spTree>
    <p:extLst>
      <p:ext uri="{BB962C8B-B14F-4D97-AF65-F5344CB8AC3E}">
        <p14:creationId xmlns:p14="http://schemas.microsoft.com/office/powerpoint/2010/main" val="365665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E522A0-6A21-5BC2-6B13-692582FD06DB}"/>
              </a:ext>
            </a:extLst>
          </p:cNvPr>
          <p:cNvSpPr>
            <a:spLocks noGrp="1"/>
          </p:cNvSpPr>
          <p:nvPr>
            <p:ph type="title"/>
          </p:nvPr>
        </p:nvSpPr>
        <p:spPr/>
        <p:txBody>
          <a:bodyPr/>
          <a:lstStyle/>
          <a:p>
            <a:r>
              <a:rPr lang="de-DE" b="1" dirty="0"/>
              <a:t>Berliner Strategie gegen Kinderarmut</a:t>
            </a:r>
          </a:p>
        </p:txBody>
      </p:sp>
      <p:sp>
        <p:nvSpPr>
          <p:cNvPr id="3" name="Inhaltsplatzhalter 2">
            <a:extLst>
              <a:ext uri="{FF2B5EF4-FFF2-40B4-BE49-F238E27FC236}">
                <a16:creationId xmlns:a16="http://schemas.microsoft.com/office/drawing/2014/main" id="{429D9E87-4772-858B-D09A-77FE0D5CE100}"/>
              </a:ext>
            </a:extLst>
          </p:cNvPr>
          <p:cNvSpPr>
            <a:spLocks noGrp="1"/>
          </p:cNvSpPr>
          <p:nvPr>
            <p:ph idx="1"/>
          </p:nvPr>
        </p:nvSpPr>
        <p:spPr/>
        <p:txBody>
          <a:bodyPr/>
          <a:lstStyle/>
          <a:p>
            <a:pPr marL="0" indent="0">
              <a:buNone/>
            </a:pPr>
            <a:endParaRPr lang="de-DE" dirty="0">
              <a:hlinkClick r:id="rId3"/>
            </a:endParaRPr>
          </a:p>
          <a:p>
            <a:r>
              <a:rPr lang="de-DE" dirty="0"/>
              <a:t>Strategiepapier mit Handlungszielen und strategischen Leitzielen</a:t>
            </a:r>
          </a:p>
          <a:p>
            <a:r>
              <a:rPr lang="de-DE" dirty="0"/>
              <a:t>Ressortübergreifende Zusammenarbeit in der Landeskommission</a:t>
            </a:r>
          </a:p>
          <a:p>
            <a:r>
              <a:rPr lang="de-DE" dirty="0"/>
              <a:t>Arbeit in den Berliner Bezirken im Mittelpunkt</a:t>
            </a:r>
          </a:p>
          <a:p>
            <a:r>
              <a:rPr lang="de-DE" dirty="0"/>
              <a:t>Fachpapiere und Handlungsempfehlungen</a:t>
            </a:r>
          </a:p>
          <a:p>
            <a:pPr marL="0" indent="0">
              <a:buNone/>
            </a:pPr>
            <a:endParaRPr lang="de-DE" dirty="0">
              <a:hlinkClick r:id="rId3">
                <a:extLst>
                  <a:ext uri="{A12FA001-AC4F-418D-AE19-62706E023703}">
                    <ahyp:hlinkClr xmlns:ahyp="http://schemas.microsoft.com/office/drawing/2018/hyperlinkcolor" val="tx"/>
                  </a:ext>
                </a:extLst>
              </a:hlinkClick>
            </a:endParaRPr>
          </a:p>
          <a:p>
            <a:pPr marL="0" indent="0">
              <a:buNone/>
            </a:pPr>
            <a:endParaRPr lang="de-DE" dirty="0">
              <a:hlinkClick r:id="rId3"/>
            </a:endParaRPr>
          </a:p>
          <a:p>
            <a:pPr marL="0" indent="0">
              <a:buNone/>
            </a:pPr>
            <a:endParaRPr lang="de-DE" dirty="0">
              <a:hlinkClick r:id="rId3"/>
            </a:endParaRPr>
          </a:p>
          <a:p>
            <a:pPr marL="0" indent="0">
              <a:buNone/>
            </a:pPr>
            <a:r>
              <a:rPr lang="de-DE" dirty="0">
                <a:hlinkClick r:id="rId3"/>
              </a:rPr>
              <a:t>https://www.berlin.de/sen/jugend/jugend-und-familienpolitik/kinder-und-familienarmut/</a:t>
            </a:r>
            <a:endParaRPr lang="de-DE" dirty="0"/>
          </a:p>
          <a:p>
            <a:pPr marL="0" indent="0">
              <a:buNone/>
            </a:pPr>
            <a:r>
              <a:rPr lang="de-DE" dirty="0">
                <a:hlinkClick r:id="rId4"/>
              </a:rPr>
              <a:t>https://mitwirkung-berlin.de/</a:t>
            </a:r>
            <a:endParaRPr lang="de-DE" dirty="0"/>
          </a:p>
          <a:p>
            <a:endParaRPr lang="de-DE" dirty="0"/>
          </a:p>
        </p:txBody>
      </p:sp>
      <p:pic>
        <p:nvPicPr>
          <p:cNvPr id="5" name="Grafik 4">
            <a:extLst>
              <a:ext uri="{FF2B5EF4-FFF2-40B4-BE49-F238E27FC236}">
                <a16:creationId xmlns:a16="http://schemas.microsoft.com/office/drawing/2014/main" id="{6DE155F0-3A6C-E7F2-B3C0-F22213A920C9}"/>
              </a:ext>
            </a:extLst>
          </p:cNvPr>
          <p:cNvPicPr>
            <a:picLocks noChangeAspect="1"/>
          </p:cNvPicPr>
          <p:nvPr/>
        </p:nvPicPr>
        <p:blipFill>
          <a:blip r:embed="rId5"/>
          <a:stretch>
            <a:fillRect/>
          </a:stretch>
        </p:blipFill>
        <p:spPr>
          <a:xfrm rot="990624">
            <a:off x="11641059" y="1007144"/>
            <a:ext cx="5974499" cy="7798041"/>
          </a:xfrm>
          <a:prstGeom prst="rect">
            <a:avLst/>
          </a:prstGeom>
        </p:spPr>
      </p:pic>
    </p:spTree>
    <p:extLst>
      <p:ext uri="{BB962C8B-B14F-4D97-AF65-F5344CB8AC3E}">
        <p14:creationId xmlns:p14="http://schemas.microsoft.com/office/powerpoint/2010/main" val="426896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7D598-EF29-E64C-02BC-E669BBD1CA15}"/>
              </a:ext>
            </a:extLst>
          </p:cNvPr>
          <p:cNvSpPr>
            <a:spLocks noGrp="1"/>
          </p:cNvSpPr>
          <p:nvPr>
            <p:ph type="title"/>
          </p:nvPr>
        </p:nvSpPr>
        <p:spPr>
          <a:xfrm>
            <a:off x="1257300" y="1687116"/>
            <a:ext cx="15773400" cy="1081105"/>
          </a:xfrm>
        </p:spPr>
        <p:txBody>
          <a:bodyPr vert="horz" lIns="137160" tIns="68580" rIns="137160" bIns="68580" rtlCol="0" anchor="b">
            <a:noAutofit/>
          </a:bodyPr>
          <a:lstStyle/>
          <a:p>
            <a:pPr algn="l"/>
            <a:r>
              <a:rPr lang="de-DE" sz="4000" b="1" dirty="0"/>
              <a:t>Kinderarmut – Was ist </a:t>
            </a:r>
            <a:r>
              <a:rPr lang="en-US" sz="4000" b="1" dirty="0"/>
              <a:t>das?</a:t>
            </a:r>
          </a:p>
        </p:txBody>
      </p:sp>
      <p:sp>
        <p:nvSpPr>
          <p:cNvPr id="3" name="Textplatzhalter 2">
            <a:extLst>
              <a:ext uri="{FF2B5EF4-FFF2-40B4-BE49-F238E27FC236}">
                <a16:creationId xmlns:a16="http://schemas.microsoft.com/office/drawing/2014/main" id="{83340BC7-746B-2545-9EF5-62194A8AE4D9}"/>
              </a:ext>
            </a:extLst>
          </p:cNvPr>
          <p:cNvSpPr>
            <a:spLocks noGrp="1"/>
          </p:cNvSpPr>
          <p:nvPr>
            <p:ph idx="1"/>
          </p:nvPr>
        </p:nvSpPr>
        <p:spPr>
          <a:xfrm>
            <a:off x="1248930" y="3222573"/>
            <a:ext cx="15773400" cy="7018338"/>
          </a:xfrm>
        </p:spPr>
        <p:txBody>
          <a:bodyPr vert="horz" lIns="137160" tIns="68580" rIns="137160" bIns="68580" rtlCol="0">
            <a:normAutofit/>
          </a:bodyPr>
          <a:lstStyle/>
          <a:p>
            <a:pPr algn="l"/>
            <a:r>
              <a:rPr lang="en-US" sz="3600" dirty="0" err="1"/>
              <a:t>Definitionen</a:t>
            </a:r>
            <a:endParaRPr lang="en-US" sz="3600" dirty="0"/>
          </a:p>
          <a:p>
            <a:pPr algn="l"/>
            <a:r>
              <a:rPr lang="en-US" sz="3600" dirty="0" err="1"/>
              <a:t>Risikofaktoren</a:t>
            </a:r>
            <a:endParaRPr lang="en-US" sz="3600" dirty="0"/>
          </a:p>
          <a:p>
            <a:r>
              <a:rPr lang="en-US" sz="3600" dirty="0" err="1"/>
              <a:t>Aktuelle</a:t>
            </a:r>
            <a:r>
              <a:rPr lang="en-US" sz="3600" dirty="0"/>
              <a:t> Zahlen </a:t>
            </a:r>
            <a:r>
              <a:rPr lang="en-US" sz="3600" dirty="0" err="1"/>
              <a:t>aus</a:t>
            </a:r>
            <a:r>
              <a:rPr lang="en-US" sz="3600" dirty="0"/>
              <a:t> dem </a:t>
            </a:r>
            <a:r>
              <a:rPr lang="en-US" sz="3600" dirty="0" err="1"/>
              <a:t>Bezirk</a:t>
            </a:r>
            <a:endParaRPr lang="en-US" sz="3600" dirty="0"/>
          </a:p>
          <a:p>
            <a:pPr algn="l"/>
            <a:r>
              <a:rPr lang="en-US" sz="3600" dirty="0" err="1"/>
              <a:t>Auswirkungen</a:t>
            </a:r>
            <a:endParaRPr lang="en-US" sz="3600" dirty="0"/>
          </a:p>
        </p:txBody>
      </p:sp>
      <p:pic>
        <p:nvPicPr>
          <p:cNvPr id="7" name="Grafik 6">
            <a:extLst>
              <a:ext uri="{FF2B5EF4-FFF2-40B4-BE49-F238E27FC236}">
                <a16:creationId xmlns:a16="http://schemas.microsoft.com/office/drawing/2014/main" id="{7971EF71-D267-4B01-8969-656A32E7F0B1}"/>
              </a:ext>
            </a:extLst>
          </p:cNvPr>
          <p:cNvPicPr>
            <a:picLocks noChangeAspect="1"/>
          </p:cNvPicPr>
          <p:nvPr/>
        </p:nvPicPr>
        <p:blipFill>
          <a:blip r:embed="rId3"/>
          <a:srcRect l="-19098" t="3031" r="8617" b="13257"/>
          <a:stretch>
            <a:fillRect/>
          </a:stretch>
        </p:blipFill>
        <p:spPr>
          <a:xfrm>
            <a:off x="7899507" y="18717"/>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feld 3">
            <a:extLst>
              <a:ext uri="{FF2B5EF4-FFF2-40B4-BE49-F238E27FC236}">
                <a16:creationId xmlns:a16="http://schemas.microsoft.com/office/drawing/2014/main" id="{8602ADEB-87EE-DF67-AC88-1AC9892F0F4C}"/>
              </a:ext>
            </a:extLst>
          </p:cNvPr>
          <p:cNvSpPr txBox="1"/>
          <p:nvPr/>
        </p:nvSpPr>
        <p:spPr>
          <a:xfrm>
            <a:off x="929149" y="8583561"/>
            <a:ext cx="6970358" cy="923330"/>
          </a:xfrm>
          <a:prstGeom prst="rect">
            <a:avLst/>
          </a:prstGeom>
          <a:noFill/>
        </p:spPr>
        <p:txBody>
          <a:bodyPr wrap="square" rtlCol="0">
            <a:spAutoFit/>
          </a:bodyPr>
          <a:lstStyle/>
          <a:p>
            <a:pPr>
              <a:spcAft>
                <a:spcPts val="900"/>
              </a:spcAft>
            </a:pPr>
            <a:r>
              <a:rPr lang="de-DE" sz="2700" i="1" dirty="0">
                <a:latin typeface="Tahoma" panose="020B0604030504040204" pitchFamily="34" charset="0"/>
                <a:ea typeface="Tahoma" panose="020B0604030504040204" pitchFamily="34" charset="0"/>
                <a:cs typeface="Tahoma" panose="020B0604030504040204" pitchFamily="34" charset="0"/>
              </a:rPr>
              <a:t>– Impulse heute dienen nur zum Einstieg – keine umfassende Darstellung des Themas!</a:t>
            </a:r>
          </a:p>
        </p:txBody>
      </p:sp>
      <p:sp>
        <p:nvSpPr>
          <p:cNvPr id="5" name="Textfeld 4">
            <a:extLst>
              <a:ext uri="{FF2B5EF4-FFF2-40B4-BE49-F238E27FC236}">
                <a16:creationId xmlns:a16="http://schemas.microsoft.com/office/drawing/2014/main" id="{C24DE358-EDD1-2BA7-C48A-22D459CCD446}"/>
              </a:ext>
            </a:extLst>
          </p:cNvPr>
          <p:cNvSpPr txBox="1"/>
          <p:nvPr/>
        </p:nvSpPr>
        <p:spPr>
          <a:xfrm>
            <a:off x="8855968" y="9471049"/>
            <a:ext cx="1890717" cy="707886"/>
          </a:xfrm>
          <a:prstGeom prst="rect">
            <a:avLst/>
          </a:prstGeom>
          <a:noFill/>
        </p:spPr>
        <p:txBody>
          <a:bodyPr wrap="square" rtlCol="0">
            <a:spAutoFit/>
          </a:bodyPr>
          <a:lstStyle/>
          <a:p>
            <a:r>
              <a:rPr lang="de-DE" sz="2000" dirty="0"/>
              <a:t>Bildnachweis: </a:t>
            </a:r>
          </a:p>
          <a:p>
            <a:r>
              <a:rPr lang="de-DE" sz="2000" dirty="0"/>
              <a:t>Privat</a:t>
            </a:r>
          </a:p>
        </p:txBody>
      </p:sp>
    </p:spTree>
    <p:extLst>
      <p:ext uri="{BB962C8B-B14F-4D97-AF65-F5344CB8AC3E}">
        <p14:creationId xmlns:p14="http://schemas.microsoft.com/office/powerpoint/2010/main" val="303053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30CAC-160D-C14D-ED44-F30A75AD1E10}"/>
              </a:ext>
            </a:extLst>
          </p:cNvPr>
          <p:cNvSpPr>
            <a:spLocks noGrp="1"/>
          </p:cNvSpPr>
          <p:nvPr>
            <p:ph type="title"/>
          </p:nvPr>
        </p:nvSpPr>
        <p:spPr>
          <a:xfrm>
            <a:off x="1692304" y="608248"/>
            <a:ext cx="14903393" cy="758579"/>
          </a:xfrm>
        </p:spPr>
        <p:txBody>
          <a:bodyPr>
            <a:normAutofit/>
          </a:bodyPr>
          <a:lstStyle/>
          <a:p>
            <a:pPr algn="ctr"/>
            <a:r>
              <a:rPr lang="de-DE" sz="4200" b="1" dirty="0"/>
              <a:t>Was ist Armut? – Definitionen</a:t>
            </a:r>
          </a:p>
        </p:txBody>
      </p:sp>
      <p:graphicFrame>
        <p:nvGraphicFramePr>
          <p:cNvPr id="5" name="Tabelle 4">
            <a:extLst>
              <a:ext uri="{FF2B5EF4-FFF2-40B4-BE49-F238E27FC236}">
                <a16:creationId xmlns:a16="http://schemas.microsoft.com/office/drawing/2014/main" id="{D09AE6CF-04B5-1CC1-1BBC-E95DA5BF25B8}"/>
              </a:ext>
            </a:extLst>
          </p:cNvPr>
          <p:cNvGraphicFramePr>
            <a:graphicFrameLocks noGrp="1"/>
          </p:cNvGraphicFramePr>
          <p:nvPr>
            <p:extLst>
              <p:ext uri="{D42A27DB-BD31-4B8C-83A1-F6EECF244321}">
                <p14:modId xmlns:p14="http://schemas.microsoft.com/office/powerpoint/2010/main" val="949401974"/>
              </p:ext>
            </p:extLst>
          </p:nvPr>
        </p:nvGraphicFramePr>
        <p:xfrm>
          <a:off x="397358" y="1696385"/>
          <a:ext cx="17493286" cy="8166395"/>
        </p:xfrm>
        <a:graphic>
          <a:graphicData uri="http://schemas.openxmlformats.org/drawingml/2006/table">
            <a:tbl>
              <a:tblPr firstRow="1" bandRow="1">
                <a:tableStyleId>{3B4B98B0-60AC-42C2-AFA5-B58CD77FA1E5}</a:tableStyleId>
              </a:tblPr>
              <a:tblGrid>
                <a:gridCol w="5159828">
                  <a:extLst>
                    <a:ext uri="{9D8B030D-6E8A-4147-A177-3AD203B41FA5}">
                      <a16:colId xmlns:a16="http://schemas.microsoft.com/office/drawing/2014/main" val="4287287634"/>
                    </a:ext>
                  </a:extLst>
                </a:gridCol>
                <a:gridCol w="12333458">
                  <a:extLst>
                    <a:ext uri="{9D8B030D-6E8A-4147-A177-3AD203B41FA5}">
                      <a16:colId xmlns:a16="http://schemas.microsoft.com/office/drawing/2014/main" val="493777879"/>
                    </a:ext>
                  </a:extLst>
                </a:gridCol>
              </a:tblGrid>
              <a:tr h="1783080">
                <a:tc>
                  <a:txBody>
                    <a:bodyPr/>
                    <a:lstStyle/>
                    <a:p>
                      <a:r>
                        <a:rPr lang="de-DE" sz="2700" b="1" dirty="0">
                          <a:latin typeface="Tahoma" panose="020B0604030504040204" pitchFamily="34" charset="0"/>
                          <a:ea typeface="Tahoma" panose="020B0604030504040204" pitchFamily="34" charset="0"/>
                          <a:cs typeface="Tahoma" panose="020B0604030504040204" pitchFamily="34" charset="0"/>
                        </a:rPr>
                        <a:t>Absolute Armut</a:t>
                      </a:r>
                    </a:p>
                  </a:txBody>
                  <a:tcPr marL="137160" marR="137160" marT="68580" marB="68580"/>
                </a:tc>
                <a:tc>
                  <a:txBody>
                    <a:bodyPr/>
                    <a:lstStyle/>
                    <a:p>
                      <a:r>
                        <a:rPr lang="de-DE" sz="2400" b="0" dirty="0">
                          <a:solidFill>
                            <a:schemeClr val="tx1"/>
                          </a:solidFill>
                          <a:latin typeface="Tahoma" panose="020B0604030504040204" pitchFamily="34" charset="0"/>
                          <a:ea typeface="Tahoma" panose="020B0604030504040204" pitchFamily="34" charset="0"/>
                          <a:cs typeface="Tahoma" panose="020B0604030504040204" pitchFamily="34" charset="0"/>
                        </a:rPr>
                        <a:t>Absolute Armut misst sich international an der von der Weltbank festgelegten Grenze, die seit Juni 2025 mit 3 Dollar  pro Tag </a:t>
                      </a:r>
                      <a:r>
                        <a:rPr lang="de-DE" sz="2400" b="0" dirty="0" err="1">
                          <a:solidFill>
                            <a:schemeClr val="tx1"/>
                          </a:solidFill>
                          <a:latin typeface="Tahoma" panose="020B0604030504040204" pitchFamily="34" charset="0"/>
                          <a:ea typeface="Tahoma" panose="020B0604030504040204" pitchFamily="34" charset="0"/>
                          <a:cs typeface="Tahoma" panose="020B0604030504040204" pitchFamily="34" charset="0"/>
                        </a:rPr>
                        <a:t>berechnt</a:t>
                      </a:r>
                      <a:r>
                        <a:rPr lang="de-DE" sz="2400" b="0" dirty="0">
                          <a:solidFill>
                            <a:schemeClr val="tx1"/>
                          </a:solidFill>
                          <a:latin typeface="Tahoma" panose="020B0604030504040204" pitchFamily="34" charset="0"/>
                          <a:ea typeface="Tahoma" panose="020B0604030504040204" pitchFamily="34" charset="0"/>
                          <a:cs typeface="Tahoma" panose="020B0604030504040204" pitchFamily="34" charset="0"/>
                        </a:rPr>
                        <a:t> wird. Mangel an überlebensnotwendigem: </a:t>
                      </a:r>
                      <a:r>
                        <a:rPr lang="de-DE" sz="2400" b="0" i="0" u="none" strike="noStrike"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Nahrung, Wasser, Unterkunft und Kleidung  - bezieht sich auf physischen Mangel. </a:t>
                      </a:r>
                      <a:endParaRPr lang="de-DE"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68580" marB="68580"/>
                </a:tc>
                <a:extLst>
                  <a:ext uri="{0D108BD9-81ED-4DB2-BD59-A6C34878D82A}">
                    <a16:rowId xmlns:a16="http://schemas.microsoft.com/office/drawing/2014/main" val="1742447474"/>
                  </a:ext>
                </a:extLst>
              </a:tr>
              <a:tr h="2194560">
                <a:tc>
                  <a:txBody>
                    <a:bodyPr/>
                    <a:lstStyle/>
                    <a:p>
                      <a:r>
                        <a:rPr lang="de-DE" sz="2700" b="1" dirty="0">
                          <a:latin typeface="Tahoma" panose="020B0604030504040204" pitchFamily="34" charset="0"/>
                          <a:ea typeface="Tahoma" panose="020B0604030504040204" pitchFamily="34" charset="0"/>
                          <a:cs typeface="Tahoma" panose="020B0604030504040204" pitchFamily="34" charset="0"/>
                        </a:rPr>
                        <a:t>Relative Einkommensarmut/</a:t>
                      </a:r>
                    </a:p>
                    <a:p>
                      <a:r>
                        <a:rPr lang="de-DE" sz="2700" b="1" dirty="0">
                          <a:latin typeface="Tahoma" panose="020B0604030504040204" pitchFamily="34" charset="0"/>
                          <a:ea typeface="Tahoma" panose="020B0604030504040204" pitchFamily="34" charset="0"/>
                          <a:cs typeface="Tahoma" panose="020B0604030504040204" pitchFamily="34" charset="0"/>
                        </a:rPr>
                        <a:t>Armutsrisikogrenze</a:t>
                      </a:r>
                    </a:p>
                    <a:p>
                      <a:endParaRPr lang="de-DE" sz="2700" b="1" dirty="0">
                        <a:latin typeface="Tahoma" panose="020B0604030504040204" pitchFamily="34" charset="0"/>
                        <a:ea typeface="Tahoma" panose="020B0604030504040204" pitchFamily="34" charset="0"/>
                        <a:cs typeface="Tahoma" panose="020B0604030504040204" pitchFamily="34" charset="0"/>
                      </a:endParaRPr>
                    </a:p>
                  </a:txBody>
                  <a:tcPr marL="137160" marR="137160" marT="68580" marB="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0" dirty="0">
                          <a:latin typeface="Tahoma" panose="020B0604030504040204" pitchFamily="34" charset="0"/>
                          <a:ea typeface="Tahoma" panose="020B0604030504040204" pitchFamily="34" charset="0"/>
                          <a:cs typeface="Tahoma" panose="020B0604030504040204" pitchFamily="34" charset="0"/>
                        </a:rPr>
                        <a:t>Misst sich an dem Wohlstandsniveau eines Landes. In D. wer verfügt über weniger als 60% des mittleren, nach Haushaltsgröße bedarfsgewichteten Einkommens (Durchschnittseinkommen aller Haushalte)ist von Armutsrisiken betroffen. </a:t>
                      </a:r>
                    </a:p>
                    <a:p>
                      <a:pPr marL="285750" indent="-285750">
                        <a:buFont typeface="Wingdings" pitchFamily="2" charset="2"/>
                        <a:buChar char="è"/>
                      </a:pPr>
                      <a:r>
                        <a:rPr lang="de-DE" sz="2400" b="0" dirty="0">
                          <a:latin typeface="Tahoma" panose="020B0604030504040204" pitchFamily="34" charset="0"/>
                          <a:ea typeface="Tahoma" panose="020B0604030504040204" pitchFamily="34" charset="0"/>
                          <a:cs typeface="Tahoma" panose="020B0604030504040204" pitchFamily="34" charset="0"/>
                        </a:rPr>
                        <a:t>60% vom Mittleren Einkommen für eine Einzelperson etwa 1.400 EUR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è"/>
                        <a:tabLst/>
                        <a:defRPr/>
                      </a:pPr>
                      <a:r>
                        <a:rPr lang="de-DE" sz="2400" b="0" dirty="0">
                          <a:latin typeface="Tahoma" panose="020B0604030504040204" pitchFamily="34" charset="0"/>
                          <a:ea typeface="Tahoma" panose="020B0604030504040204" pitchFamily="34" charset="0"/>
                          <a:cs typeface="Tahoma" panose="020B0604030504040204" pitchFamily="34" charset="0"/>
                        </a:rPr>
                        <a:t> Bürgergeldbezug/Sozialhilfebezug/Asylbewerberleistungen (liegen ggf. drunter)</a:t>
                      </a:r>
                    </a:p>
                  </a:txBody>
                  <a:tcPr marL="137160" marR="137160" marT="68580" marB="68580"/>
                </a:tc>
                <a:extLst>
                  <a:ext uri="{0D108BD9-81ED-4DB2-BD59-A6C34878D82A}">
                    <a16:rowId xmlns:a16="http://schemas.microsoft.com/office/drawing/2014/main" val="1070883122"/>
                  </a:ext>
                </a:extLst>
              </a:tr>
              <a:tr h="1371600">
                <a:tc>
                  <a:txBody>
                    <a:bodyPr/>
                    <a:lstStyle/>
                    <a:p>
                      <a:r>
                        <a:rPr lang="de-DE" sz="2700" b="1" dirty="0">
                          <a:latin typeface="Tahoma" panose="020B0604030504040204" pitchFamily="34" charset="0"/>
                          <a:ea typeface="Tahoma" panose="020B0604030504040204" pitchFamily="34" charset="0"/>
                          <a:cs typeface="Tahoma" panose="020B0604030504040204" pitchFamily="34" charset="0"/>
                        </a:rPr>
                        <a:t>Relative Deprivation (verarmt)</a:t>
                      </a:r>
                    </a:p>
                    <a:p>
                      <a:r>
                        <a:rPr lang="de-DE" sz="2400" b="1" dirty="0">
                          <a:latin typeface="Tahoma" panose="020B0604030504040204" pitchFamily="34" charset="0"/>
                          <a:ea typeface="Tahoma" panose="020B0604030504040204" pitchFamily="34" charset="0"/>
                          <a:cs typeface="Tahoma" panose="020B0604030504040204" pitchFamily="34" charset="0"/>
                        </a:rPr>
                        <a:t>nach EU-Beschluss 1984</a:t>
                      </a:r>
                    </a:p>
                  </a:txBody>
                  <a:tcPr marL="137160" marR="137160" marT="68580" marB="68580"/>
                </a:tc>
                <a:tc>
                  <a:txBody>
                    <a:bodyPr/>
                    <a:lstStyle/>
                    <a:p>
                      <a:r>
                        <a:rPr lang="de-DE" sz="2400" b="0" dirty="0">
                          <a:latin typeface="Tahoma" panose="020B0604030504040204" pitchFamily="34" charset="0"/>
                          <a:ea typeface="Tahoma" panose="020B0604030504040204" pitchFamily="34" charset="0"/>
                          <a:cs typeface="Tahoma" panose="020B0604030504040204" pitchFamily="34" charset="0"/>
                        </a:rPr>
                        <a:t>verfügt „über so geringe (materiell, kulturelle und soziale) Mittel, dass sie von der Lebensweise ausgeschlossen sind, die in dem Mitgliedsstaat, in dem sie leben, als Minimum annehmbar ist“</a:t>
                      </a:r>
                    </a:p>
                  </a:txBody>
                  <a:tcPr marL="137160" marR="137160" marT="68580" marB="68580"/>
                </a:tc>
                <a:extLst>
                  <a:ext uri="{0D108BD9-81ED-4DB2-BD59-A6C34878D82A}">
                    <a16:rowId xmlns:a16="http://schemas.microsoft.com/office/drawing/2014/main" val="1574984728"/>
                  </a:ext>
                </a:extLst>
              </a:tr>
              <a:tr h="2817155">
                <a:tc>
                  <a:txBody>
                    <a:bodyPr/>
                    <a:lstStyle/>
                    <a:p>
                      <a:r>
                        <a:rPr lang="de-DE" sz="2700" b="1" dirty="0">
                          <a:solidFill>
                            <a:schemeClr val="tx1"/>
                          </a:solidFill>
                          <a:latin typeface="Tahoma" panose="020B0604030504040204" pitchFamily="34" charset="0"/>
                          <a:ea typeface="Tahoma" panose="020B0604030504040204" pitchFamily="34" charset="0"/>
                          <a:cs typeface="Tahoma" panose="020B0604030504040204" pitchFamily="34" charset="0"/>
                        </a:rPr>
                        <a:t>Soziale Ausgrenzung und Mangel an Verwirklichungschancen</a:t>
                      </a:r>
                    </a:p>
                  </a:txBody>
                  <a:tcPr marL="137160" marR="137160" marT="68580" marB="68580"/>
                </a:tc>
                <a:tc>
                  <a:txBody>
                    <a:bodyPr/>
                    <a:lstStyle/>
                    <a:p>
                      <a:r>
                        <a:rPr lang="de-DE" sz="2400" b="0" dirty="0">
                          <a:latin typeface="Tahoma" panose="020B0604030504040204" pitchFamily="34" charset="0"/>
                          <a:ea typeface="Tahoma" panose="020B0604030504040204" pitchFamily="34" charset="0"/>
                          <a:cs typeface="Tahoma" panose="020B0604030504040204" pitchFamily="34" charset="0"/>
                        </a:rPr>
                        <a:t>Nach </a:t>
                      </a:r>
                      <a:r>
                        <a:rPr lang="de-DE" sz="2400" b="0" dirty="0" err="1">
                          <a:latin typeface="Tahoma" panose="020B0604030504040204" pitchFamily="34" charset="0"/>
                          <a:ea typeface="Tahoma" panose="020B0604030504040204" pitchFamily="34" charset="0"/>
                          <a:cs typeface="Tahoma" panose="020B0604030504040204" pitchFamily="34" charset="0"/>
                        </a:rPr>
                        <a:t>Amartya</a:t>
                      </a:r>
                      <a:r>
                        <a:rPr lang="de-DE" sz="2400" b="0" dirty="0">
                          <a:latin typeface="Tahoma" panose="020B0604030504040204" pitchFamily="34" charset="0"/>
                          <a:ea typeface="Tahoma" panose="020B0604030504040204" pitchFamily="34" charset="0"/>
                          <a:cs typeface="Tahoma" panose="020B0604030504040204" pitchFamily="34" charset="0"/>
                        </a:rPr>
                        <a:t> Sen: „Armut im Sinne sozialer Ausgrenzung und nicht mehr gewährleisteter Teilhabe liegt dann vor, wenn die gesellschaftlich bedingten Chancen und Handlungsspielräume (…) eingeschränkt und gleichberechtigte Teilhabechancen an den Aktivitäten und Lebensbedingungen der Gesellschaft ausgeschlossen sind.“  </a:t>
                      </a:r>
                    </a:p>
                  </a:txBody>
                  <a:tcPr marL="137160" marR="137160" marT="68580" marB="68580"/>
                </a:tc>
                <a:extLst>
                  <a:ext uri="{0D108BD9-81ED-4DB2-BD59-A6C34878D82A}">
                    <a16:rowId xmlns:a16="http://schemas.microsoft.com/office/drawing/2014/main" val="1494905833"/>
                  </a:ext>
                </a:extLst>
              </a:tr>
            </a:tbl>
          </a:graphicData>
        </a:graphic>
      </p:graphicFrame>
    </p:spTree>
    <p:extLst>
      <p:ext uri="{BB962C8B-B14F-4D97-AF65-F5344CB8AC3E}">
        <p14:creationId xmlns:p14="http://schemas.microsoft.com/office/powerpoint/2010/main" val="286589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D78A0A4-B35E-554E-44FF-6D68E9AEF71D}"/>
              </a:ext>
            </a:extLst>
          </p:cNvPr>
          <p:cNvSpPr>
            <a:spLocks noGrp="1"/>
          </p:cNvSpPr>
          <p:nvPr>
            <p:ph type="title"/>
          </p:nvPr>
        </p:nvSpPr>
        <p:spPr/>
        <p:txBody>
          <a:bodyPr/>
          <a:lstStyle/>
          <a:p>
            <a:r>
              <a:rPr lang="de-DE" b="1" dirty="0"/>
              <a:t>Familienarmut ist mehr</a:t>
            </a:r>
          </a:p>
        </p:txBody>
      </p:sp>
      <p:sp>
        <p:nvSpPr>
          <p:cNvPr id="5" name="Inhaltsplatzhalter 4">
            <a:extLst>
              <a:ext uri="{FF2B5EF4-FFF2-40B4-BE49-F238E27FC236}">
                <a16:creationId xmlns:a16="http://schemas.microsoft.com/office/drawing/2014/main" id="{39DA462D-2639-11F8-58CC-AE8C17151D9C}"/>
              </a:ext>
            </a:extLst>
          </p:cNvPr>
          <p:cNvSpPr>
            <a:spLocks noGrp="1"/>
          </p:cNvSpPr>
          <p:nvPr>
            <p:ph idx="1"/>
          </p:nvPr>
        </p:nvSpPr>
        <p:spPr/>
        <p:txBody>
          <a:bodyPr/>
          <a:lstStyle/>
          <a:p>
            <a:r>
              <a:rPr lang="de-DE" b="1" dirty="0"/>
              <a:t>Kumulation von Unterversorgung und sozialer Benachteiligung  </a:t>
            </a:r>
          </a:p>
          <a:p>
            <a:pPr marL="257175" indent="-257175"/>
            <a:r>
              <a:rPr lang="de-DE" dirty="0"/>
              <a:t>Einschränkung von Handlungsspielräumen</a:t>
            </a:r>
          </a:p>
          <a:p>
            <a:pPr marL="257175" indent="-257175"/>
            <a:r>
              <a:rPr lang="de-DE" dirty="0"/>
              <a:t>Fehlende Ressourcen, um Notlagen zu überwinden</a:t>
            </a:r>
          </a:p>
          <a:p>
            <a:pPr marL="257175" indent="-257175"/>
            <a:r>
              <a:rPr lang="de-DE" dirty="0"/>
              <a:t>Fehlende konstruktive Bewältigungsmuster</a:t>
            </a:r>
          </a:p>
          <a:p>
            <a:pPr marL="257175" indent="-257175"/>
            <a:r>
              <a:rPr lang="de-DE" dirty="0"/>
              <a:t>Fehlende Partizipation</a:t>
            </a:r>
          </a:p>
          <a:p>
            <a:pPr marL="257175" indent="-257175"/>
            <a:r>
              <a:rPr lang="de-DE" dirty="0"/>
              <a:t>Fehlende Solidarität/soziale Netzwerke</a:t>
            </a:r>
          </a:p>
          <a:p>
            <a:pPr marL="257175" indent="-257175"/>
            <a:r>
              <a:rPr lang="de-DE" dirty="0"/>
              <a:t>Fehlende/unzureichende Bildung</a:t>
            </a:r>
          </a:p>
          <a:p>
            <a:pPr marL="257175" indent="-257175"/>
            <a:r>
              <a:rPr lang="de-DE" dirty="0"/>
              <a:t>Fehlende Teilhabe</a:t>
            </a:r>
          </a:p>
          <a:p>
            <a:pPr marL="257175" indent="-257175"/>
            <a:r>
              <a:rPr lang="de-DE" dirty="0"/>
              <a:t>Ständiges Gefühl von Scham und Überforderung</a:t>
            </a:r>
          </a:p>
          <a:p>
            <a:endParaRPr lang="de-DE" dirty="0"/>
          </a:p>
        </p:txBody>
      </p:sp>
      <p:sp>
        <p:nvSpPr>
          <p:cNvPr id="6" name="Textfeld 5">
            <a:extLst>
              <a:ext uri="{FF2B5EF4-FFF2-40B4-BE49-F238E27FC236}">
                <a16:creationId xmlns:a16="http://schemas.microsoft.com/office/drawing/2014/main" id="{082A32A9-DAB8-FDD1-337A-F4A03F3C57D0}"/>
              </a:ext>
            </a:extLst>
          </p:cNvPr>
          <p:cNvSpPr txBox="1"/>
          <p:nvPr/>
        </p:nvSpPr>
        <p:spPr>
          <a:xfrm>
            <a:off x="11376248" y="4351412"/>
            <a:ext cx="5472608" cy="1384995"/>
          </a:xfrm>
          <a:prstGeom prst="rect">
            <a:avLst/>
          </a:prstGeom>
          <a:noFill/>
          <a:ln w="31750">
            <a:solidFill>
              <a:schemeClr val="accent1"/>
            </a:solidFill>
          </a:ln>
        </p:spPr>
        <p:txBody>
          <a:bodyPr wrap="square" rtlCol="0">
            <a:spAutoFit/>
          </a:bodyPr>
          <a:lstStyle/>
          <a:p>
            <a:r>
              <a:rPr lang="de-DE" sz="2800" dirty="0">
                <a:latin typeface="Tahoma" panose="020B0604030504040204" pitchFamily="34" charset="0"/>
                <a:ea typeface="Tahoma" panose="020B0604030504040204" pitchFamily="34" charset="0"/>
                <a:cs typeface="Tahoma" panose="020B0604030504040204" pitchFamily="34" charset="0"/>
              </a:rPr>
              <a:t>Armut ist das ausbruchsicherste Gefängnis.</a:t>
            </a:r>
          </a:p>
          <a:p>
            <a:pPr algn="r"/>
            <a:r>
              <a:rPr lang="de-DE" sz="2800" i="1" dirty="0">
                <a:latin typeface="Tahoma" panose="020B0604030504040204" pitchFamily="34" charset="0"/>
                <a:ea typeface="Tahoma" panose="020B0604030504040204" pitchFamily="34" charset="0"/>
                <a:cs typeface="Tahoma" panose="020B0604030504040204" pitchFamily="34" charset="0"/>
              </a:rPr>
              <a:t>Thomas Altgeld</a:t>
            </a:r>
          </a:p>
        </p:txBody>
      </p:sp>
    </p:spTree>
    <p:extLst>
      <p:ext uri="{BB962C8B-B14F-4D97-AF65-F5344CB8AC3E}">
        <p14:creationId xmlns:p14="http://schemas.microsoft.com/office/powerpoint/2010/main" val="2903983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2094C44-5662-DDA6-EDF4-378B834C6123}"/>
              </a:ext>
            </a:extLst>
          </p:cNvPr>
          <p:cNvPicPr>
            <a:picLocks noChangeAspect="1"/>
          </p:cNvPicPr>
          <p:nvPr/>
        </p:nvPicPr>
        <p:blipFill>
          <a:blip r:embed="rId3"/>
          <a:stretch>
            <a:fillRect/>
          </a:stretch>
        </p:blipFill>
        <p:spPr>
          <a:xfrm>
            <a:off x="70992" y="184417"/>
            <a:ext cx="12567387" cy="10102583"/>
          </a:xfrm>
          <a:prstGeom prst="rect">
            <a:avLst/>
          </a:prstGeom>
        </p:spPr>
      </p:pic>
      <p:sp>
        <p:nvSpPr>
          <p:cNvPr id="6" name="Textfeld 5">
            <a:extLst>
              <a:ext uri="{FF2B5EF4-FFF2-40B4-BE49-F238E27FC236}">
                <a16:creationId xmlns:a16="http://schemas.microsoft.com/office/drawing/2014/main" id="{0E9BDDD9-52A1-4142-8264-309203148F4F}"/>
              </a:ext>
            </a:extLst>
          </p:cNvPr>
          <p:cNvSpPr txBox="1"/>
          <p:nvPr/>
        </p:nvSpPr>
        <p:spPr>
          <a:xfrm>
            <a:off x="12960424" y="8887916"/>
            <a:ext cx="5040560" cy="1143927"/>
          </a:xfrm>
          <a:prstGeom prst="rect">
            <a:avLst/>
          </a:prstGeom>
        </p:spPr>
        <p:txBody>
          <a:bodyPr vert="horz" lIns="137160" tIns="68580" rIns="137160" bIns="68580" rtlCol="0" anchor="t">
            <a:normAutofit fontScale="92500"/>
          </a:bodyPr>
          <a:lstStyle/>
          <a:p>
            <a:pPr>
              <a:lnSpc>
                <a:spcPct val="90000"/>
              </a:lnSpc>
              <a:spcBef>
                <a:spcPts val="1500"/>
              </a:spcBef>
            </a:pPr>
            <a:r>
              <a:rPr lang="de-DE" sz="2400" dirty="0">
                <a:latin typeface="Tahoma" panose="020B0604030504040204" pitchFamily="34" charset="0"/>
                <a:ea typeface="Tahoma" panose="020B0604030504040204" pitchFamily="34" charset="0"/>
                <a:cs typeface="Tahoma" panose="020B0604030504040204" pitchFamily="34" charset="0"/>
              </a:rPr>
              <a:t>Aus : </a:t>
            </a:r>
            <a:br>
              <a:rPr lang="de-DE" sz="2400" dirty="0">
                <a:latin typeface="Tahoma" panose="020B0604030504040204" pitchFamily="34" charset="0"/>
                <a:ea typeface="Tahoma" panose="020B0604030504040204" pitchFamily="34" charset="0"/>
                <a:cs typeface="Tahoma" panose="020B0604030504040204" pitchFamily="34" charset="0"/>
              </a:rPr>
            </a:br>
            <a:r>
              <a:rPr lang="de-DE" sz="2400" dirty="0">
                <a:latin typeface="Tahoma" panose="020B0604030504040204" pitchFamily="34" charset="0"/>
                <a:ea typeface="Tahoma" panose="020B0604030504040204" pitchFamily="34" charset="0"/>
                <a:cs typeface="Tahoma" panose="020B0604030504040204" pitchFamily="34" charset="0"/>
              </a:rPr>
              <a:t>Armut u. Ausgrenzung im Kontext Sozialer Arbeit, Susanne Gerull, 2011</a:t>
            </a:r>
          </a:p>
        </p:txBody>
      </p:sp>
    </p:spTree>
    <p:extLst>
      <p:ext uri="{BB962C8B-B14F-4D97-AF65-F5344CB8AC3E}">
        <p14:creationId xmlns:p14="http://schemas.microsoft.com/office/powerpoint/2010/main" val="88512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CE800-9002-F7C3-77E3-4A0AB435DEEE}"/>
              </a:ext>
            </a:extLst>
          </p:cNvPr>
          <p:cNvSpPr>
            <a:spLocks noGrp="1"/>
          </p:cNvSpPr>
          <p:nvPr>
            <p:ph type="title"/>
          </p:nvPr>
        </p:nvSpPr>
        <p:spPr/>
        <p:txBody>
          <a:bodyPr/>
          <a:lstStyle/>
          <a:p>
            <a:r>
              <a:rPr lang="de-DE" b="1" dirty="0"/>
              <a:t>Ursachen von Familienarmut</a:t>
            </a:r>
          </a:p>
        </p:txBody>
      </p:sp>
      <p:sp>
        <p:nvSpPr>
          <p:cNvPr id="5" name="Textplatzhalter 4">
            <a:extLst>
              <a:ext uri="{FF2B5EF4-FFF2-40B4-BE49-F238E27FC236}">
                <a16:creationId xmlns:a16="http://schemas.microsoft.com/office/drawing/2014/main" id="{DC1C58EA-45C6-9623-9B3E-0BCCD1FD31A3}"/>
              </a:ext>
            </a:extLst>
          </p:cNvPr>
          <p:cNvSpPr>
            <a:spLocks noGrp="1"/>
          </p:cNvSpPr>
          <p:nvPr>
            <p:ph idx="1"/>
          </p:nvPr>
        </p:nvSpPr>
        <p:spPr/>
        <p:txBody>
          <a:bodyPr>
            <a:normAutofit fontScale="85000" lnSpcReduction="20000"/>
          </a:bodyPr>
          <a:lstStyle/>
          <a:p>
            <a:pPr marL="0" indent="0" algn="l">
              <a:buNone/>
            </a:pPr>
            <a:r>
              <a:rPr lang="de-DE" b="1" dirty="0"/>
              <a:t>Mögliche Ursachen/Auslöser  </a:t>
            </a:r>
          </a:p>
          <a:p>
            <a:pPr marL="257175" indent="-257175" algn="l"/>
            <a:r>
              <a:rPr lang="de-DE" dirty="0"/>
              <a:t>Strukturelle Ursachen wie</a:t>
            </a:r>
          </a:p>
          <a:p>
            <a:pPr marL="942975" lvl="1" indent="-257175">
              <a:buFont typeface="Courier New" panose="02070309020205020404" pitchFamily="49" charset="0"/>
              <a:buChar char="o"/>
            </a:pPr>
            <a:r>
              <a:rPr lang="de-DE" sz="2800" dirty="0"/>
              <a:t>Finanz-, wirtschafts-/sozialpolitische Entscheidungen</a:t>
            </a:r>
          </a:p>
          <a:p>
            <a:pPr marL="942975" lvl="1" indent="-257175">
              <a:buFont typeface="Courier New" panose="02070309020205020404" pitchFamily="49" charset="0"/>
              <a:buChar char="o"/>
            </a:pPr>
            <a:r>
              <a:rPr lang="de-DE" sz="2800" dirty="0"/>
              <a:t>Gestiegene Lebenserhaltungs- und Mietkosten</a:t>
            </a:r>
            <a:endParaRPr lang="de-DE" sz="2800" b="1" dirty="0"/>
          </a:p>
          <a:p>
            <a:pPr marL="942975" lvl="1" indent="-257175">
              <a:buFont typeface="Courier New" panose="02070309020205020404" pitchFamily="49" charset="0"/>
              <a:buChar char="o"/>
            </a:pPr>
            <a:r>
              <a:rPr lang="de-DE" sz="2800" dirty="0"/>
              <a:t>Diskriminierung beim Bildungszugang und auf dem Arbeitsmarkt </a:t>
            </a:r>
          </a:p>
          <a:p>
            <a:pPr marL="942975" lvl="1" indent="-257175">
              <a:buFont typeface="Courier New" panose="02070309020205020404" pitchFamily="49" charset="0"/>
              <a:buChar char="o"/>
            </a:pPr>
            <a:r>
              <a:rPr lang="de-DE" sz="2800" dirty="0"/>
              <a:t>Fehlende Arbeitserlaubnis</a:t>
            </a:r>
          </a:p>
          <a:p>
            <a:pPr marL="257175" indent="-257175" algn="l"/>
            <a:r>
              <a:rPr lang="de-DE" dirty="0"/>
              <a:t>Kritische Lebensereignisse aufgrund von </a:t>
            </a:r>
          </a:p>
          <a:p>
            <a:pPr marL="942975" lvl="1" indent="-257175">
              <a:buFont typeface="Courier New" panose="02070309020205020404" pitchFamily="49" charset="0"/>
              <a:buChar char="o"/>
            </a:pPr>
            <a:r>
              <a:rPr lang="de-DE" sz="2800" dirty="0"/>
              <a:t>Krankheit</a:t>
            </a:r>
          </a:p>
          <a:p>
            <a:pPr marL="942975" lvl="1" indent="-257175">
              <a:buFont typeface="Courier New" panose="02070309020205020404" pitchFamily="49" charset="0"/>
              <a:buChar char="o"/>
            </a:pPr>
            <a:r>
              <a:rPr lang="de-DE" sz="2800" dirty="0"/>
              <a:t>Trennung/Scheidung -&gt; hohes Risiko bei Alleinerziehenden</a:t>
            </a:r>
          </a:p>
          <a:p>
            <a:pPr marL="942975" lvl="1" indent="-257175">
              <a:buFont typeface="Courier New" panose="02070309020205020404" pitchFamily="49" charset="0"/>
              <a:buChar char="o"/>
            </a:pPr>
            <a:r>
              <a:rPr lang="de-DE" sz="2800" dirty="0"/>
              <a:t>Verlust des Arbeitsplatzes</a:t>
            </a:r>
          </a:p>
          <a:p>
            <a:pPr marL="257175" indent="-257175" algn="l"/>
            <a:r>
              <a:rPr lang="de-DE" dirty="0"/>
              <a:t>Niedrigentlohnung aufgrund von</a:t>
            </a:r>
          </a:p>
          <a:p>
            <a:pPr marL="942975" lvl="1" indent="-257175">
              <a:buFont typeface="Courier New" panose="02070309020205020404" pitchFamily="49" charset="0"/>
              <a:buChar char="o"/>
            </a:pPr>
            <a:r>
              <a:rPr lang="de-DE" sz="2800" dirty="0"/>
              <a:t>nicht anerkannten oder fehlenden Qualifikationen </a:t>
            </a:r>
          </a:p>
          <a:p>
            <a:pPr marL="942975" lvl="1" indent="-257175">
              <a:buFont typeface="Courier New" panose="02070309020205020404" pitchFamily="49" charset="0"/>
              <a:buChar char="o"/>
            </a:pPr>
            <a:r>
              <a:rPr lang="de-DE" sz="2800" dirty="0"/>
              <a:t>fehlenden Sprachkenntnissen</a:t>
            </a:r>
          </a:p>
          <a:p>
            <a:pPr marL="428625" indent="-428625" algn="l"/>
            <a:r>
              <a:rPr lang="de-DE" dirty="0"/>
              <a:t>Soziale Benachteiligung</a:t>
            </a:r>
          </a:p>
          <a:p>
            <a:pPr marL="942975" lvl="1" indent="-257175">
              <a:buFont typeface="Courier New" panose="02070309020205020404" pitchFamily="49" charset="0"/>
              <a:buChar char="o"/>
            </a:pPr>
            <a:r>
              <a:rPr lang="de-DE" sz="2800" dirty="0"/>
              <a:t>Pflege von Angehörigen </a:t>
            </a:r>
          </a:p>
          <a:p>
            <a:pPr marL="942975" lvl="1" indent="-257175">
              <a:buFont typeface="Courier New" panose="02070309020205020404" pitchFamily="49" charset="0"/>
              <a:buChar char="o"/>
            </a:pPr>
            <a:r>
              <a:rPr lang="de-DE" sz="2800" dirty="0"/>
              <a:t>Kinderbetreuung</a:t>
            </a:r>
          </a:p>
          <a:p>
            <a:pPr marL="942975" lvl="1" indent="-257175">
              <a:buFont typeface="Courier New" panose="02070309020205020404" pitchFamily="49" charset="0"/>
              <a:buChar char="o"/>
            </a:pPr>
            <a:r>
              <a:rPr lang="de-DE" sz="2800" dirty="0"/>
              <a:t>Wohnort</a:t>
            </a:r>
          </a:p>
          <a:p>
            <a:pPr marL="942975" lvl="1" indent="-257175">
              <a:buFont typeface="Courier New" panose="02070309020205020404" pitchFamily="49" charset="0"/>
              <a:buChar char="o"/>
            </a:pPr>
            <a:endParaRPr lang="de-DE" sz="2700" dirty="0"/>
          </a:p>
          <a:p>
            <a:pPr algn="l"/>
            <a:endParaRPr lang="de-DE" sz="2700" dirty="0"/>
          </a:p>
          <a:p>
            <a:pPr marL="0" indent="0">
              <a:buNone/>
            </a:pPr>
            <a:r>
              <a:rPr lang="de-DE" sz="2400">
                <a:hlinkClick r:id="rId3"/>
              </a:rPr>
              <a:t> </a:t>
            </a:r>
            <a:r>
              <a:rPr lang="de-DE" sz="2400" dirty="0">
                <a:hlinkClick r:id="rId3"/>
              </a:rPr>
              <a:t>https://www.der-paritaetische.de/themen/sozial-und-europapolitik/armut-und-grundsicherung/armutsbericht/</a:t>
            </a:r>
            <a:r>
              <a:rPr lang="de-DE" sz="2400" dirty="0"/>
              <a:t> </a:t>
            </a:r>
          </a:p>
        </p:txBody>
      </p:sp>
    </p:spTree>
    <p:extLst>
      <p:ext uri="{BB962C8B-B14F-4D97-AF65-F5344CB8AC3E}">
        <p14:creationId xmlns:p14="http://schemas.microsoft.com/office/powerpoint/2010/main" val="3614473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7C8C013-B026-04A6-5696-9C4DFCFCCE52}"/>
              </a:ext>
            </a:extLst>
          </p:cNvPr>
          <p:cNvPicPr>
            <a:picLocks noChangeAspect="1"/>
          </p:cNvPicPr>
          <p:nvPr/>
        </p:nvPicPr>
        <p:blipFill>
          <a:blip r:embed="rId3"/>
          <a:srcRect l="34159" r="21466"/>
          <a:stretch>
            <a:fillRect/>
          </a:stretch>
        </p:blipFill>
        <p:spPr>
          <a:xfrm>
            <a:off x="-2" y="-4941"/>
            <a:ext cx="8115297" cy="10287003"/>
          </a:xfrm>
          <a:prstGeom prst="rect">
            <a:avLst/>
          </a:prstGeom>
        </p:spPr>
      </p:pic>
      <p:sp>
        <p:nvSpPr>
          <p:cNvPr id="2" name="Titel 1">
            <a:extLst>
              <a:ext uri="{FF2B5EF4-FFF2-40B4-BE49-F238E27FC236}">
                <a16:creationId xmlns:a16="http://schemas.microsoft.com/office/drawing/2014/main" id="{C24DC441-BA94-EAB6-FFC3-F1E44E22B2AD}"/>
              </a:ext>
            </a:extLst>
          </p:cNvPr>
          <p:cNvSpPr>
            <a:spLocks noGrp="1"/>
          </p:cNvSpPr>
          <p:nvPr>
            <p:ph type="title"/>
          </p:nvPr>
        </p:nvSpPr>
        <p:spPr>
          <a:xfrm>
            <a:off x="953069" y="917005"/>
            <a:ext cx="5627267" cy="2338952"/>
          </a:xfrm>
        </p:spPr>
        <p:txBody>
          <a:bodyPr>
            <a:normAutofit fontScale="90000"/>
          </a:bodyPr>
          <a:lstStyle/>
          <a:p>
            <a:pPr algn="ctr"/>
            <a:r>
              <a:rPr lang="de-DE" sz="6000" b="1" dirty="0">
                <a:solidFill>
                  <a:schemeClr val="bg1"/>
                </a:solidFill>
              </a:rPr>
              <a:t>Alleinerziehend sein als Risiko</a:t>
            </a:r>
          </a:p>
        </p:txBody>
      </p:sp>
      <p:sp>
        <p:nvSpPr>
          <p:cNvPr id="3" name="Inhaltsplatzhalter 2">
            <a:extLst>
              <a:ext uri="{FF2B5EF4-FFF2-40B4-BE49-F238E27FC236}">
                <a16:creationId xmlns:a16="http://schemas.microsoft.com/office/drawing/2014/main" id="{259B524F-A063-1954-CF77-55BD993B9CA5}"/>
              </a:ext>
            </a:extLst>
          </p:cNvPr>
          <p:cNvSpPr>
            <a:spLocks noGrp="1"/>
          </p:cNvSpPr>
          <p:nvPr>
            <p:ph idx="1"/>
          </p:nvPr>
        </p:nvSpPr>
        <p:spPr>
          <a:xfrm>
            <a:off x="9172976" y="917004"/>
            <a:ext cx="7871010" cy="8443113"/>
          </a:xfrm>
        </p:spPr>
        <p:txBody>
          <a:bodyPr anchor="ctr">
            <a:normAutofit/>
          </a:bodyPr>
          <a:lstStyle/>
          <a:p>
            <a:r>
              <a:rPr lang="de-DE" sz="2400" dirty="0"/>
              <a:t>Dauernde Doppelbelastung und doppelte Ansprüche (Gute Mutter und gute Arbeitnehmerin oder Chefin sein =&gt;  gesundheitliche Risiken)</a:t>
            </a:r>
          </a:p>
          <a:p>
            <a:r>
              <a:rPr lang="de-DE" sz="2400" dirty="0"/>
              <a:t>Vereinbarkeit Familie und Beruf</a:t>
            </a:r>
          </a:p>
          <a:p>
            <a:r>
              <a:rPr lang="de-DE" sz="2400" dirty="0"/>
              <a:t>Einstieg in den Arbeitsmarkt ist schwieriger</a:t>
            </a:r>
          </a:p>
          <a:p>
            <a:r>
              <a:rPr lang="de-DE" sz="2400" dirty="0"/>
              <a:t>Finanzieller Ausgleich für Alleinerziehende reicht nicht aus</a:t>
            </a:r>
          </a:p>
          <a:p>
            <a:r>
              <a:rPr lang="de-DE" sz="2400" dirty="0"/>
              <a:t>Strukturelle Abhängigkeit von der Umgebung (Mobilität, Zeitaufwand Einkaufen, Freizeit)</a:t>
            </a:r>
          </a:p>
          <a:p>
            <a:r>
              <a:rPr lang="de-DE" sz="2400" dirty="0"/>
              <a:t>Stigmatisierung Alleinerziehender (insbesondere junger Mütter)</a:t>
            </a:r>
          </a:p>
          <a:p>
            <a:r>
              <a:rPr lang="de-DE" sz="2400" dirty="0"/>
              <a:t>Ggf. Streit mit dem Kindsvater als weitere Konfliktquelle</a:t>
            </a:r>
          </a:p>
          <a:p>
            <a:r>
              <a:rPr lang="de-DE" sz="2400" dirty="0"/>
              <a:t>Gender Pay Gaps, geringere Rentenbeiträge</a:t>
            </a:r>
          </a:p>
        </p:txBody>
      </p:sp>
    </p:spTree>
    <p:extLst>
      <p:ext uri="{BB962C8B-B14F-4D97-AF65-F5344CB8AC3E}">
        <p14:creationId xmlns:p14="http://schemas.microsoft.com/office/powerpoint/2010/main" val="330231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992DFA-DE82-B475-39D4-2C8F9842A13F}"/>
              </a:ext>
            </a:extLst>
          </p:cNvPr>
          <p:cNvSpPr>
            <a:spLocks noGrp="1"/>
          </p:cNvSpPr>
          <p:nvPr>
            <p:ph type="title"/>
          </p:nvPr>
        </p:nvSpPr>
        <p:spPr>
          <a:xfrm>
            <a:off x="1257300" y="938195"/>
            <a:ext cx="15773400" cy="892937"/>
          </a:xfrm>
        </p:spPr>
        <p:txBody>
          <a:bodyPr>
            <a:normAutofit/>
          </a:bodyPr>
          <a:lstStyle/>
          <a:p>
            <a:r>
              <a:rPr lang="de-DE" sz="3600" b="1" dirty="0"/>
              <a:t>Kinderarmut in Zahlen</a:t>
            </a:r>
          </a:p>
        </p:txBody>
      </p:sp>
      <p:sp>
        <p:nvSpPr>
          <p:cNvPr id="3" name="Textplatzhalter 2">
            <a:extLst>
              <a:ext uri="{FF2B5EF4-FFF2-40B4-BE49-F238E27FC236}">
                <a16:creationId xmlns:a16="http://schemas.microsoft.com/office/drawing/2014/main" id="{CAAB6A07-84D1-53A3-3B36-286EF60C58D7}"/>
              </a:ext>
            </a:extLst>
          </p:cNvPr>
          <p:cNvSpPr>
            <a:spLocks noGrp="1"/>
          </p:cNvSpPr>
          <p:nvPr>
            <p:ph idx="1"/>
          </p:nvPr>
        </p:nvSpPr>
        <p:spPr>
          <a:xfrm>
            <a:off x="1257300" y="1831132"/>
            <a:ext cx="16743684" cy="8455868"/>
          </a:xfrm>
        </p:spPr>
        <p:txBody>
          <a:bodyPr>
            <a:normAutofit fontScale="55000" lnSpcReduction="20000"/>
          </a:bodyPr>
          <a:lstStyle/>
          <a:p>
            <a:pPr marL="0" indent="0" algn="l">
              <a:lnSpc>
                <a:spcPct val="120000"/>
              </a:lnSpc>
              <a:spcBef>
                <a:spcPts val="0"/>
              </a:spcBef>
              <a:spcAft>
                <a:spcPts val="600"/>
              </a:spcAft>
              <a:buNone/>
            </a:pPr>
            <a:r>
              <a:rPr lang="de-DE" sz="4400" b="1" kern="150" dirty="0">
                <a:solidFill>
                  <a:srgbClr val="000000"/>
                </a:solidFill>
                <a:ea typeface="OpenSymbol"/>
                <a:cs typeface="OpenSymbol"/>
              </a:rPr>
              <a:t>23,3 % der Kinder und Jugendlichen in Berlin sind armutsgefährdet</a:t>
            </a:r>
            <a:r>
              <a:rPr lang="de-DE" sz="4400" kern="150" dirty="0">
                <a:solidFill>
                  <a:srgbClr val="000000"/>
                </a:solidFill>
                <a:ea typeface="OpenSymbol"/>
                <a:cs typeface="OpenSymbol"/>
              </a:rPr>
              <a:t>. Das ist fast jedes vierte Kind.</a:t>
            </a:r>
          </a:p>
          <a:p>
            <a:pPr marL="0" indent="0">
              <a:lnSpc>
                <a:spcPct val="120000"/>
              </a:lnSpc>
              <a:spcBef>
                <a:spcPts val="0"/>
              </a:spcBef>
              <a:spcAft>
                <a:spcPts val="600"/>
              </a:spcAft>
              <a:buNone/>
            </a:pPr>
            <a:r>
              <a:rPr lang="de-DE" sz="4400" b="1" dirty="0"/>
              <a:t>Höhere Armutsgefährdungsquote in M-H </a:t>
            </a:r>
            <a:r>
              <a:rPr lang="de-DE" sz="4400" dirty="0"/>
              <a:t>Jedes drittes Kind, in Regionen Marzahn Mitte, Hellersdorf-Süd, Hellersdorf-Nord und Hellersdorf-Ost fast jedes 2. Kind</a:t>
            </a:r>
            <a:endParaRPr lang="de-DE" sz="4400" b="1" dirty="0"/>
          </a:p>
          <a:p>
            <a:pPr algn="l">
              <a:lnSpc>
                <a:spcPct val="120000"/>
              </a:lnSpc>
              <a:spcBef>
                <a:spcPts val="0"/>
              </a:spcBef>
              <a:spcAft>
                <a:spcPts val="600"/>
              </a:spcAft>
            </a:pPr>
            <a:endParaRPr lang="de-DE" sz="4400" kern="150" dirty="0">
              <a:solidFill>
                <a:srgbClr val="000000"/>
              </a:solidFill>
              <a:ea typeface="OpenSymbol"/>
              <a:cs typeface="OpenSymbol"/>
            </a:endParaRPr>
          </a:p>
          <a:p>
            <a:pPr marL="0" indent="0" algn="l">
              <a:lnSpc>
                <a:spcPct val="120000"/>
              </a:lnSpc>
              <a:spcBef>
                <a:spcPts val="0"/>
              </a:spcBef>
              <a:spcAft>
                <a:spcPts val="600"/>
              </a:spcAft>
              <a:buNone/>
            </a:pPr>
            <a:r>
              <a:rPr lang="de-DE" sz="4400" b="1" kern="150" dirty="0">
                <a:solidFill>
                  <a:srgbClr val="000000"/>
                </a:solidFill>
                <a:ea typeface="OpenSymbol"/>
                <a:cs typeface="OpenSymbol"/>
              </a:rPr>
              <a:t>33,4 %</a:t>
            </a:r>
            <a:r>
              <a:rPr lang="de-DE" sz="4400" kern="150" dirty="0">
                <a:solidFill>
                  <a:srgbClr val="000000"/>
                </a:solidFill>
                <a:ea typeface="OpenSymbol"/>
                <a:cs typeface="OpenSymbol"/>
              </a:rPr>
              <a:t> der Berliner Kinder, die mit zwei Eltern und </a:t>
            </a:r>
            <a:r>
              <a:rPr lang="de-DE" sz="4400" b="1" kern="150" dirty="0">
                <a:solidFill>
                  <a:srgbClr val="000000"/>
                </a:solidFill>
                <a:ea typeface="OpenSymbol"/>
                <a:cs typeface="OpenSymbol"/>
              </a:rPr>
              <a:t>zwei oder mehr Geschwistern</a:t>
            </a:r>
            <a:r>
              <a:rPr lang="de-DE" sz="4400" kern="150" dirty="0">
                <a:solidFill>
                  <a:srgbClr val="000000"/>
                </a:solidFill>
                <a:ea typeface="OpenSymbol"/>
                <a:cs typeface="OpenSymbol"/>
              </a:rPr>
              <a:t> aufwachsen, sind armutsgefährdet. </a:t>
            </a:r>
          </a:p>
          <a:p>
            <a:pPr marL="0" indent="0">
              <a:lnSpc>
                <a:spcPct val="120000"/>
              </a:lnSpc>
              <a:spcBef>
                <a:spcPts val="0"/>
              </a:spcBef>
              <a:spcAft>
                <a:spcPts val="600"/>
              </a:spcAft>
              <a:buNone/>
            </a:pPr>
            <a:r>
              <a:rPr lang="de-DE" sz="4400" b="1" dirty="0"/>
              <a:t>Kinderreich</a:t>
            </a:r>
            <a:r>
              <a:rPr lang="de-DE" sz="4400" dirty="0"/>
              <a:t>: Bezirk Rang 1 in Berlin bei Haushalten mit Kindern unter 18, vor allem in den Großsiedlungen</a:t>
            </a:r>
          </a:p>
          <a:p>
            <a:pPr>
              <a:lnSpc>
                <a:spcPct val="120000"/>
              </a:lnSpc>
              <a:spcBef>
                <a:spcPts val="0"/>
              </a:spcBef>
              <a:spcAft>
                <a:spcPts val="600"/>
              </a:spcAft>
            </a:pPr>
            <a:endParaRPr lang="de-DE" sz="4400" dirty="0"/>
          </a:p>
          <a:p>
            <a:pPr marL="0" indent="0">
              <a:lnSpc>
                <a:spcPct val="120000"/>
              </a:lnSpc>
              <a:spcBef>
                <a:spcPts val="0"/>
              </a:spcBef>
              <a:spcAft>
                <a:spcPts val="600"/>
              </a:spcAft>
              <a:buNone/>
            </a:pPr>
            <a:r>
              <a:rPr lang="de-DE" sz="4400" kern="150" dirty="0">
                <a:solidFill>
                  <a:srgbClr val="000000"/>
                </a:solidFill>
                <a:ea typeface="OpenSymbol"/>
                <a:cs typeface="OpenSymbol"/>
              </a:rPr>
              <a:t>Bei Kindern mit einem </a:t>
            </a:r>
            <a:r>
              <a:rPr lang="de-DE" sz="4400" b="1" kern="150" dirty="0">
                <a:solidFill>
                  <a:srgbClr val="000000"/>
                </a:solidFill>
                <a:ea typeface="OpenSymbol"/>
                <a:cs typeface="OpenSymbol"/>
              </a:rPr>
              <a:t>alleinerziehenden Elternteil</a:t>
            </a:r>
            <a:r>
              <a:rPr lang="de-DE" sz="4400" kern="150" dirty="0">
                <a:solidFill>
                  <a:srgbClr val="000000"/>
                </a:solidFill>
                <a:ea typeface="OpenSymbol"/>
                <a:cs typeface="OpenSymbol"/>
              </a:rPr>
              <a:t> sind es </a:t>
            </a:r>
            <a:r>
              <a:rPr lang="de-DE" sz="4400" b="1" kern="150" dirty="0">
                <a:solidFill>
                  <a:srgbClr val="000000"/>
                </a:solidFill>
                <a:ea typeface="OpenSymbol"/>
                <a:cs typeface="OpenSymbol"/>
              </a:rPr>
              <a:t>39,6 %</a:t>
            </a:r>
            <a:r>
              <a:rPr lang="de-DE" sz="4400" kern="150" dirty="0">
                <a:solidFill>
                  <a:srgbClr val="000000"/>
                </a:solidFill>
                <a:ea typeface="OpenSymbol"/>
                <a:cs typeface="OpenSymbol"/>
              </a:rPr>
              <a:t>.</a:t>
            </a:r>
            <a:endParaRPr lang="de-DE" sz="4400" kern="150" dirty="0">
              <a:solidFill>
                <a:srgbClr val="000000"/>
              </a:solidFill>
              <a:ea typeface="Segoe UI" panose="020B0502040204020203" pitchFamily="34" charset="0"/>
            </a:endParaRPr>
          </a:p>
          <a:p>
            <a:pPr marL="0" indent="0">
              <a:lnSpc>
                <a:spcPct val="120000"/>
              </a:lnSpc>
              <a:spcBef>
                <a:spcPts val="0"/>
              </a:spcBef>
              <a:spcAft>
                <a:spcPts val="600"/>
              </a:spcAft>
              <a:buNone/>
            </a:pPr>
            <a:r>
              <a:rPr lang="de-DE" sz="4400" b="1" dirty="0"/>
              <a:t>Alleinerziehende</a:t>
            </a:r>
            <a:r>
              <a:rPr lang="de-DE" sz="4400" dirty="0"/>
              <a:t>: Bezirk Rang 1 in Berlin alleinerziehende Haushalte und über dem Durchschnitt – anhaltender Zuwachs von alleinerziehenden Familien, besonders in </a:t>
            </a:r>
            <a:r>
              <a:rPr lang="de-DE" sz="4400" b="1" dirty="0"/>
              <a:t>Marzahn- Nord </a:t>
            </a:r>
            <a:r>
              <a:rPr lang="de-DE" sz="4400" dirty="0"/>
              <a:t>und </a:t>
            </a:r>
            <a:r>
              <a:rPr lang="de-DE" sz="4400" b="1" dirty="0" err="1"/>
              <a:t>BiesdorfBürgergeld</a:t>
            </a:r>
            <a:r>
              <a:rPr lang="de-DE" sz="4400" dirty="0"/>
              <a:t>: Überdurchschnittlich viele Alleinerziehende leben von Bürgergeld/Grundsicherung im Berlinvergleich. Die Hälfte der Bürgergeldbeziehenden sind Langzeitbeziehende. Mit einer SGB II-Quote von 16 % liegt Marzahn-Hellersdorf etwas über dem Berliner Durchschnitt. </a:t>
            </a:r>
          </a:p>
          <a:p>
            <a:pPr marL="0" indent="0" algn="l">
              <a:lnSpc>
                <a:spcPct val="120000"/>
              </a:lnSpc>
              <a:spcBef>
                <a:spcPts val="0"/>
              </a:spcBef>
              <a:spcAft>
                <a:spcPts val="600"/>
              </a:spcAft>
              <a:buNone/>
            </a:pPr>
            <a:endParaRPr lang="de-DE" sz="4400" kern="150" dirty="0">
              <a:solidFill>
                <a:srgbClr val="000000"/>
              </a:solidFill>
              <a:ea typeface="OpenSymbol"/>
              <a:cs typeface="OpenSymbol"/>
            </a:endParaRPr>
          </a:p>
          <a:p>
            <a:pPr marL="0" indent="0">
              <a:lnSpc>
                <a:spcPct val="120000"/>
              </a:lnSpc>
              <a:spcBef>
                <a:spcPts val="0"/>
              </a:spcBef>
              <a:spcAft>
                <a:spcPts val="600"/>
              </a:spcAft>
              <a:buNone/>
            </a:pPr>
            <a:r>
              <a:rPr lang="de-DE" sz="4400" b="1" kern="150" dirty="0">
                <a:solidFill>
                  <a:srgbClr val="000000"/>
                </a:solidFill>
                <a:ea typeface="Segoe UI" panose="020B0502040204020203" pitchFamily="34" charset="0"/>
                <a:cs typeface="Tahoma" panose="020B0604030504040204" pitchFamily="34" charset="0"/>
              </a:rPr>
              <a:t>Zwei Drittel</a:t>
            </a:r>
            <a:r>
              <a:rPr lang="de-DE" sz="4400" kern="150" dirty="0">
                <a:solidFill>
                  <a:srgbClr val="000000"/>
                </a:solidFill>
                <a:ea typeface="Segoe UI" panose="020B0502040204020203" pitchFamily="34" charset="0"/>
                <a:cs typeface="Tahoma" panose="020B0604030504040204" pitchFamily="34" charset="0"/>
              </a:rPr>
              <a:t> der betroffenen Kinder und Jugendlichen leben</a:t>
            </a:r>
            <a:r>
              <a:rPr lang="de-DE" sz="4400" b="1" kern="150" dirty="0">
                <a:solidFill>
                  <a:srgbClr val="000000"/>
                </a:solidFill>
                <a:ea typeface="Segoe UI" panose="020B0502040204020203" pitchFamily="34" charset="0"/>
                <a:cs typeface="Tahoma" panose="020B0604030504040204" pitchFamily="34" charset="0"/>
              </a:rPr>
              <a:t> mindestens 5 Jahre lang</a:t>
            </a:r>
            <a:r>
              <a:rPr lang="de-DE" sz="4400" kern="150" dirty="0">
                <a:solidFill>
                  <a:srgbClr val="000000"/>
                </a:solidFill>
                <a:ea typeface="Segoe UI" panose="020B0502040204020203" pitchFamily="34" charset="0"/>
                <a:cs typeface="Tahoma" panose="020B0604030504040204" pitchFamily="34" charset="0"/>
              </a:rPr>
              <a:t> oder immer wieder in Armut. </a:t>
            </a:r>
          </a:p>
          <a:p>
            <a:pPr marL="0" indent="0">
              <a:lnSpc>
                <a:spcPct val="120000"/>
              </a:lnSpc>
              <a:spcBef>
                <a:spcPts val="0"/>
              </a:spcBef>
              <a:spcAft>
                <a:spcPts val="600"/>
              </a:spcAft>
              <a:buNone/>
            </a:pPr>
            <a:r>
              <a:rPr lang="de-DE" sz="4400" b="1" dirty="0"/>
              <a:t>Bildungsabschlüsse</a:t>
            </a:r>
            <a:r>
              <a:rPr lang="de-DE" sz="4400" dirty="0"/>
              <a:t>: jede/r Dritte geht ohne Schulabschluss ab oder niedriger als in anderen Berliner Bezirken </a:t>
            </a:r>
          </a:p>
          <a:p>
            <a:pPr marL="0" indent="0">
              <a:lnSpc>
                <a:spcPct val="120000"/>
              </a:lnSpc>
              <a:spcBef>
                <a:spcPts val="0"/>
              </a:spcBef>
              <a:spcAft>
                <a:spcPts val="600"/>
              </a:spcAft>
              <a:buNone/>
            </a:pPr>
            <a:r>
              <a:rPr lang="de-DE" sz="4400" b="1" dirty="0"/>
              <a:t>Geringe Nettoeinkommen: </a:t>
            </a:r>
            <a:r>
              <a:rPr lang="de-DE" sz="4400" dirty="0"/>
              <a:t>Zweithöchste Beschäftigungsquote bei sozialversicherungspflichtigen Tätigkeiten. Jedes 5. Haushaltsnettoeinkommen unter 1.500€ (Höchster Anteil im Berlinvergleich) </a:t>
            </a:r>
          </a:p>
          <a:p>
            <a:pPr marL="0" indent="0">
              <a:lnSpc>
                <a:spcPct val="120000"/>
              </a:lnSpc>
              <a:spcBef>
                <a:spcPts val="0"/>
              </a:spcBef>
              <a:spcAft>
                <a:spcPts val="600"/>
              </a:spcAft>
              <a:buNone/>
            </a:pPr>
            <a:r>
              <a:rPr lang="de-DE" sz="4400" b="1" dirty="0"/>
              <a:t>Migration</a:t>
            </a:r>
            <a:r>
              <a:rPr lang="de-DE" sz="4400" dirty="0"/>
              <a:t>: Hoher Anteil Migrant*innen unter den Arbeitslosen (Intersektionalität)</a:t>
            </a:r>
          </a:p>
          <a:p>
            <a:pPr algn="l"/>
            <a:endParaRPr lang="de-DE" sz="3000" kern="150" dirty="0">
              <a:solidFill>
                <a:srgbClr val="000000"/>
              </a:solidFill>
              <a:ea typeface="Segoe UI" panose="020B0502040204020203" pitchFamily="34" charset="0"/>
              <a:cs typeface="Tahoma" panose="020B0604030504040204" pitchFamily="34" charset="0"/>
            </a:endParaRPr>
          </a:p>
          <a:p>
            <a:pPr algn="l"/>
            <a:endParaRPr lang="de-DE" sz="3000" kern="150" dirty="0">
              <a:solidFill>
                <a:srgbClr val="000000"/>
              </a:solidFill>
              <a:ea typeface="Segoe UI" panose="020B0502040204020203" pitchFamily="34" charset="0"/>
            </a:endParaRPr>
          </a:p>
          <a:p>
            <a:endParaRPr lang="de-DE" dirty="0"/>
          </a:p>
        </p:txBody>
      </p:sp>
      <p:sp>
        <p:nvSpPr>
          <p:cNvPr id="5" name="Foliennummernplatzhalter 4">
            <a:extLst>
              <a:ext uri="{FF2B5EF4-FFF2-40B4-BE49-F238E27FC236}">
                <a16:creationId xmlns:a16="http://schemas.microsoft.com/office/drawing/2014/main" id="{7D8825D1-1558-C051-F798-3F621730E46D}"/>
              </a:ext>
            </a:extLst>
          </p:cNvPr>
          <p:cNvSpPr>
            <a:spLocks noGrp="1"/>
          </p:cNvSpPr>
          <p:nvPr>
            <p:ph type="sldNum" sz="quarter" idx="4294967295"/>
          </p:nvPr>
        </p:nvSpPr>
        <p:spPr>
          <a:xfrm>
            <a:off x="14173200" y="9534525"/>
            <a:ext cx="4114800" cy="547688"/>
          </a:xfrm>
        </p:spPr>
        <p:txBody>
          <a:bodyPr/>
          <a:lstStyle/>
          <a:p>
            <a:pPr>
              <a:defRPr/>
            </a:pPr>
            <a:fld id="{685F9392-A9BD-45B4-AE2E-3C1DB3BBB303}" type="slidenum">
              <a:rPr lang="de-DE" smtClean="0">
                <a:solidFill>
                  <a:prstClr val="black">
                    <a:tint val="75000"/>
                  </a:prstClr>
                </a:solidFill>
              </a:rPr>
              <a:pPr>
                <a:defRPr/>
              </a:pPr>
              <a:t>9</a:t>
            </a:fld>
            <a:endParaRPr lang="de-DE">
              <a:solidFill>
                <a:prstClr val="black">
                  <a:tint val="75000"/>
                </a:prstClr>
              </a:solidFill>
            </a:endParaRPr>
          </a:p>
        </p:txBody>
      </p:sp>
    </p:spTree>
    <p:extLst>
      <p:ext uri="{BB962C8B-B14F-4D97-AF65-F5344CB8AC3E}">
        <p14:creationId xmlns:p14="http://schemas.microsoft.com/office/powerpoint/2010/main" val="2643049636"/>
      </p:ext>
    </p:extLst>
  </p:cSld>
  <p:clrMapOvr>
    <a:masterClrMapping/>
  </p:clrMapOvr>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ter MitWirkung neu 2025" id="{997A5F3E-1919-4D15-8F7C-3E60958D9C14}" vid="{C7E2B66E-1E36-4E2F-BA61-F1AB2B9A9C8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37d1f2c-f7a1-40ac-90af-f4f9e9a1901f">
      <Terms xmlns="http://schemas.microsoft.com/office/infopath/2007/PartnerControls"/>
    </lcf76f155ced4ddcb4097134ff3c332f>
    <TaxCatchAll xmlns="0c45ba5c-3911-478c-83e0-f29b4f9d644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F9CFB978826A84788A907ECB39FC68A" ma:contentTypeVersion="20" ma:contentTypeDescription="Ein neues Dokument erstellen." ma:contentTypeScope="" ma:versionID="21d4763c8a52b7c2118e2086d08e7af8">
  <xsd:schema xmlns:xsd="http://www.w3.org/2001/XMLSchema" xmlns:xs="http://www.w3.org/2001/XMLSchema" xmlns:p="http://schemas.microsoft.com/office/2006/metadata/properties" xmlns:ns2="737d1f2c-f7a1-40ac-90af-f4f9e9a1901f" xmlns:ns3="0c45ba5c-3911-478c-83e0-f29b4f9d6448" targetNamespace="http://schemas.microsoft.com/office/2006/metadata/properties" ma:root="true" ma:fieldsID="4d6c003939a5926e38d29bfe4a4ac0f5" ns2:_="" ns3:_="">
    <xsd:import namespace="737d1f2c-f7a1-40ac-90af-f4f9e9a1901f"/>
    <xsd:import namespace="0c45ba5c-3911-478c-83e0-f29b4f9d64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7d1f2c-f7a1-40ac-90af-f4f9e9a190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c82b891f-508d-4666-a795-9871de6429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45ba5c-3911-478c-83e0-f29b4f9d6448"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809cadbb-d121-422d-8c2e-5356030c6de2}" ma:internalName="TaxCatchAll" ma:showField="CatchAllData" ma:web="0c45ba5c-3911-478c-83e0-f29b4f9d64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128249-F1DB-42C5-A0CF-2FDE0DADFF3F}">
  <ds:schemaRefs>
    <ds:schemaRef ds:uri="http://schemas.microsoft.com/office/2006/metadata/properties"/>
    <ds:schemaRef ds:uri="http://schemas.microsoft.com/office/infopath/2007/PartnerControls"/>
    <ds:schemaRef ds:uri="737d1f2c-f7a1-40ac-90af-f4f9e9a1901f"/>
    <ds:schemaRef ds:uri="0c45ba5c-3911-478c-83e0-f29b4f9d6448"/>
  </ds:schemaRefs>
</ds:datastoreItem>
</file>

<file path=customXml/itemProps2.xml><?xml version="1.0" encoding="utf-8"?>
<ds:datastoreItem xmlns:ds="http://schemas.openxmlformats.org/officeDocument/2006/customXml" ds:itemID="{D42C1C7A-0515-4C6E-A91E-F0C4C273958A}">
  <ds:schemaRefs>
    <ds:schemaRef ds:uri="http://schemas.microsoft.com/sharepoint/v3/contenttype/forms"/>
  </ds:schemaRefs>
</ds:datastoreItem>
</file>

<file path=customXml/itemProps3.xml><?xml version="1.0" encoding="utf-8"?>
<ds:datastoreItem xmlns:ds="http://schemas.openxmlformats.org/officeDocument/2006/customXml" ds:itemID="{059E98A5-57AD-409F-A4AC-4AD79CC8A4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7d1f2c-f7a1-40ac-90af-f4f9e9a1901f"/>
    <ds:schemaRef ds:uri="0c45ba5c-3911-478c-83e0-f29b4f9d64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Master MitWirkung neu 2025</Template>
  <TotalTime>0</TotalTime>
  <Words>1803</Words>
  <Application>Microsoft Office PowerPoint</Application>
  <PresentationFormat>Benutzerdefiniert</PresentationFormat>
  <Paragraphs>162</Paragraphs>
  <Slides>11</Slides>
  <Notes>10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11</vt:i4>
      </vt:variant>
    </vt:vector>
  </HeadingPairs>
  <TitlesOfParts>
    <vt:vector size="20" baseType="lpstr">
      <vt:lpstr>OpenSymbol</vt:lpstr>
      <vt:lpstr>Segoe UI</vt:lpstr>
      <vt:lpstr>Aptos Display</vt:lpstr>
      <vt:lpstr>Tahoma</vt:lpstr>
      <vt:lpstr>Arial</vt:lpstr>
      <vt:lpstr>Aptos</vt:lpstr>
      <vt:lpstr>Wingdings</vt:lpstr>
      <vt:lpstr>Courier New</vt:lpstr>
      <vt:lpstr>Benutzerdefiniertes Design</vt:lpstr>
      <vt:lpstr>PowerPoint-Präsentation</vt:lpstr>
      <vt:lpstr>Berliner Strategie gegen Kinderarmut</vt:lpstr>
      <vt:lpstr>Kinderarmut – Was ist das?</vt:lpstr>
      <vt:lpstr>Was ist Armut? – Definitionen</vt:lpstr>
      <vt:lpstr>Familienarmut ist mehr</vt:lpstr>
      <vt:lpstr>PowerPoint-Präsentation</vt:lpstr>
      <vt:lpstr>Ursachen von Familienarmut</vt:lpstr>
      <vt:lpstr>Alleinerziehend sein als Risiko</vt:lpstr>
      <vt:lpstr>Kinderarmut in Zahlen</vt:lpstr>
      <vt:lpstr>Auswirkungen von Kinderarmut – Eine Auswahl</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Dagmar Lettner</dc:creator>
  <cp:lastModifiedBy>pflaumev</cp:lastModifiedBy>
  <cp:revision>2</cp:revision>
  <dcterms:created xsi:type="dcterms:W3CDTF">2025-11-12T20:18:15Z</dcterms:created>
  <dcterms:modified xsi:type="dcterms:W3CDTF">2025-11-26T08:38:37Z</dcterms:modified>
  <dc:identifier>DAGr1KkpNtc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0x010100DF9CFB978826A84788A907ECB39FC68A</vt:lpwstr>
  </property>
</Properties>
</file>