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handoutMasterIdLst>
    <p:handoutMasterId r:id="rId17"/>
  </p:handoutMasterIdLst>
  <p:sldIdLst>
    <p:sldId id="290" r:id="rId2"/>
    <p:sldId id="280" r:id="rId3"/>
    <p:sldId id="350" r:id="rId4"/>
    <p:sldId id="275" r:id="rId5"/>
    <p:sldId id="351" r:id="rId6"/>
    <p:sldId id="297" r:id="rId7"/>
    <p:sldId id="356" r:id="rId8"/>
    <p:sldId id="358" r:id="rId9"/>
    <p:sldId id="352" r:id="rId10"/>
    <p:sldId id="353" r:id="rId11"/>
    <p:sldId id="355" r:id="rId12"/>
    <p:sldId id="357" r:id="rId13"/>
    <p:sldId id="298" r:id="rId14"/>
    <p:sldId id="286" r:id="rId15"/>
  </p:sldIdLst>
  <p:sldSz cx="12192000" cy="6858000"/>
  <p:notesSz cx="6858000" cy="9144000"/>
  <p:embeddedFontLst>
    <p:embeddedFont>
      <p:font typeface="Berlin Type Office" panose="020B0502020203020204" pitchFamily="34" charset="0"/>
      <p:regular r:id="rId18"/>
      <p:bold r:id="rId19"/>
    </p:embeddedFont>
    <p:embeddedFont>
      <p:font typeface="Calibri" panose="020F0502020204030204" pitchFamily="34" charset="0"/>
      <p:regular r:id="rId20"/>
      <p:bold r:id="rId21"/>
      <p:italic r:id="rId22"/>
      <p:boldItalic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49" autoAdjust="0"/>
    <p:restoredTop sz="94643" autoAdjust="0"/>
  </p:normalViewPr>
  <p:slideViewPr>
    <p:cSldViewPr snapToGrid="0" showGuides="1">
      <p:cViewPr varScale="1">
        <p:scale>
          <a:sx n="66" d="100"/>
          <a:sy n="66" d="100"/>
        </p:scale>
        <p:origin x="780" y="72"/>
      </p:cViewPr>
      <p:guideLst/>
    </p:cSldViewPr>
  </p:slideViewPr>
  <p:notesTextViewPr>
    <p:cViewPr>
      <p:scale>
        <a:sx n="3" d="2"/>
        <a:sy n="3" d="2"/>
      </p:scale>
      <p:origin x="0" y="0"/>
    </p:cViewPr>
  </p:notesTextViewPr>
  <p:sorterViewPr>
    <p:cViewPr>
      <p:scale>
        <a:sx n="75" d="100"/>
        <a:sy n="75" d="100"/>
      </p:scale>
      <p:origin x="0" y="0"/>
    </p:cViewPr>
  </p:sorterViewPr>
  <p:notesViewPr>
    <p:cSldViewPr snapToGrid="0" showGuides="1">
      <p:cViewPr varScale="1">
        <p:scale>
          <a:sx n="121" d="100"/>
          <a:sy n="121" d="100"/>
        </p:scale>
        <p:origin x="4938"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F1D7FB-275D-4F69-924C-854C026DE35B}" type="doc">
      <dgm:prSet loTypeId="urn:microsoft.com/office/officeart/2005/8/layout/cycle4" loCatId="cycle" qsTypeId="urn:microsoft.com/office/officeart/2005/8/quickstyle/simple5" qsCatId="simple" csTypeId="urn:microsoft.com/office/officeart/2005/8/colors/accent1_2" csCatId="accent1" phldr="1"/>
      <dgm:spPr/>
      <dgm:t>
        <a:bodyPr/>
        <a:lstStyle/>
        <a:p>
          <a:endParaRPr lang="de-DE"/>
        </a:p>
      </dgm:t>
    </dgm:pt>
    <dgm:pt modelId="{BB6EFBB1-15ED-4E8A-86EF-2FD20C51F884}">
      <dgm:prSet phldrT="[Text]"/>
      <dgm:spPr>
        <a:solidFill>
          <a:srgbClr val="FF0000"/>
        </a:solidFill>
      </dgm:spPr>
      <dgm:t>
        <a:bodyPr/>
        <a:lstStyle/>
        <a:p>
          <a:r>
            <a:rPr lang="de-DE" b="0" i="0" dirty="0"/>
            <a:t>Arbeit, die wertschätzt und sinnstiftend ist</a:t>
          </a:r>
          <a:endParaRPr lang="de-DE" dirty="0"/>
        </a:p>
      </dgm:t>
    </dgm:pt>
    <dgm:pt modelId="{2F11E7E4-38B6-449E-B7A0-8BF8B0981F52}" type="parTrans" cxnId="{241A4274-3E87-4C43-8FFB-51387BCC728A}">
      <dgm:prSet/>
      <dgm:spPr/>
      <dgm:t>
        <a:bodyPr/>
        <a:lstStyle/>
        <a:p>
          <a:endParaRPr lang="de-DE"/>
        </a:p>
      </dgm:t>
    </dgm:pt>
    <dgm:pt modelId="{36D9657B-7E4D-4C9A-A304-35B0FE9E3CBB}" type="sibTrans" cxnId="{241A4274-3E87-4C43-8FFB-51387BCC728A}">
      <dgm:prSet/>
      <dgm:spPr/>
      <dgm:t>
        <a:bodyPr/>
        <a:lstStyle/>
        <a:p>
          <a:endParaRPr lang="de-DE"/>
        </a:p>
      </dgm:t>
    </dgm:pt>
    <dgm:pt modelId="{98165768-D3D1-4D26-8045-0F83C391AB15}">
      <dgm:prSet phldrT="[Text]"/>
      <dgm:spPr>
        <a:solidFill>
          <a:srgbClr val="FF0000"/>
        </a:solidFill>
      </dgm:spPr>
      <dgm:t>
        <a:bodyPr/>
        <a:lstStyle/>
        <a:p>
          <a:r>
            <a:rPr lang="de-DE" dirty="0"/>
            <a:t>Arbeit, die sicher ist</a:t>
          </a:r>
        </a:p>
      </dgm:t>
    </dgm:pt>
    <dgm:pt modelId="{610293B9-F4A5-4509-B25B-FD1721AFD81F}" type="parTrans" cxnId="{2E24257F-39B7-4CE7-96F8-3E52E4C6765E}">
      <dgm:prSet/>
      <dgm:spPr/>
      <dgm:t>
        <a:bodyPr/>
        <a:lstStyle/>
        <a:p>
          <a:endParaRPr lang="de-DE"/>
        </a:p>
      </dgm:t>
    </dgm:pt>
    <dgm:pt modelId="{F7F4E3E3-5AAB-4248-A214-508FDCBF2229}" type="sibTrans" cxnId="{2E24257F-39B7-4CE7-96F8-3E52E4C6765E}">
      <dgm:prSet/>
      <dgm:spPr/>
      <dgm:t>
        <a:bodyPr/>
        <a:lstStyle/>
        <a:p>
          <a:endParaRPr lang="de-DE"/>
        </a:p>
      </dgm:t>
    </dgm:pt>
    <dgm:pt modelId="{369F7C39-AAC5-4074-A1C2-D1933E8B245D}">
      <dgm:prSet phldrT="[Text]"/>
      <dgm:spPr>
        <a:solidFill>
          <a:srgbClr val="FF0000"/>
        </a:solidFill>
      </dgm:spPr>
      <dgm:t>
        <a:bodyPr/>
        <a:lstStyle/>
        <a:p>
          <a:r>
            <a:rPr lang="de-DE" dirty="0"/>
            <a:t>Arbeit, die gesund erhält</a:t>
          </a:r>
        </a:p>
      </dgm:t>
    </dgm:pt>
    <dgm:pt modelId="{67C13094-09AB-4C79-A4FE-E24F2748FC8D}" type="parTrans" cxnId="{BB977827-46C4-4F5B-BE2F-D46921E8B508}">
      <dgm:prSet/>
      <dgm:spPr/>
      <dgm:t>
        <a:bodyPr/>
        <a:lstStyle/>
        <a:p>
          <a:endParaRPr lang="de-DE"/>
        </a:p>
      </dgm:t>
    </dgm:pt>
    <dgm:pt modelId="{53BA7C3C-4B68-431A-B3CF-5A952867371B}" type="sibTrans" cxnId="{BB977827-46C4-4F5B-BE2F-D46921E8B508}">
      <dgm:prSet/>
      <dgm:spPr/>
      <dgm:t>
        <a:bodyPr/>
        <a:lstStyle/>
        <a:p>
          <a:endParaRPr lang="de-DE"/>
        </a:p>
      </dgm:t>
    </dgm:pt>
    <dgm:pt modelId="{9D886851-9857-46B0-BA02-477B3687AEE5}">
      <dgm:prSet phldrT="[Text]"/>
      <dgm:spPr>
        <a:solidFill>
          <a:srgbClr val="FF0000"/>
        </a:solidFill>
      </dgm:spPr>
      <dgm:t>
        <a:bodyPr/>
        <a:lstStyle/>
        <a:p>
          <a:r>
            <a:rPr lang="de-DE" b="0" i="0" dirty="0"/>
            <a:t>Arbeit, die gut entlohnt ist</a:t>
          </a:r>
          <a:endParaRPr lang="de-DE" dirty="0"/>
        </a:p>
      </dgm:t>
    </dgm:pt>
    <dgm:pt modelId="{9B78304B-DE67-45BB-81A1-152C4E17492F}" type="parTrans" cxnId="{789A3BC3-5D3E-46D2-9862-BCEC86FD3061}">
      <dgm:prSet/>
      <dgm:spPr/>
      <dgm:t>
        <a:bodyPr/>
        <a:lstStyle/>
        <a:p>
          <a:endParaRPr lang="de-DE"/>
        </a:p>
      </dgm:t>
    </dgm:pt>
    <dgm:pt modelId="{E12B7CA4-7A97-4B51-A097-9B291E566EEE}" type="sibTrans" cxnId="{789A3BC3-5D3E-46D2-9862-BCEC86FD3061}">
      <dgm:prSet/>
      <dgm:spPr/>
      <dgm:t>
        <a:bodyPr/>
        <a:lstStyle/>
        <a:p>
          <a:endParaRPr lang="de-DE"/>
        </a:p>
      </dgm:t>
    </dgm:pt>
    <dgm:pt modelId="{6F5158EC-5A2D-46A7-AF15-9291F2B3493D}" type="pres">
      <dgm:prSet presAssocID="{C0F1D7FB-275D-4F69-924C-854C026DE35B}" presName="cycleMatrixDiagram" presStyleCnt="0">
        <dgm:presLayoutVars>
          <dgm:chMax val="1"/>
          <dgm:dir/>
          <dgm:animLvl val="lvl"/>
          <dgm:resizeHandles val="exact"/>
        </dgm:presLayoutVars>
      </dgm:prSet>
      <dgm:spPr/>
      <dgm:t>
        <a:bodyPr/>
        <a:lstStyle/>
        <a:p>
          <a:endParaRPr lang="de-DE"/>
        </a:p>
      </dgm:t>
    </dgm:pt>
    <dgm:pt modelId="{148D6F75-0BD9-4C64-BA72-7C50D9F9E7F2}" type="pres">
      <dgm:prSet presAssocID="{C0F1D7FB-275D-4F69-924C-854C026DE35B}" presName="children" presStyleCnt="0"/>
      <dgm:spPr/>
    </dgm:pt>
    <dgm:pt modelId="{FDF407A6-AB90-46B2-A005-F0B322EFD6DD}" type="pres">
      <dgm:prSet presAssocID="{C0F1D7FB-275D-4F69-924C-854C026DE35B}" presName="childPlaceholder" presStyleCnt="0"/>
      <dgm:spPr/>
    </dgm:pt>
    <dgm:pt modelId="{407276C7-93A7-41E3-8607-F479555F7D6E}" type="pres">
      <dgm:prSet presAssocID="{C0F1D7FB-275D-4F69-924C-854C026DE35B}" presName="circle" presStyleCnt="0"/>
      <dgm:spPr/>
    </dgm:pt>
    <dgm:pt modelId="{59297DAE-D932-4A38-BC6D-A275903780E5}" type="pres">
      <dgm:prSet presAssocID="{C0F1D7FB-275D-4F69-924C-854C026DE35B}" presName="quadrant1" presStyleLbl="node1" presStyleIdx="0" presStyleCnt="4" custLinFactNeighborX="-8523">
        <dgm:presLayoutVars>
          <dgm:chMax val="1"/>
          <dgm:bulletEnabled val="1"/>
        </dgm:presLayoutVars>
      </dgm:prSet>
      <dgm:spPr/>
      <dgm:t>
        <a:bodyPr/>
        <a:lstStyle/>
        <a:p>
          <a:endParaRPr lang="de-DE"/>
        </a:p>
      </dgm:t>
    </dgm:pt>
    <dgm:pt modelId="{EB527DEF-9DFC-4359-8666-0F587AF9F312}" type="pres">
      <dgm:prSet presAssocID="{C0F1D7FB-275D-4F69-924C-854C026DE35B}" presName="quadrant2" presStyleLbl="node1" presStyleIdx="1" presStyleCnt="4" custLinFactNeighborX="-8523">
        <dgm:presLayoutVars>
          <dgm:chMax val="1"/>
          <dgm:bulletEnabled val="1"/>
        </dgm:presLayoutVars>
      </dgm:prSet>
      <dgm:spPr/>
      <dgm:t>
        <a:bodyPr/>
        <a:lstStyle/>
        <a:p>
          <a:endParaRPr lang="de-DE"/>
        </a:p>
      </dgm:t>
    </dgm:pt>
    <dgm:pt modelId="{559ED77D-AB13-4C8E-AAB2-390F3BDDE260}" type="pres">
      <dgm:prSet presAssocID="{C0F1D7FB-275D-4F69-924C-854C026DE35B}" presName="quadrant3" presStyleLbl="node1" presStyleIdx="2" presStyleCnt="4" custLinFactNeighborX="-8523">
        <dgm:presLayoutVars>
          <dgm:chMax val="1"/>
          <dgm:bulletEnabled val="1"/>
        </dgm:presLayoutVars>
      </dgm:prSet>
      <dgm:spPr/>
      <dgm:t>
        <a:bodyPr/>
        <a:lstStyle/>
        <a:p>
          <a:endParaRPr lang="de-DE"/>
        </a:p>
      </dgm:t>
    </dgm:pt>
    <dgm:pt modelId="{28572CE1-99E4-494E-BD88-B51CC0BD5655}" type="pres">
      <dgm:prSet presAssocID="{C0F1D7FB-275D-4F69-924C-854C026DE35B}" presName="quadrant4" presStyleLbl="node1" presStyleIdx="3" presStyleCnt="4" custLinFactNeighborX="-8523">
        <dgm:presLayoutVars>
          <dgm:chMax val="1"/>
          <dgm:bulletEnabled val="1"/>
        </dgm:presLayoutVars>
      </dgm:prSet>
      <dgm:spPr/>
      <dgm:t>
        <a:bodyPr/>
        <a:lstStyle/>
        <a:p>
          <a:endParaRPr lang="de-DE"/>
        </a:p>
      </dgm:t>
    </dgm:pt>
    <dgm:pt modelId="{EAA5CF4A-6321-41B0-9E99-ED8943CBE494}" type="pres">
      <dgm:prSet presAssocID="{C0F1D7FB-275D-4F69-924C-854C026DE35B}" presName="quadrantPlaceholder" presStyleCnt="0"/>
      <dgm:spPr/>
    </dgm:pt>
    <dgm:pt modelId="{7229B5D0-66D6-4C5A-8AB8-5525081C1D5C}" type="pres">
      <dgm:prSet presAssocID="{C0F1D7FB-275D-4F69-924C-854C026DE35B}" presName="center1" presStyleLbl="fgShp" presStyleIdx="0" presStyleCnt="2"/>
      <dgm:spPr>
        <a:solidFill>
          <a:schemeClr val="accent2">
            <a:lumMod val="60000"/>
            <a:lumOff val="40000"/>
          </a:schemeClr>
        </a:solidFill>
      </dgm:spPr>
    </dgm:pt>
    <dgm:pt modelId="{EE872C41-6488-424F-A0E1-96F7ADA8F890}" type="pres">
      <dgm:prSet presAssocID="{C0F1D7FB-275D-4F69-924C-854C026DE35B}" presName="center2" presStyleLbl="fgShp" presStyleIdx="1" presStyleCnt="2"/>
      <dgm:spPr>
        <a:solidFill>
          <a:schemeClr val="accent2">
            <a:lumMod val="60000"/>
            <a:lumOff val="40000"/>
          </a:schemeClr>
        </a:solidFill>
      </dgm:spPr>
    </dgm:pt>
  </dgm:ptLst>
  <dgm:cxnLst>
    <dgm:cxn modelId="{2E24257F-39B7-4CE7-96F8-3E52E4C6765E}" srcId="{C0F1D7FB-275D-4F69-924C-854C026DE35B}" destId="{98165768-D3D1-4D26-8045-0F83C391AB15}" srcOrd="1" destOrd="0" parTransId="{610293B9-F4A5-4509-B25B-FD1721AFD81F}" sibTransId="{F7F4E3E3-5AAB-4248-A214-508FDCBF2229}"/>
    <dgm:cxn modelId="{2A756F65-E665-4E61-9311-7B77587040C1}" type="presOf" srcId="{C0F1D7FB-275D-4F69-924C-854C026DE35B}" destId="{6F5158EC-5A2D-46A7-AF15-9291F2B3493D}" srcOrd="0" destOrd="0" presId="urn:microsoft.com/office/officeart/2005/8/layout/cycle4"/>
    <dgm:cxn modelId="{58D10EFD-1D63-4399-8B3E-EEE830CEAC6F}" type="presOf" srcId="{98165768-D3D1-4D26-8045-0F83C391AB15}" destId="{EB527DEF-9DFC-4359-8666-0F587AF9F312}" srcOrd="0" destOrd="0" presId="urn:microsoft.com/office/officeart/2005/8/layout/cycle4"/>
    <dgm:cxn modelId="{241A4274-3E87-4C43-8FFB-51387BCC728A}" srcId="{C0F1D7FB-275D-4F69-924C-854C026DE35B}" destId="{BB6EFBB1-15ED-4E8A-86EF-2FD20C51F884}" srcOrd="0" destOrd="0" parTransId="{2F11E7E4-38B6-449E-B7A0-8BF8B0981F52}" sibTransId="{36D9657B-7E4D-4C9A-A304-35B0FE9E3CBB}"/>
    <dgm:cxn modelId="{63D75372-9CC2-4505-A354-D23415956D18}" type="presOf" srcId="{369F7C39-AAC5-4074-A1C2-D1933E8B245D}" destId="{559ED77D-AB13-4C8E-AAB2-390F3BDDE260}" srcOrd="0" destOrd="0" presId="urn:microsoft.com/office/officeart/2005/8/layout/cycle4"/>
    <dgm:cxn modelId="{633703A9-069D-47AC-BECA-E5D93E655FE9}" type="presOf" srcId="{9D886851-9857-46B0-BA02-477B3687AEE5}" destId="{28572CE1-99E4-494E-BD88-B51CC0BD5655}" srcOrd="0" destOrd="0" presId="urn:microsoft.com/office/officeart/2005/8/layout/cycle4"/>
    <dgm:cxn modelId="{BB977827-46C4-4F5B-BE2F-D46921E8B508}" srcId="{C0F1D7FB-275D-4F69-924C-854C026DE35B}" destId="{369F7C39-AAC5-4074-A1C2-D1933E8B245D}" srcOrd="2" destOrd="0" parTransId="{67C13094-09AB-4C79-A4FE-E24F2748FC8D}" sibTransId="{53BA7C3C-4B68-431A-B3CF-5A952867371B}"/>
    <dgm:cxn modelId="{789A3BC3-5D3E-46D2-9862-BCEC86FD3061}" srcId="{C0F1D7FB-275D-4F69-924C-854C026DE35B}" destId="{9D886851-9857-46B0-BA02-477B3687AEE5}" srcOrd="3" destOrd="0" parTransId="{9B78304B-DE67-45BB-81A1-152C4E17492F}" sibTransId="{E12B7CA4-7A97-4B51-A097-9B291E566EEE}"/>
    <dgm:cxn modelId="{32F93870-5340-43F7-8DAA-7DB3CF46D509}" type="presOf" srcId="{BB6EFBB1-15ED-4E8A-86EF-2FD20C51F884}" destId="{59297DAE-D932-4A38-BC6D-A275903780E5}" srcOrd="0" destOrd="0" presId="urn:microsoft.com/office/officeart/2005/8/layout/cycle4"/>
    <dgm:cxn modelId="{5A6924EC-A6CB-4D2F-AD9C-D1DD0B2941C9}" type="presParOf" srcId="{6F5158EC-5A2D-46A7-AF15-9291F2B3493D}" destId="{148D6F75-0BD9-4C64-BA72-7C50D9F9E7F2}" srcOrd="0" destOrd="0" presId="urn:microsoft.com/office/officeart/2005/8/layout/cycle4"/>
    <dgm:cxn modelId="{667144B1-E80F-4055-A83B-65EF15675A5E}" type="presParOf" srcId="{148D6F75-0BD9-4C64-BA72-7C50D9F9E7F2}" destId="{FDF407A6-AB90-46B2-A005-F0B322EFD6DD}" srcOrd="0" destOrd="0" presId="urn:microsoft.com/office/officeart/2005/8/layout/cycle4"/>
    <dgm:cxn modelId="{DA158693-EC68-41BB-BF92-DACB5FCDCD0A}" type="presParOf" srcId="{6F5158EC-5A2D-46A7-AF15-9291F2B3493D}" destId="{407276C7-93A7-41E3-8607-F479555F7D6E}" srcOrd="1" destOrd="0" presId="urn:microsoft.com/office/officeart/2005/8/layout/cycle4"/>
    <dgm:cxn modelId="{09FF6943-4B85-4C7C-8C8B-AD4E4D7DF3E1}" type="presParOf" srcId="{407276C7-93A7-41E3-8607-F479555F7D6E}" destId="{59297DAE-D932-4A38-BC6D-A275903780E5}" srcOrd="0" destOrd="0" presId="urn:microsoft.com/office/officeart/2005/8/layout/cycle4"/>
    <dgm:cxn modelId="{1BBBD808-22BD-42C9-8F16-803BA63A265E}" type="presParOf" srcId="{407276C7-93A7-41E3-8607-F479555F7D6E}" destId="{EB527DEF-9DFC-4359-8666-0F587AF9F312}" srcOrd="1" destOrd="0" presId="urn:microsoft.com/office/officeart/2005/8/layout/cycle4"/>
    <dgm:cxn modelId="{4F5CF0DC-DDDF-419E-8882-5418216FDEB6}" type="presParOf" srcId="{407276C7-93A7-41E3-8607-F479555F7D6E}" destId="{559ED77D-AB13-4C8E-AAB2-390F3BDDE260}" srcOrd="2" destOrd="0" presId="urn:microsoft.com/office/officeart/2005/8/layout/cycle4"/>
    <dgm:cxn modelId="{0100F34B-25EA-4C2E-83CC-D44B93D04BB3}" type="presParOf" srcId="{407276C7-93A7-41E3-8607-F479555F7D6E}" destId="{28572CE1-99E4-494E-BD88-B51CC0BD5655}" srcOrd="3" destOrd="0" presId="urn:microsoft.com/office/officeart/2005/8/layout/cycle4"/>
    <dgm:cxn modelId="{237F9455-6994-4A98-93DB-D33B34CCDA68}" type="presParOf" srcId="{407276C7-93A7-41E3-8607-F479555F7D6E}" destId="{EAA5CF4A-6321-41B0-9E99-ED8943CBE494}" srcOrd="4" destOrd="0" presId="urn:microsoft.com/office/officeart/2005/8/layout/cycle4"/>
    <dgm:cxn modelId="{EC0C49D7-F9E5-4D71-A2DE-F7DAD267D1FE}" type="presParOf" srcId="{6F5158EC-5A2D-46A7-AF15-9291F2B3493D}" destId="{7229B5D0-66D6-4C5A-8AB8-5525081C1D5C}" srcOrd="2" destOrd="0" presId="urn:microsoft.com/office/officeart/2005/8/layout/cycle4"/>
    <dgm:cxn modelId="{5D05FACB-FF25-4F62-88FB-1A1006F656CE}" type="presParOf" srcId="{6F5158EC-5A2D-46A7-AF15-9291F2B3493D}" destId="{EE872C41-6488-424F-A0E1-96F7ADA8F890}" srcOrd="3" destOrd="0" presId="urn:microsoft.com/office/officeart/2005/8/layout/cycle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297DAE-D932-4A38-BC6D-A275903780E5}">
      <dsp:nvSpPr>
        <dsp:cNvPr id="0" name=""/>
        <dsp:cNvSpPr/>
      </dsp:nvSpPr>
      <dsp:spPr>
        <a:xfrm>
          <a:off x="1742151" y="282562"/>
          <a:ext cx="2146481" cy="2146481"/>
        </a:xfrm>
        <a:prstGeom prst="pieWedge">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de-DE" sz="1700" b="0" i="0" kern="1200" dirty="0"/>
            <a:t>Arbeit, die wertschätzt und sinnstiftend ist</a:t>
          </a:r>
          <a:endParaRPr lang="de-DE" sz="1700" kern="1200" dirty="0"/>
        </a:p>
      </dsp:txBody>
      <dsp:txXfrm>
        <a:off x="2370841" y="911252"/>
        <a:ext cx="1517791" cy="1517791"/>
      </dsp:txXfrm>
    </dsp:sp>
    <dsp:sp modelId="{EB527DEF-9DFC-4359-8666-0F587AF9F312}">
      <dsp:nvSpPr>
        <dsp:cNvPr id="0" name=""/>
        <dsp:cNvSpPr/>
      </dsp:nvSpPr>
      <dsp:spPr>
        <a:xfrm rot="5400000">
          <a:off x="3987777" y="282562"/>
          <a:ext cx="2146481" cy="2146481"/>
        </a:xfrm>
        <a:prstGeom prst="pieWedge">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de-DE" sz="1700" kern="1200" dirty="0"/>
            <a:t>Arbeit, die sicher ist</a:t>
          </a:r>
        </a:p>
      </dsp:txBody>
      <dsp:txXfrm rot="-5400000">
        <a:off x="3987777" y="911252"/>
        <a:ext cx="1517791" cy="1517791"/>
      </dsp:txXfrm>
    </dsp:sp>
    <dsp:sp modelId="{559ED77D-AB13-4C8E-AAB2-390F3BDDE260}">
      <dsp:nvSpPr>
        <dsp:cNvPr id="0" name=""/>
        <dsp:cNvSpPr/>
      </dsp:nvSpPr>
      <dsp:spPr>
        <a:xfrm rot="10800000">
          <a:off x="3987777" y="2528188"/>
          <a:ext cx="2146481" cy="2146481"/>
        </a:xfrm>
        <a:prstGeom prst="pieWedge">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de-DE" sz="1700" kern="1200" dirty="0"/>
            <a:t>Arbeit, die gesund erhält</a:t>
          </a:r>
        </a:p>
      </dsp:txBody>
      <dsp:txXfrm rot="10800000">
        <a:off x="3987777" y="2528188"/>
        <a:ext cx="1517791" cy="1517791"/>
      </dsp:txXfrm>
    </dsp:sp>
    <dsp:sp modelId="{28572CE1-99E4-494E-BD88-B51CC0BD5655}">
      <dsp:nvSpPr>
        <dsp:cNvPr id="0" name=""/>
        <dsp:cNvSpPr/>
      </dsp:nvSpPr>
      <dsp:spPr>
        <a:xfrm rot="16200000">
          <a:off x="1742151" y="2528188"/>
          <a:ext cx="2146481" cy="2146481"/>
        </a:xfrm>
        <a:prstGeom prst="pieWedge">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de-DE" sz="1700" b="0" i="0" kern="1200" dirty="0"/>
            <a:t>Arbeit, die gut entlohnt ist</a:t>
          </a:r>
          <a:endParaRPr lang="de-DE" sz="1700" kern="1200" dirty="0"/>
        </a:p>
      </dsp:txBody>
      <dsp:txXfrm rot="5400000">
        <a:off x="2370841" y="2528188"/>
        <a:ext cx="1517791" cy="1517791"/>
      </dsp:txXfrm>
    </dsp:sp>
    <dsp:sp modelId="{7229B5D0-66D6-4C5A-8AB8-5525081C1D5C}">
      <dsp:nvSpPr>
        <dsp:cNvPr id="0" name=""/>
        <dsp:cNvSpPr/>
      </dsp:nvSpPr>
      <dsp:spPr>
        <a:xfrm>
          <a:off x="3750596" y="2032465"/>
          <a:ext cx="741106" cy="644440"/>
        </a:xfrm>
        <a:prstGeom prst="circularArrow">
          <a:avLst/>
        </a:prstGeom>
        <a:solidFill>
          <a:schemeClr val="accent2">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dsp:style>
    </dsp:sp>
    <dsp:sp modelId="{EE872C41-6488-424F-A0E1-96F7ADA8F890}">
      <dsp:nvSpPr>
        <dsp:cNvPr id="0" name=""/>
        <dsp:cNvSpPr/>
      </dsp:nvSpPr>
      <dsp:spPr>
        <a:xfrm rot="10800000">
          <a:off x="3750596" y="2280327"/>
          <a:ext cx="741106" cy="644440"/>
        </a:xfrm>
        <a:prstGeom prst="circularArrow">
          <a:avLst/>
        </a:prstGeom>
        <a:solidFill>
          <a:schemeClr val="accent2">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22EA888-9F92-42AB-9415-B6E3F5F4ED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B1F5DB41-0BEC-4010-9CA0-8AED454E9D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F77BFB-2A27-47F3-B947-A09D1C091104}" type="datetimeFigureOut">
              <a:rPr lang="de-DE" smtClean="0"/>
              <a:t>20.07.2021</a:t>
            </a:fld>
            <a:endParaRPr lang="de-DE"/>
          </a:p>
        </p:txBody>
      </p:sp>
      <p:sp>
        <p:nvSpPr>
          <p:cNvPr id="4" name="Fußzeilenplatzhalter 3">
            <a:extLst>
              <a:ext uri="{FF2B5EF4-FFF2-40B4-BE49-F238E27FC236}">
                <a16:creationId xmlns:a16="http://schemas.microsoft.com/office/drawing/2014/main" id="{81E2BD12-486A-4D97-9ADA-A8A4446BA95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753648E2-7AAA-4401-9098-0A2A99A558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40FE97-C1AE-456C-9C01-3EF6807CACEA}" type="slidenum">
              <a:rPr lang="de-DE" smtClean="0"/>
              <a:t>‹Nr.›</a:t>
            </a:fld>
            <a:endParaRPr lang="de-DE"/>
          </a:p>
        </p:txBody>
      </p:sp>
    </p:spTree>
    <p:extLst>
      <p:ext uri="{BB962C8B-B14F-4D97-AF65-F5344CB8AC3E}">
        <p14:creationId xmlns:p14="http://schemas.microsoft.com/office/powerpoint/2010/main" val="3805373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B077A6-9587-43D6-B330-8677C46BE97D}" type="datetimeFigureOut">
              <a:rPr lang="de-DE" smtClean="0"/>
              <a:t>20.07.2021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A634D6-B28C-46F5-B708-C33B899E4040}" type="slidenum">
              <a:rPr lang="de-DE" smtClean="0"/>
              <a:t>‹Nr.›</a:t>
            </a:fld>
            <a:endParaRPr lang="de-DE"/>
          </a:p>
        </p:txBody>
      </p:sp>
    </p:spTree>
    <p:extLst>
      <p:ext uri="{BB962C8B-B14F-4D97-AF65-F5344CB8AC3E}">
        <p14:creationId xmlns:p14="http://schemas.microsoft.com/office/powerpoint/2010/main" val="2420765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i="0" u="none" strike="noStrike" baseline="0" dirty="0">
                <a:solidFill>
                  <a:srgbClr val="00000A"/>
                </a:solidFill>
              </a:rPr>
              <a:t>Ein Minijob ist eine Form der geringfügigen Beschäftigung, arbeitsrechtlich eine ganz normale Teilzeitbeschäftigung, sozialversicherungsrechtlich jedoch ein sehr ungesichertes Beschäftigungsverhältnis:</a:t>
            </a:r>
          </a:p>
          <a:p>
            <a:endParaRPr lang="de-DE" dirty="0"/>
          </a:p>
        </p:txBody>
      </p:sp>
      <p:sp>
        <p:nvSpPr>
          <p:cNvPr id="4" name="Foliennummernplatzhalter 3"/>
          <p:cNvSpPr>
            <a:spLocks noGrp="1"/>
          </p:cNvSpPr>
          <p:nvPr>
            <p:ph type="sldNum" sz="quarter" idx="5"/>
          </p:nvPr>
        </p:nvSpPr>
        <p:spPr/>
        <p:txBody>
          <a:bodyPr/>
          <a:lstStyle/>
          <a:p>
            <a:fld id="{52A634D6-B28C-46F5-B708-C33B899E4040}" type="slidenum">
              <a:rPr lang="de-DE" smtClean="0"/>
              <a:t>10</a:t>
            </a:fld>
            <a:endParaRPr lang="de-DE"/>
          </a:p>
        </p:txBody>
      </p:sp>
    </p:spTree>
    <p:extLst>
      <p:ext uri="{BB962C8B-B14F-4D97-AF65-F5344CB8AC3E}">
        <p14:creationId xmlns:p14="http://schemas.microsoft.com/office/powerpoint/2010/main" val="2986908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sz="1200" b="1" i="0" u="none" strike="noStrike" baseline="0" dirty="0">
                <a:solidFill>
                  <a:srgbClr val="00000A"/>
                </a:solidFill>
                <a:latin typeface="Arial" panose="020B0604020202020204" pitchFamily="34" charset="0"/>
              </a:rPr>
              <a:t>Beispielrechnung: </a:t>
            </a:r>
            <a:r>
              <a:rPr lang="de-DE" sz="1200" b="0" i="0" u="none" strike="noStrike" baseline="0" dirty="0">
                <a:solidFill>
                  <a:srgbClr val="00000A"/>
                </a:solidFill>
                <a:latin typeface="Arial" panose="020B0604020202020204" pitchFamily="34" charset="0"/>
              </a:rPr>
              <a:t>Ein*e Beschäftigte*r ist als Minijobber*in mit 450 Euro für ein</a:t>
            </a:r>
          </a:p>
          <a:p>
            <a:pPr algn="l"/>
            <a:r>
              <a:rPr lang="de-DE" sz="1200" b="0" i="0" u="none" strike="noStrike" baseline="0" dirty="0">
                <a:solidFill>
                  <a:srgbClr val="00000A"/>
                </a:solidFill>
                <a:latin typeface="Arial" panose="020B0604020202020204" pitchFamily="34" charset="0"/>
              </a:rPr>
              <a:t>Projekt eines Zuwendungsempfangenden beschäftigt. Die Umwandlung in eine</a:t>
            </a:r>
          </a:p>
          <a:p>
            <a:pPr algn="l"/>
            <a:r>
              <a:rPr lang="de-DE" sz="1200" b="0" i="0" u="none" strike="noStrike" baseline="0" dirty="0">
                <a:solidFill>
                  <a:srgbClr val="00000A"/>
                </a:solidFill>
                <a:latin typeface="Arial" panose="020B0604020202020204" pitchFamily="34" charset="0"/>
              </a:rPr>
              <a:t>sozialversicherungspflichtige Midi-Beschäftigung erfolgt unter der Maßgabe, dass</a:t>
            </a:r>
          </a:p>
          <a:p>
            <a:pPr algn="l"/>
            <a:r>
              <a:rPr lang="de-DE" sz="1200" b="0" i="0" u="none" strike="noStrike" baseline="0" dirty="0">
                <a:solidFill>
                  <a:srgbClr val="00000A"/>
                </a:solidFill>
                <a:latin typeface="Arial" panose="020B0604020202020204" pitchFamily="34" charset="0"/>
              </a:rPr>
              <a:t>der/die Beschäftigte* nicht weniger Nettoeinkommen erhalten darf und keine höhere</a:t>
            </a:r>
          </a:p>
          <a:p>
            <a:pPr algn="l"/>
            <a:r>
              <a:rPr lang="de-DE" sz="1200" b="0" i="0" u="none" strike="noStrike" baseline="0" dirty="0">
                <a:solidFill>
                  <a:srgbClr val="00000A"/>
                </a:solidFill>
                <a:latin typeface="Arial" panose="020B0604020202020204" pitchFamily="34" charset="0"/>
              </a:rPr>
              <a:t>Arbeitszeit.</a:t>
            </a:r>
          </a:p>
          <a:p>
            <a:endParaRPr lang="de-DE" dirty="0"/>
          </a:p>
        </p:txBody>
      </p:sp>
      <p:sp>
        <p:nvSpPr>
          <p:cNvPr id="4" name="Foliennummernplatzhalter 3"/>
          <p:cNvSpPr>
            <a:spLocks noGrp="1"/>
          </p:cNvSpPr>
          <p:nvPr>
            <p:ph type="sldNum" sz="quarter" idx="5"/>
          </p:nvPr>
        </p:nvSpPr>
        <p:spPr/>
        <p:txBody>
          <a:bodyPr/>
          <a:lstStyle/>
          <a:p>
            <a:fld id="{52A634D6-B28C-46F5-B708-C33B899E4040}" type="slidenum">
              <a:rPr lang="de-DE" smtClean="0"/>
              <a:t>12</a:t>
            </a:fld>
            <a:endParaRPr lang="de-DE"/>
          </a:p>
        </p:txBody>
      </p:sp>
    </p:spTree>
    <p:extLst>
      <p:ext uri="{BB962C8B-B14F-4D97-AF65-F5344CB8AC3E}">
        <p14:creationId xmlns:p14="http://schemas.microsoft.com/office/powerpoint/2010/main" val="8566527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7" name="Bildplatzhalter 5">
            <a:extLst>
              <a:ext uri="{FF2B5EF4-FFF2-40B4-BE49-F238E27FC236}">
                <a16:creationId xmlns:a16="http://schemas.microsoft.com/office/drawing/2014/main" id="{318A8D83-0383-4B4C-98D9-B768F2BD59B6}"/>
              </a:ext>
            </a:extLst>
          </p:cNvPr>
          <p:cNvSpPr>
            <a:spLocks noGrp="1"/>
          </p:cNvSpPr>
          <p:nvPr>
            <p:ph type="pic" sz="quarter" idx="14"/>
          </p:nvPr>
        </p:nvSpPr>
        <p:spPr>
          <a:xfrm>
            <a:off x="-3" y="0"/>
            <a:ext cx="12192003" cy="6858000"/>
          </a:xfrm>
          <a:solidFill>
            <a:schemeClr val="bg2"/>
          </a:solidFill>
        </p:spPr>
        <p:txBody>
          <a:bodyPr anchor="ctr"/>
          <a:lstStyle>
            <a:lvl1pPr marL="0" indent="0" algn="ctr">
              <a:buNone/>
              <a:defRPr sz="1200"/>
            </a:lvl1pPr>
          </a:lstStyle>
          <a:p>
            <a:endParaRPr lang="de-DE"/>
          </a:p>
        </p:txBody>
      </p:sp>
      <p:sp>
        <p:nvSpPr>
          <p:cNvPr id="2" name="Title 1"/>
          <p:cNvSpPr>
            <a:spLocks noGrp="1"/>
          </p:cNvSpPr>
          <p:nvPr>
            <p:ph type="ctrTitle"/>
          </p:nvPr>
        </p:nvSpPr>
        <p:spPr>
          <a:xfrm>
            <a:off x="4286249" y="2281238"/>
            <a:ext cx="7256463" cy="1356360"/>
          </a:xfrm>
        </p:spPr>
        <p:txBody>
          <a:bodyPr anchor="b"/>
          <a:lstStyle>
            <a:lvl1pPr algn="l">
              <a:defRPr sz="3600" cap="all" baseline="0"/>
            </a:lvl1pPr>
          </a:lstStyle>
          <a:p>
            <a:r>
              <a:rPr lang="de-DE"/>
              <a:t>Mastertitelformat bearbeiten</a:t>
            </a:r>
            <a:endParaRPr lang="en-US" dirty="0"/>
          </a:p>
        </p:txBody>
      </p:sp>
      <p:sp>
        <p:nvSpPr>
          <p:cNvPr id="3" name="Subtitle 2"/>
          <p:cNvSpPr>
            <a:spLocks noGrp="1"/>
          </p:cNvSpPr>
          <p:nvPr>
            <p:ph type="subTitle" idx="1"/>
          </p:nvPr>
        </p:nvSpPr>
        <p:spPr>
          <a:xfrm>
            <a:off x="4286249" y="3796507"/>
            <a:ext cx="7256463" cy="720000"/>
          </a:xfrm>
        </p:spPr>
        <p:txBody>
          <a:bodyPr/>
          <a:lstStyle>
            <a:lvl1pPr marL="0" indent="0" algn="l">
              <a:lnSpc>
                <a:spcPct val="105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6" name="Textplatzhalter 4">
            <a:extLst>
              <a:ext uri="{FF2B5EF4-FFF2-40B4-BE49-F238E27FC236}">
                <a16:creationId xmlns:a16="http://schemas.microsoft.com/office/drawing/2014/main" id="{8A4A1DBD-24A3-4764-BF0B-BB252EEEFB8D}"/>
              </a:ext>
            </a:extLst>
          </p:cNvPr>
          <p:cNvSpPr>
            <a:spLocks noGrp="1"/>
          </p:cNvSpPr>
          <p:nvPr>
            <p:ph type="body" sz="quarter" idx="15" hasCustomPrompt="1"/>
          </p:nvPr>
        </p:nvSpPr>
        <p:spPr>
          <a:xfrm>
            <a:off x="9613104" y="657225"/>
            <a:ext cx="1931196" cy="644560"/>
          </a:xfrm>
          <a:blipFill>
            <a:blip r:embed="rId2">
              <a:extLst>
                <a:ext uri="{96DAC541-7B7A-43D3-8B79-37D633B846F1}">
                  <asvg:svgBlip xmlns:asvg="http://schemas.microsoft.com/office/drawing/2016/SVG/main" xmlns="" r:embed="rId3"/>
                </a:ext>
              </a:extLst>
            </a:blip>
            <a:stretch>
              <a:fillRect/>
            </a:stretch>
          </a:blipFill>
        </p:spPr>
        <p:txBody>
          <a:bodyPr anchor="ctr"/>
          <a:lstStyle>
            <a:lvl1pPr marL="0" indent="0" algn="l">
              <a:lnSpc>
                <a:spcPct val="90000"/>
              </a:lnSpc>
              <a:buNone/>
              <a:defRPr sz="400">
                <a:solidFill>
                  <a:schemeClr val="accent1"/>
                </a:solidFill>
                <a:latin typeface="+mn-lt"/>
              </a:defRPr>
            </a:lvl1pPr>
          </a:lstStyle>
          <a:p>
            <a:pPr lvl="0"/>
            <a:r>
              <a:rPr lang="de-DE"/>
              <a:t> </a:t>
            </a:r>
          </a:p>
        </p:txBody>
      </p:sp>
    </p:spTree>
    <p:extLst>
      <p:ext uri="{BB962C8B-B14F-4D97-AF65-F5344CB8AC3E}">
        <p14:creationId xmlns:p14="http://schemas.microsoft.com/office/powerpoint/2010/main" val="113065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elfolie Blau S">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391200"/>
            <a:ext cx="10972800" cy="2836800"/>
          </a:xfrm>
          <a:blipFill>
            <a:blip r:embed="rId2">
              <a:extLst>
                <a:ext uri="{96DAC541-7B7A-43D3-8B79-37D633B846F1}">
                  <asvg:svgBlip xmlns:asvg="http://schemas.microsoft.com/office/drawing/2016/SVG/main" xmlns="" r:embed="rId3"/>
                </a:ext>
              </a:extLst>
            </a:blip>
            <a:stretch>
              <a:fillRect/>
            </a:stretch>
          </a:blipFill>
          <a:ln w="12700">
            <a:noFill/>
          </a:ln>
        </p:spPr>
        <p:txBody>
          <a:bodyPr lIns="576000" tIns="504000" rIns="864000" bIns="504000" anchor="t"/>
          <a:lstStyle>
            <a:lvl1pPr algn="l">
              <a:defRPr sz="3600" cap="all" baseline="0">
                <a:solidFill>
                  <a:schemeClr val="bg1"/>
                </a:solidFill>
              </a:defRPr>
            </a:lvl1pPr>
          </a:lstStyle>
          <a:p>
            <a:r>
              <a:rPr lang="de-DE"/>
              <a:t>Mastertitelformat bearbeiten</a:t>
            </a:r>
            <a:endParaRPr lang="en-US" dirty="0"/>
          </a:p>
        </p:txBody>
      </p:sp>
      <p:sp>
        <p:nvSpPr>
          <p:cNvPr id="3" name="Subtitle 2"/>
          <p:cNvSpPr>
            <a:spLocks noGrp="1"/>
          </p:cNvSpPr>
          <p:nvPr>
            <p:ph type="subTitle" idx="1"/>
          </p:nvPr>
        </p:nvSpPr>
        <p:spPr>
          <a:xfrm>
            <a:off x="1209675" y="5400493"/>
            <a:ext cx="8161934" cy="633412"/>
          </a:xfrm>
        </p:spPr>
        <p:txBody>
          <a:bodyPr anchor="b"/>
          <a:lstStyle>
            <a:lvl1pPr marL="0" indent="0" algn="l">
              <a:lnSpc>
                <a:spcPct val="105000"/>
              </a:lnSpc>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Tree>
    <p:extLst>
      <p:ext uri="{BB962C8B-B14F-4D97-AF65-F5344CB8AC3E}">
        <p14:creationId xmlns:p14="http://schemas.microsoft.com/office/powerpoint/2010/main" val="4067078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elfolie Hellblau L">
    <p:bg>
      <p:bgPr>
        <a:solidFill>
          <a:srgbClr val="AAC9E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29999"/>
            <a:ext cx="10972800" cy="5598000"/>
          </a:xfrm>
          <a:blipFill>
            <a:blip r:embed="rId2">
              <a:extLst>
                <a:ext uri="{96DAC541-7B7A-43D3-8B79-37D633B846F1}">
                  <asvg:svgBlip xmlns:asvg="http://schemas.microsoft.com/office/drawing/2016/SVG/main" xmlns="" r:embed="rId3"/>
                </a:ext>
              </a:extLst>
            </a:blip>
            <a:stretch>
              <a:fillRect/>
            </a:stretch>
          </a:blipFill>
          <a:ln w="12700">
            <a:noFill/>
          </a:ln>
        </p:spPr>
        <p:txBody>
          <a:bodyPr lIns="576000" tIns="504000" rIns="864000" bIns="504000" anchor="t"/>
          <a:lstStyle>
            <a:lvl1pPr algn="l">
              <a:defRPr sz="3600" cap="all" baseline="0">
                <a:solidFill>
                  <a:schemeClr val="tx1"/>
                </a:solidFill>
              </a:defRPr>
            </a:lvl1pPr>
          </a:lstStyle>
          <a:p>
            <a:r>
              <a:rPr lang="de-DE"/>
              <a:t>Mastertitelformat bearbeiten</a:t>
            </a:r>
            <a:endParaRPr lang="en-US" dirty="0"/>
          </a:p>
        </p:txBody>
      </p:sp>
      <p:sp>
        <p:nvSpPr>
          <p:cNvPr id="3" name="Subtitle 2"/>
          <p:cNvSpPr>
            <a:spLocks noGrp="1"/>
          </p:cNvSpPr>
          <p:nvPr>
            <p:ph type="subTitle" idx="1"/>
          </p:nvPr>
        </p:nvSpPr>
        <p:spPr>
          <a:xfrm>
            <a:off x="1209675" y="5400493"/>
            <a:ext cx="8161934" cy="633412"/>
          </a:xfrm>
        </p:spPr>
        <p:txBody>
          <a:bodyPr anchor="b"/>
          <a:lstStyle>
            <a:lvl1pPr marL="0" indent="0" algn="l">
              <a:lnSpc>
                <a:spcPct val="105000"/>
              </a:lnSpc>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Tree>
    <p:extLst>
      <p:ext uri="{BB962C8B-B14F-4D97-AF65-F5344CB8AC3E}">
        <p14:creationId xmlns:p14="http://schemas.microsoft.com/office/powerpoint/2010/main" val="1455477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elfolie Hellblau S">
    <p:bg>
      <p:bgPr>
        <a:solidFill>
          <a:srgbClr val="AAC9E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391200"/>
            <a:ext cx="10972799" cy="2836800"/>
          </a:xfrm>
          <a:blipFill>
            <a:blip r:embed="rId2">
              <a:extLst>
                <a:ext uri="{96DAC541-7B7A-43D3-8B79-37D633B846F1}">
                  <asvg:svgBlip xmlns:asvg="http://schemas.microsoft.com/office/drawing/2016/SVG/main" xmlns="" r:embed="rId3"/>
                </a:ext>
              </a:extLst>
            </a:blip>
            <a:stretch>
              <a:fillRect/>
            </a:stretch>
          </a:blipFill>
          <a:ln w="12700">
            <a:noFill/>
          </a:ln>
        </p:spPr>
        <p:txBody>
          <a:bodyPr lIns="576000" tIns="504000" rIns="864000" bIns="504000" anchor="t"/>
          <a:lstStyle>
            <a:lvl1pPr algn="l">
              <a:defRPr sz="3600" cap="all" baseline="0">
                <a:solidFill>
                  <a:schemeClr val="tx1"/>
                </a:solidFill>
              </a:defRPr>
            </a:lvl1pPr>
          </a:lstStyle>
          <a:p>
            <a:r>
              <a:rPr lang="de-DE"/>
              <a:t>Mastertitelformat bearbeiten</a:t>
            </a:r>
            <a:endParaRPr lang="en-US" dirty="0"/>
          </a:p>
        </p:txBody>
      </p:sp>
      <p:sp>
        <p:nvSpPr>
          <p:cNvPr id="3" name="Subtitle 2"/>
          <p:cNvSpPr>
            <a:spLocks noGrp="1"/>
          </p:cNvSpPr>
          <p:nvPr>
            <p:ph type="subTitle" idx="1"/>
          </p:nvPr>
        </p:nvSpPr>
        <p:spPr>
          <a:xfrm>
            <a:off x="1209675" y="5400493"/>
            <a:ext cx="8161934" cy="633412"/>
          </a:xfrm>
        </p:spPr>
        <p:txBody>
          <a:bodyPr anchor="b"/>
          <a:lstStyle>
            <a:lvl1pPr marL="0" indent="0" algn="l">
              <a:lnSpc>
                <a:spcPct val="105000"/>
              </a:lnSpc>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Tree>
    <p:extLst>
      <p:ext uri="{BB962C8B-B14F-4D97-AF65-F5344CB8AC3E}">
        <p14:creationId xmlns:p14="http://schemas.microsoft.com/office/powerpoint/2010/main" val="378954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folie Hellgrün L">
    <p:bg>
      <p:bgPr>
        <a:solidFill>
          <a:srgbClr val="9BCFA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29999"/>
            <a:ext cx="10972800" cy="5598000"/>
          </a:xfrm>
          <a:blipFill>
            <a:blip r:embed="rId2">
              <a:extLst>
                <a:ext uri="{96DAC541-7B7A-43D3-8B79-37D633B846F1}">
                  <asvg:svgBlip xmlns:asvg="http://schemas.microsoft.com/office/drawing/2016/SVG/main" xmlns="" r:embed="rId3"/>
                </a:ext>
              </a:extLst>
            </a:blip>
            <a:stretch>
              <a:fillRect/>
            </a:stretch>
          </a:blipFill>
          <a:ln w="12700">
            <a:noFill/>
          </a:ln>
        </p:spPr>
        <p:txBody>
          <a:bodyPr lIns="576000" tIns="504000" rIns="864000" bIns="504000" anchor="t"/>
          <a:lstStyle>
            <a:lvl1pPr algn="l">
              <a:defRPr sz="3600" cap="all" baseline="0">
                <a:solidFill>
                  <a:schemeClr val="tx1"/>
                </a:solidFill>
              </a:defRPr>
            </a:lvl1pPr>
          </a:lstStyle>
          <a:p>
            <a:r>
              <a:rPr lang="de-DE"/>
              <a:t>Mastertitelformat bearbeiten</a:t>
            </a:r>
            <a:endParaRPr lang="en-US" dirty="0"/>
          </a:p>
        </p:txBody>
      </p:sp>
      <p:sp>
        <p:nvSpPr>
          <p:cNvPr id="3" name="Subtitle 2"/>
          <p:cNvSpPr>
            <a:spLocks noGrp="1"/>
          </p:cNvSpPr>
          <p:nvPr>
            <p:ph type="subTitle" idx="1"/>
          </p:nvPr>
        </p:nvSpPr>
        <p:spPr>
          <a:xfrm>
            <a:off x="1209675" y="5400493"/>
            <a:ext cx="8161934" cy="633412"/>
          </a:xfrm>
        </p:spPr>
        <p:txBody>
          <a:bodyPr anchor="b"/>
          <a:lstStyle>
            <a:lvl1pPr marL="0" indent="0" algn="l">
              <a:lnSpc>
                <a:spcPct val="105000"/>
              </a:lnSpc>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Tree>
    <p:extLst>
      <p:ext uri="{BB962C8B-B14F-4D97-AF65-F5344CB8AC3E}">
        <p14:creationId xmlns:p14="http://schemas.microsoft.com/office/powerpoint/2010/main" val="1263344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folie Hellgrün S">
    <p:bg>
      <p:bgPr>
        <a:solidFill>
          <a:srgbClr val="9BCFA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391200"/>
            <a:ext cx="10972799" cy="2836800"/>
          </a:xfrm>
          <a:blipFill>
            <a:blip r:embed="rId2">
              <a:extLst>
                <a:ext uri="{96DAC541-7B7A-43D3-8B79-37D633B846F1}">
                  <asvg:svgBlip xmlns:asvg="http://schemas.microsoft.com/office/drawing/2016/SVG/main" xmlns="" r:embed="rId3"/>
                </a:ext>
              </a:extLst>
            </a:blip>
            <a:stretch>
              <a:fillRect/>
            </a:stretch>
          </a:blipFill>
          <a:ln w="12700">
            <a:noFill/>
          </a:ln>
        </p:spPr>
        <p:txBody>
          <a:bodyPr lIns="576000" tIns="504000" rIns="864000" bIns="504000" anchor="t"/>
          <a:lstStyle>
            <a:lvl1pPr algn="l">
              <a:defRPr sz="3600" cap="all" baseline="0">
                <a:solidFill>
                  <a:schemeClr val="tx1"/>
                </a:solidFill>
              </a:defRPr>
            </a:lvl1pPr>
          </a:lstStyle>
          <a:p>
            <a:r>
              <a:rPr lang="de-DE"/>
              <a:t>Mastertitelformat bearbeiten</a:t>
            </a:r>
            <a:endParaRPr lang="en-US" dirty="0"/>
          </a:p>
        </p:txBody>
      </p:sp>
      <p:sp>
        <p:nvSpPr>
          <p:cNvPr id="3" name="Subtitle 2"/>
          <p:cNvSpPr>
            <a:spLocks noGrp="1"/>
          </p:cNvSpPr>
          <p:nvPr>
            <p:ph type="subTitle" idx="1"/>
          </p:nvPr>
        </p:nvSpPr>
        <p:spPr>
          <a:xfrm>
            <a:off x="1209675" y="5400493"/>
            <a:ext cx="8161934" cy="633412"/>
          </a:xfrm>
        </p:spPr>
        <p:txBody>
          <a:bodyPr anchor="b"/>
          <a:lstStyle>
            <a:lvl1pPr marL="0" indent="0" algn="l">
              <a:lnSpc>
                <a:spcPct val="105000"/>
              </a:lnSpc>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Tree>
    <p:extLst>
      <p:ext uri="{BB962C8B-B14F-4D97-AF65-F5344CB8AC3E}">
        <p14:creationId xmlns:p14="http://schemas.microsoft.com/office/powerpoint/2010/main" val="3230323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apiteltrenner 1">
    <p:spTree>
      <p:nvGrpSpPr>
        <p:cNvPr id="1" name=""/>
        <p:cNvGrpSpPr/>
        <p:nvPr/>
      </p:nvGrpSpPr>
      <p:grpSpPr>
        <a:xfrm>
          <a:off x="0" y="0"/>
          <a:ext cx="0" cy="0"/>
          <a:chOff x="0" y="0"/>
          <a:chExt cx="0" cy="0"/>
        </a:xfrm>
      </p:grpSpPr>
      <p:sp>
        <p:nvSpPr>
          <p:cNvPr id="13" name="Bildplatzhalter 5">
            <a:extLst>
              <a:ext uri="{FF2B5EF4-FFF2-40B4-BE49-F238E27FC236}">
                <a16:creationId xmlns:a16="http://schemas.microsoft.com/office/drawing/2014/main" id="{6AC12680-9825-47D5-83F4-DC394779B5BD}"/>
              </a:ext>
            </a:extLst>
          </p:cNvPr>
          <p:cNvSpPr>
            <a:spLocks noGrp="1"/>
          </p:cNvSpPr>
          <p:nvPr>
            <p:ph type="pic" sz="quarter" idx="14"/>
          </p:nvPr>
        </p:nvSpPr>
        <p:spPr>
          <a:xfrm>
            <a:off x="-2" y="0"/>
            <a:ext cx="8134352" cy="6858000"/>
          </a:xfrm>
          <a:solidFill>
            <a:schemeClr val="bg2"/>
          </a:solidFill>
        </p:spPr>
        <p:txBody>
          <a:bodyPr anchor="ctr"/>
          <a:lstStyle>
            <a:lvl1pPr marL="0" indent="0" algn="ctr">
              <a:buNone/>
              <a:defRPr sz="1200"/>
            </a:lvl1pPr>
          </a:lstStyle>
          <a:p>
            <a:endParaRPr lang="de-DE"/>
          </a:p>
        </p:txBody>
      </p:sp>
      <p:sp>
        <p:nvSpPr>
          <p:cNvPr id="2" name="Title 1"/>
          <p:cNvSpPr>
            <a:spLocks noGrp="1"/>
          </p:cNvSpPr>
          <p:nvPr>
            <p:ph type="title"/>
          </p:nvPr>
        </p:nvSpPr>
        <p:spPr>
          <a:xfrm>
            <a:off x="8672447" y="2066481"/>
            <a:ext cx="3138087" cy="1524444"/>
          </a:xfrm>
        </p:spPr>
        <p:txBody>
          <a:bodyPr/>
          <a:lstStyle>
            <a:lvl1pPr>
              <a:defRPr sz="3000" cap="all" baseline="0"/>
            </a:lvl1pPr>
          </a:lstStyle>
          <a:p>
            <a:r>
              <a:rPr lang="de-DE"/>
              <a:t>Mastertitelformat bearbeiten</a:t>
            </a:r>
            <a:endParaRPr lang="en-US" dirty="0"/>
          </a:p>
        </p:txBody>
      </p:sp>
      <p:sp>
        <p:nvSpPr>
          <p:cNvPr id="12" name="Textplatzhalter 11">
            <a:extLst>
              <a:ext uri="{FF2B5EF4-FFF2-40B4-BE49-F238E27FC236}">
                <a16:creationId xmlns:a16="http://schemas.microsoft.com/office/drawing/2014/main" id="{C978E4A0-018C-4D9D-AA73-D8AD1AEB1746}"/>
              </a:ext>
            </a:extLst>
          </p:cNvPr>
          <p:cNvSpPr>
            <a:spLocks noGrp="1"/>
          </p:cNvSpPr>
          <p:nvPr>
            <p:ph type="body" sz="quarter" idx="13"/>
          </p:nvPr>
        </p:nvSpPr>
        <p:spPr>
          <a:xfrm>
            <a:off x="8653395" y="3776353"/>
            <a:ext cx="3138087" cy="2175185"/>
          </a:xfrm>
        </p:spPr>
        <p:txBody>
          <a:bodyPr numCol="1" spc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D3C9B2FB-49B4-4AFC-A5BE-36E1E69B5C24}"/>
              </a:ext>
            </a:extLst>
          </p:cNvPr>
          <p:cNvSpPr>
            <a:spLocks noGrp="1"/>
          </p:cNvSpPr>
          <p:nvPr>
            <p:ph type="body" sz="quarter" idx="15" hasCustomPrompt="1"/>
          </p:nvPr>
        </p:nvSpPr>
        <p:spPr>
          <a:xfrm>
            <a:off x="8653397" y="1032584"/>
            <a:ext cx="2776135" cy="1205346"/>
          </a:xfrm>
        </p:spPr>
        <p:txBody>
          <a:bodyPr anchor="ctr"/>
          <a:lstStyle>
            <a:lvl1pPr marL="0" indent="0">
              <a:lnSpc>
                <a:spcPct val="90000"/>
              </a:lnSpc>
              <a:buNone/>
              <a:defRPr sz="6000" b="1">
                <a:solidFill>
                  <a:schemeClr val="accent1"/>
                </a:solidFill>
                <a:latin typeface="+mj-lt"/>
              </a:defRPr>
            </a:lvl1pPr>
          </a:lstStyle>
          <a:p>
            <a:pPr lvl="0"/>
            <a:r>
              <a:rPr lang="de-DE"/>
              <a:t>00</a:t>
            </a:r>
          </a:p>
        </p:txBody>
      </p:sp>
    </p:spTree>
    <p:extLst>
      <p:ext uri="{BB962C8B-B14F-4D97-AF65-F5344CB8AC3E}">
        <p14:creationId xmlns:p14="http://schemas.microsoft.com/office/powerpoint/2010/main" val="3826101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Kapiteltrenner 2">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BEA2BB2C-7695-4650-8733-E760D9467D89}"/>
              </a:ext>
            </a:extLst>
          </p:cNvPr>
          <p:cNvSpPr/>
          <p:nvPr userDrawn="1"/>
        </p:nvSpPr>
        <p:spPr>
          <a:xfrm>
            <a:off x="8772524" y="0"/>
            <a:ext cx="3419475"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3" name="Bildplatzhalter 5">
            <a:extLst>
              <a:ext uri="{FF2B5EF4-FFF2-40B4-BE49-F238E27FC236}">
                <a16:creationId xmlns:a16="http://schemas.microsoft.com/office/drawing/2014/main" id="{6AC12680-9825-47D5-83F4-DC394779B5BD}"/>
              </a:ext>
            </a:extLst>
          </p:cNvPr>
          <p:cNvSpPr>
            <a:spLocks noGrp="1"/>
          </p:cNvSpPr>
          <p:nvPr>
            <p:ph type="pic" sz="quarter" idx="14"/>
          </p:nvPr>
        </p:nvSpPr>
        <p:spPr>
          <a:xfrm>
            <a:off x="-3" y="0"/>
            <a:ext cx="8772528" cy="6858000"/>
          </a:xfrm>
          <a:solidFill>
            <a:schemeClr val="bg2"/>
          </a:solidFill>
        </p:spPr>
        <p:txBody>
          <a:bodyPr anchor="ctr"/>
          <a:lstStyle>
            <a:lvl1pPr marL="0" indent="0" algn="ctr">
              <a:buNone/>
              <a:defRPr sz="1200"/>
            </a:lvl1pPr>
          </a:lstStyle>
          <a:p>
            <a:endParaRPr lang="de-DE"/>
          </a:p>
        </p:txBody>
      </p:sp>
      <p:sp>
        <p:nvSpPr>
          <p:cNvPr id="2" name="Title 1"/>
          <p:cNvSpPr>
            <a:spLocks noGrp="1"/>
          </p:cNvSpPr>
          <p:nvPr>
            <p:ph type="title"/>
          </p:nvPr>
        </p:nvSpPr>
        <p:spPr>
          <a:xfrm>
            <a:off x="9172573" y="5084916"/>
            <a:ext cx="2651983" cy="1430502"/>
          </a:xfrm>
        </p:spPr>
        <p:txBody>
          <a:bodyPr anchor="b"/>
          <a:lstStyle>
            <a:lvl1pPr>
              <a:defRPr sz="3000" cap="all" baseline="0"/>
            </a:lvl1pPr>
          </a:lstStyle>
          <a:p>
            <a:r>
              <a:rPr lang="de-DE"/>
              <a:t>Mastertitelformat bearbeiten</a:t>
            </a:r>
            <a:endParaRPr lang="en-US" dirty="0"/>
          </a:p>
        </p:txBody>
      </p:sp>
      <p:sp>
        <p:nvSpPr>
          <p:cNvPr id="5" name="Textplatzhalter 4">
            <a:extLst>
              <a:ext uri="{FF2B5EF4-FFF2-40B4-BE49-F238E27FC236}">
                <a16:creationId xmlns:a16="http://schemas.microsoft.com/office/drawing/2014/main" id="{D3C9B2FB-49B4-4AFC-A5BE-36E1E69B5C24}"/>
              </a:ext>
            </a:extLst>
          </p:cNvPr>
          <p:cNvSpPr>
            <a:spLocks noGrp="1"/>
          </p:cNvSpPr>
          <p:nvPr>
            <p:ph type="body" sz="quarter" idx="15" hasCustomPrompt="1"/>
          </p:nvPr>
        </p:nvSpPr>
        <p:spPr>
          <a:xfrm>
            <a:off x="9172573" y="1206831"/>
            <a:ext cx="2651984" cy="1205346"/>
          </a:xfrm>
        </p:spPr>
        <p:txBody>
          <a:bodyPr anchor="ctr"/>
          <a:lstStyle>
            <a:lvl1pPr marL="0" indent="0" algn="ctr">
              <a:lnSpc>
                <a:spcPct val="90000"/>
              </a:lnSpc>
              <a:buNone/>
              <a:defRPr sz="8000" b="1">
                <a:solidFill>
                  <a:schemeClr val="bg1"/>
                </a:solidFill>
                <a:latin typeface="+mj-lt"/>
              </a:defRPr>
            </a:lvl1pPr>
          </a:lstStyle>
          <a:p>
            <a:pPr lvl="0"/>
            <a:r>
              <a:rPr lang="de-DE"/>
              <a:t>00</a:t>
            </a:r>
          </a:p>
        </p:txBody>
      </p:sp>
    </p:spTree>
    <p:extLst>
      <p:ext uri="{BB962C8B-B14F-4D97-AF65-F5344CB8AC3E}">
        <p14:creationId xmlns:p14="http://schemas.microsoft.com/office/powerpoint/2010/main" val="1670510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Kapiteltrenner 3">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BEA2BB2C-7695-4650-8733-E760D9467D89}"/>
              </a:ext>
            </a:extLst>
          </p:cNvPr>
          <p:cNvSpPr/>
          <p:nvPr userDrawn="1"/>
        </p:nvSpPr>
        <p:spPr>
          <a:xfrm>
            <a:off x="8772524" y="0"/>
            <a:ext cx="3419476" cy="3429000"/>
          </a:xfrm>
          <a:prstGeom prst="rect">
            <a:avLst/>
          </a:prstGeom>
          <a:solidFill>
            <a:srgbClr val="00A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3" name="Bildplatzhalter 5">
            <a:extLst>
              <a:ext uri="{FF2B5EF4-FFF2-40B4-BE49-F238E27FC236}">
                <a16:creationId xmlns:a16="http://schemas.microsoft.com/office/drawing/2014/main" id="{6AC12680-9825-47D5-83F4-DC394779B5BD}"/>
              </a:ext>
            </a:extLst>
          </p:cNvPr>
          <p:cNvSpPr>
            <a:spLocks noGrp="1"/>
          </p:cNvSpPr>
          <p:nvPr>
            <p:ph type="pic" sz="quarter" idx="14"/>
          </p:nvPr>
        </p:nvSpPr>
        <p:spPr>
          <a:xfrm>
            <a:off x="-3" y="0"/>
            <a:ext cx="8772525" cy="6858000"/>
          </a:xfrm>
          <a:solidFill>
            <a:schemeClr val="bg2"/>
          </a:solidFill>
        </p:spPr>
        <p:txBody>
          <a:bodyPr anchor="ctr"/>
          <a:lstStyle>
            <a:lvl1pPr marL="0" indent="0" algn="ctr">
              <a:buNone/>
              <a:defRPr sz="1200"/>
            </a:lvl1pPr>
          </a:lstStyle>
          <a:p>
            <a:endParaRPr lang="de-DE"/>
          </a:p>
        </p:txBody>
      </p:sp>
      <p:sp>
        <p:nvSpPr>
          <p:cNvPr id="2" name="Title 1"/>
          <p:cNvSpPr>
            <a:spLocks noGrp="1"/>
          </p:cNvSpPr>
          <p:nvPr>
            <p:ph type="title"/>
          </p:nvPr>
        </p:nvSpPr>
        <p:spPr>
          <a:xfrm>
            <a:off x="9172574" y="3963188"/>
            <a:ext cx="2651984" cy="714540"/>
          </a:xfrm>
        </p:spPr>
        <p:txBody>
          <a:bodyPr/>
          <a:lstStyle>
            <a:lvl1pPr>
              <a:defRPr sz="3000" cap="all" baseline="0"/>
            </a:lvl1pPr>
          </a:lstStyle>
          <a:p>
            <a:r>
              <a:rPr lang="de-DE"/>
              <a:t>Mastertitelformat bearbeiten</a:t>
            </a:r>
            <a:endParaRPr lang="en-US" dirty="0"/>
          </a:p>
        </p:txBody>
      </p:sp>
      <p:sp>
        <p:nvSpPr>
          <p:cNvPr id="5" name="Textplatzhalter 4">
            <a:extLst>
              <a:ext uri="{FF2B5EF4-FFF2-40B4-BE49-F238E27FC236}">
                <a16:creationId xmlns:a16="http://schemas.microsoft.com/office/drawing/2014/main" id="{D3C9B2FB-49B4-4AFC-A5BE-36E1E69B5C24}"/>
              </a:ext>
            </a:extLst>
          </p:cNvPr>
          <p:cNvSpPr>
            <a:spLocks noGrp="1"/>
          </p:cNvSpPr>
          <p:nvPr>
            <p:ph type="body" sz="quarter" idx="15" hasCustomPrompt="1"/>
          </p:nvPr>
        </p:nvSpPr>
        <p:spPr>
          <a:xfrm>
            <a:off x="9172573" y="1206830"/>
            <a:ext cx="2651984" cy="1205345"/>
          </a:xfrm>
        </p:spPr>
        <p:txBody>
          <a:bodyPr anchor="ctr"/>
          <a:lstStyle>
            <a:lvl1pPr marL="0" indent="0" algn="ctr">
              <a:lnSpc>
                <a:spcPct val="90000"/>
              </a:lnSpc>
              <a:buNone/>
              <a:defRPr sz="8000" b="1">
                <a:solidFill>
                  <a:schemeClr val="bg1"/>
                </a:solidFill>
                <a:latin typeface="+mj-lt"/>
              </a:defRPr>
            </a:lvl1pPr>
          </a:lstStyle>
          <a:p>
            <a:pPr lvl="0"/>
            <a:r>
              <a:rPr lang="de-DE"/>
              <a:t>00</a:t>
            </a:r>
          </a:p>
        </p:txBody>
      </p:sp>
      <p:sp>
        <p:nvSpPr>
          <p:cNvPr id="8" name="Textplatzhalter 11">
            <a:extLst>
              <a:ext uri="{FF2B5EF4-FFF2-40B4-BE49-F238E27FC236}">
                <a16:creationId xmlns:a16="http://schemas.microsoft.com/office/drawing/2014/main" id="{BFDB1D93-3E89-4014-897B-8F90BD777278}"/>
              </a:ext>
            </a:extLst>
          </p:cNvPr>
          <p:cNvSpPr>
            <a:spLocks noGrp="1"/>
          </p:cNvSpPr>
          <p:nvPr>
            <p:ph type="body" sz="quarter" idx="13"/>
          </p:nvPr>
        </p:nvSpPr>
        <p:spPr>
          <a:xfrm>
            <a:off x="9172572" y="4598044"/>
            <a:ext cx="2651984" cy="1944997"/>
          </a:xfrm>
        </p:spPr>
        <p:txBody>
          <a:bodyPr numCol="1" spc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0901432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Kapiteltrenner 5">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36F217F-9F9C-41D8-B6DF-71AEB2A68553}"/>
              </a:ext>
            </a:extLst>
          </p:cNvPr>
          <p:cNvSpPr/>
          <p:nvPr userDrawn="1"/>
        </p:nvSpPr>
        <p:spPr>
          <a:xfrm>
            <a:off x="-3" y="0"/>
            <a:ext cx="8134353" cy="6858000"/>
          </a:xfrm>
          <a:prstGeom prst="rect">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le 1"/>
          <p:cNvSpPr>
            <a:spLocks noGrp="1"/>
          </p:cNvSpPr>
          <p:nvPr>
            <p:ph type="title"/>
          </p:nvPr>
        </p:nvSpPr>
        <p:spPr>
          <a:xfrm>
            <a:off x="991236" y="1995488"/>
            <a:ext cx="5057140" cy="1433512"/>
          </a:xfrm>
        </p:spPr>
        <p:txBody>
          <a:bodyPr/>
          <a:lstStyle>
            <a:lvl1pPr>
              <a:defRPr sz="3600" cap="all" baseline="0">
                <a:solidFill>
                  <a:schemeClr val="bg1"/>
                </a:solidFill>
              </a:defRPr>
            </a:lvl1pPr>
          </a:lstStyle>
          <a:p>
            <a:r>
              <a:rPr lang="de-DE"/>
              <a:t>Mastertitelformat bearbeiten</a:t>
            </a:r>
            <a:endParaRPr lang="en-US" dirty="0"/>
          </a:p>
        </p:txBody>
      </p:sp>
      <p:sp>
        <p:nvSpPr>
          <p:cNvPr id="12" name="Textplatzhalter 11">
            <a:extLst>
              <a:ext uri="{FF2B5EF4-FFF2-40B4-BE49-F238E27FC236}">
                <a16:creationId xmlns:a16="http://schemas.microsoft.com/office/drawing/2014/main" id="{C978E4A0-018C-4D9D-AA73-D8AD1AEB1746}"/>
              </a:ext>
            </a:extLst>
          </p:cNvPr>
          <p:cNvSpPr>
            <a:spLocks noGrp="1"/>
          </p:cNvSpPr>
          <p:nvPr>
            <p:ph type="body" sz="quarter" idx="13"/>
          </p:nvPr>
        </p:nvSpPr>
        <p:spPr>
          <a:xfrm>
            <a:off x="8667751" y="2024063"/>
            <a:ext cx="3156806" cy="3889375"/>
          </a:xfrm>
        </p:spPr>
        <p:txBody>
          <a:bodyPr numCol="1" spc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D3C9B2FB-49B4-4AFC-A5BE-36E1E69B5C24}"/>
              </a:ext>
            </a:extLst>
          </p:cNvPr>
          <p:cNvSpPr>
            <a:spLocks noGrp="1"/>
          </p:cNvSpPr>
          <p:nvPr>
            <p:ph type="body" sz="quarter" idx="15" hasCustomPrompt="1"/>
          </p:nvPr>
        </p:nvSpPr>
        <p:spPr>
          <a:xfrm>
            <a:off x="961010" y="756359"/>
            <a:ext cx="4077501" cy="1205346"/>
          </a:xfrm>
        </p:spPr>
        <p:txBody>
          <a:bodyPr anchor="ctr"/>
          <a:lstStyle>
            <a:lvl1pPr marL="0" indent="0">
              <a:lnSpc>
                <a:spcPct val="90000"/>
              </a:lnSpc>
              <a:buNone/>
              <a:defRPr sz="8000" b="1">
                <a:solidFill>
                  <a:schemeClr val="bg1"/>
                </a:solidFill>
                <a:latin typeface="+mj-lt"/>
              </a:defRPr>
            </a:lvl1pPr>
          </a:lstStyle>
          <a:p>
            <a:pPr lvl="0"/>
            <a:r>
              <a:rPr lang="de-DE"/>
              <a:t>00</a:t>
            </a:r>
          </a:p>
        </p:txBody>
      </p:sp>
    </p:spTree>
    <p:extLst>
      <p:ext uri="{BB962C8B-B14F-4D97-AF65-F5344CB8AC3E}">
        <p14:creationId xmlns:p14="http://schemas.microsoft.com/office/powerpoint/2010/main" val="1023569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umsplatzhalter 6">
            <a:extLst>
              <a:ext uri="{FF2B5EF4-FFF2-40B4-BE49-F238E27FC236}">
                <a16:creationId xmlns:a16="http://schemas.microsoft.com/office/drawing/2014/main" id="{80F65D1A-BD38-4CCE-A00E-BE062FB9204F}"/>
              </a:ext>
            </a:extLst>
          </p:cNvPr>
          <p:cNvSpPr>
            <a:spLocks noGrp="1"/>
          </p:cNvSpPr>
          <p:nvPr>
            <p:ph type="dt" sz="half" idx="10"/>
          </p:nvPr>
        </p:nvSpPr>
        <p:spPr/>
        <p:txBody>
          <a:bodyPr/>
          <a:lstStyle/>
          <a:p>
            <a:fld id="{32CFE0EC-CEA5-40AF-802A-1311DCE6A562}" type="datetime1">
              <a:rPr lang="de-DE" smtClean="0"/>
              <a:t>20.07.2021</a:t>
            </a:fld>
            <a:endParaRPr lang="de-DE"/>
          </a:p>
        </p:txBody>
      </p:sp>
      <p:sp>
        <p:nvSpPr>
          <p:cNvPr id="8" name="Fußzeilenplatzhalter 7">
            <a:extLst>
              <a:ext uri="{FF2B5EF4-FFF2-40B4-BE49-F238E27FC236}">
                <a16:creationId xmlns:a16="http://schemas.microsoft.com/office/drawing/2014/main" id="{5D485DB4-F902-42F9-9430-4A9700D75A37}"/>
              </a:ext>
            </a:extLst>
          </p:cNvPr>
          <p:cNvSpPr>
            <a:spLocks noGrp="1"/>
          </p:cNvSpPr>
          <p:nvPr>
            <p:ph type="ftr" sz="quarter" idx="11"/>
          </p:nvPr>
        </p:nvSpPr>
        <p:spPr/>
        <p:txBody>
          <a:bodyPr/>
          <a:lstStyle/>
          <a:p>
            <a:r>
              <a:rPr lang="de-DE"/>
              <a:t>Keine Mijobs bei Zuwendungsempfangenden, 30.06.2021</a:t>
            </a:r>
          </a:p>
        </p:txBody>
      </p:sp>
      <p:sp>
        <p:nvSpPr>
          <p:cNvPr id="9" name="Foliennummernplatzhalter 8">
            <a:extLst>
              <a:ext uri="{FF2B5EF4-FFF2-40B4-BE49-F238E27FC236}">
                <a16:creationId xmlns:a16="http://schemas.microsoft.com/office/drawing/2014/main" id="{CE9541BF-F514-4E50-B785-68537122CD8D}"/>
              </a:ext>
            </a:extLst>
          </p:cNvPr>
          <p:cNvSpPr>
            <a:spLocks noGrp="1"/>
          </p:cNvSpPr>
          <p:nvPr>
            <p:ph type="sldNum" sz="quarter" idx="12"/>
          </p:nvPr>
        </p:nvSpPr>
        <p:spPr/>
        <p:txBody>
          <a:bodyPr/>
          <a:lstStyle/>
          <a:p>
            <a:r>
              <a:rPr lang="de-DE"/>
              <a:t>Seite </a:t>
            </a:r>
            <a:fld id="{073DE812-22F6-49E4-B754-747D11D93214}" type="slidenum">
              <a:rPr lang="de-DE" smtClean="0"/>
              <a:pPr/>
              <a:t>‹Nr.›</a:t>
            </a:fld>
            <a:endParaRPr lang="de-DE"/>
          </a:p>
        </p:txBody>
      </p:sp>
    </p:spTree>
    <p:extLst>
      <p:ext uri="{BB962C8B-B14F-4D97-AF65-F5344CB8AC3E}">
        <p14:creationId xmlns:p14="http://schemas.microsoft.com/office/powerpoint/2010/main" val="3292241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2 M">
    <p:spTree>
      <p:nvGrpSpPr>
        <p:cNvPr id="1" name=""/>
        <p:cNvGrpSpPr/>
        <p:nvPr/>
      </p:nvGrpSpPr>
      <p:grpSpPr>
        <a:xfrm>
          <a:off x="0" y="0"/>
          <a:ext cx="0" cy="0"/>
          <a:chOff x="0" y="0"/>
          <a:chExt cx="0" cy="0"/>
        </a:xfrm>
      </p:grpSpPr>
      <p:sp>
        <p:nvSpPr>
          <p:cNvPr id="7" name="Bildplatzhalter 5">
            <a:extLst>
              <a:ext uri="{FF2B5EF4-FFF2-40B4-BE49-F238E27FC236}">
                <a16:creationId xmlns:a16="http://schemas.microsoft.com/office/drawing/2014/main" id="{318A8D83-0383-4B4C-98D9-B768F2BD59B6}"/>
              </a:ext>
            </a:extLst>
          </p:cNvPr>
          <p:cNvSpPr>
            <a:spLocks noGrp="1"/>
          </p:cNvSpPr>
          <p:nvPr>
            <p:ph type="pic" sz="quarter" idx="14"/>
          </p:nvPr>
        </p:nvSpPr>
        <p:spPr>
          <a:xfrm>
            <a:off x="-3" y="0"/>
            <a:ext cx="12192003" cy="6858000"/>
          </a:xfrm>
          <a:solidFill>
            <a:schemeClr val="bg2"/>
          </a:solidFill>
        </p:spPr>
        <p:txBody>
          <a:bodyPr anchor="ctr"/>
          <a:lstStyle>
            <a:lvl1pPr marL="0" indent="0" algn="ctr">
              <a:buNone/>
              <a:defRPr sz="1200"/>
            </a:lvl1pPr>
          </a:lstStyle>
          <a:p>
            <a:endParaRPr lang="de-DE"/>
          </a:p>
        </p:txBody>
      </p:sp>
      <p:sp>
        <p:nvSpPr>
          <p:cNvPr id="2" name="Title 1"/>
          <p:cNvSpPr>
            <a:spLocks noGrp="1"/>
          </p:cNvSpPr>
          <p:nvPr>
            <p:ph type="ctrTitle"/>
          </p:nvPr>
        </p:nvSpPr>
        <p:spPr>
          <a:xfrm>
            <a:off x="609600" y="3391200"/>
            <a:ext cx="10972800" cy="2836800"/>
          </a:xfrm>
          <a:blipFill>
            <a:blip r:embed="rId2">
              <a:extLst>
                <a:ext uri="{96DAC541-7B7A-43D3-8B79-37D633B846F1}">
                  <asvg:svgBlip xmlns:asvg="http://schemas.microsoft.com/office/drawing/2016/SVG/main" xmlns="" r:embed="rId3"/>
                </a:ext>
              </a:extLst>
            </a:blip>
            <a:stretch>
              <a:fillRect/>
            </a:stretch>
          </a:blipFill>
          <a:ln w="12700">
            <a:noFill/>
          </a:ln>
        </p:spPr>
        <p:txBody>
          <a:bodyPr lIns="576000" tIns="504000" rIns="864000" bIns="504000" anchor="t"/>
          <a:lstStyle>
            <a:lvl1pPr algn="l">
              <a:defRPr sz="3600" cap="all" baseline="0"/>
            </a:lvl1pPr>
          </a:lstStyle>
          <a:p>
            <a:r>
              <a:rPr lang="de-DE"/>
              <a:t>Mastertitelformat bearbeiten</a:t>
            </a:r>
            <a:endParaRPr lang="en-US" dirty="0"/>
          </a:p>
        </p:txBody>
      </p:sp>
      <p:sp>
        <p:nvSpPr>
          <p:cNvPr id="3" name="Subtitle 2"/>
          <p:cNvSpPr>
            <a:spLocks noGrp="1"/>
          </p:cNvSpPr>
          <p:nvPr>
            <p:ph type="subTitle" idx="1"/>
          </p:nvPr>
        </p:nvSpPr>
        <p:spPr>
          <a:xfrm>
            <a:off x="1209675" y="5400492"/>
            <a:ext cx="8161934" cy="633412"/>
          </a:xfrm>
        </p:spPr>
        <p:txBody>
          <a:bodyPr anchor="b"/>
          <a:lstStyle>
            <a:lvl1pPr marL="0" indent="0" algn="l">
              <a:lnSpc>
                <a:spcPct val="105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Tree>
    <p:extLst>
      <p:ext uri="{BB962C8B-B14F-4D97-AF65-F5344CB8AC3E}">
        <p14:creationId xmlns:p14="http://schemas.microsoft.com/office/powerpoint/2010/main" val="32724650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el und 2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a:xfrm>
            <a:off x="647700" y="2024064"/>
            <a:ext cx="5255684" cy="38893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umsplatzhalter 6">
            <a:extLst>
              <a:ext uri="{FF2B5EF4-FFF2-40B4-BE49-F238E27FC236}">
                <a16:creationId xmlns:a16="http://schemas.microsoft.com/office/drawing/2014/main" id="{80F65D1A-BD38-4CCE-A00E-BE062FB9204F}"/>
              </a:ext>
            </a:extLst>
          </p:cNvPr>
          <p:cNvSpPr>
            <a:spLocks noGrp="1"/>
          </p:cNvSpPr>
          <p:nvPr>
            <p:ph type="dt" sz="half" idx="10"/>
          </p:nvPr>
        </p:nvSpPr>
        <p:spPr/>
        <p:txBody>
          <a:bodyPr/>
          <a:lstStyle/>
          <a:p>
            <a:fld id="{C95771E7-09CA-4FB0-8082-C5E7FE2B4631}" type="datetime1">
              <a:rPr lang="de-DE" smtClean="0"/>
              <a:t>20.07.2021</a:t>
            </a:fld>
            <a:endParaRPr lang="de-DE"/>
          </a:p>
        </p:txBody>
      </p:sp>
      <p:sp>
        <p:nvSpPr>
          <p:cNvPr id="8" name="Fußzeilenplatzhalter 7">
            <a:extLst>
              <a:ext uri="{FF2B5EF4-FFF2-40B4-BE49-F238E27FC236}">
                <a16:creationId xmlns:a16="http://schemas.microsoft.com/office/drawing/2014/main" id="{5D485DB4-F902-42F9-9430-4A9700D75A37}"/>
              </a:ext>
            </a:extLst>
          </p:cNvPr>
          <p:cNvSpPr>
            <a:spLocks noGrp="1"/>
          </p:cNvSpPr>
          <p:nvPr>
            <p:ph type="ftr" sz="quarter" idx="11"/>
          </p:nvPr>
        </p:nvSpPr>
        <p:spPr/>
        <p:txBody>
          <a:bodyPr/>
          <a:lstStyle/>
          <a:p>
            <a:r>
              <a:rPr lang="de-DE"/>
              <a:t>Keine Mijobs bei Zuwendungsempfangenden, 30.06.2021</a:t>
            </a:r>
          </a:p>
        </p:txBody>
      </p:sp>
      <p:sp>
        <p:nvSpPr>
          <p:cNvPr id="9" name="Foliennummernplatzhalter 8">
            <a:extLst>
              <a:ext uri="{FF2B5EF4-FFF2-40B4-BE49-F238E27FC236}">
                <a16:creationId xmlns:a16="http://schemas.microsoft.com/office/drawing/2014/main" id="{CE9541BF-F514-4E50-B785-68537122CD8D}"/>
              </a:ext>
            </a:extLst>
          </p:cNvPr>
          <p:cNvSpPr>
            <a:spLocks noGrp="1"/>
          </p:cNvSpPr>
          <p:nvPr>
            <p:ph type="sldNum" sz="quarter" idx="12"/>
          </p:nvPr>
        </p:nvSpPr>
        <p:spPr/>
        <p:txBody>
          <a:bodyPr/>
          <a:lstStyle/>
          <a:p>
            <a:r>
              <a:rPr lang="de-DE"/>
              <a:t>Seite </a:t>
            </a:r>
            <a:fld id="{073DE812-22F6-49E4-B754-747D11D93214}" type="slidenum">
              <a:rPr lang="de-DE" smtClean="0"/>
              <a:pPr/>
              <a:t>‹Nr.›</a:t>
            </a:fld>
            <a:endParaRPr lang="de-DE"/>
          </a:p>
        </p:txBody>
      </p:sp>
      <p:sp>
        <p:nvSpPr>
          <p:cNvPr id="10" name="Content Placeholder 2">
            <a:extLst>
              <a:ext uri="{FF2B5EF4-FFF2-40B4-BE49-F238E27FC236}">
                <a16:creationId xmlns:a16="http://schemas.microsoft.com/office/drawing/2014/main" id="{054F48C0-A769-4284-B8F4-7BDBD6FCDBC7}"/>
              </a:ext>
            </a:extLst>
          </p:cNvPr>
          <p:cNvSpPr>
            <a:spLocks noGrp="1"/>
          </p:cNvSpPr>
          <p:nvPr>
            <p:ph idx="13"/>
          </p:nvPr>
        </p:nvSpPr>
        <p:spPr>
          <a:xfrm>
            <a:off x="6288616" y="2024064"/>
            <a:ext cx="5254096" cy="38893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41331021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und Bild (links)">
    <p:spTree>
      <p:nvGrpSpPr>
        <p:cNvPr id="1" name=""/>
        <p:cNvGrpSpPr/>
        <p:nvPr/>
      </p:nvGrpSpPr>
      <p:grpSpPr>
        <a:xfrm>
          <a:off x="0" y="0"/>
          <a:ext cx="0" cy="0"/>
          <a:chOff x="0" y="0"/>
          <a:chExt cx="0" cy="0"/>
        </a:xfrm>
      </p:grpSpPr>
      <p:sp>
        <p:nvSpPr>
          <p:cNvPr id="2" name="Title 1"/>
          <p:cNvSpPr>
            <a:spLocks noGrp="1"/>
          </p:cNvSpPr>
          <p:nvPr>
            <p:ph type="title"/>
          </p:nvPr>
        </p:nvSpPr>
        <p:spPr>
          <a:xfrm>
            <a:off x="6677025" y="667859"/>
            <a:ext cx="4865687" cy="1080000"/>
          </a:xfrm>
        </p:spPr>
        <p:txBody>
          <a:bodyPr/>
          <a:lstStyle/>
          <a:p>
            <a:r>
              <a:rPr lang="de-DE"/>
              <a:t>Mastertitelformat bearbeiten</a:t>
            </a:r>
            <a:endParaRPr lang="en-US" dirty="0"/>
          </a:p>
        </p:txBody>
      </p:sp>
      <p:sp>
        <p:nvSpPr>
          <p:cNvPr id="10" name="Content Placeholder 2">
            <a:extLst>
              <a:ext uri="{FF2B5EF4-FFF2-40B4-BE49-F238E27FC236}">
                <a16:creationId xmlns:a16="http://schemas.microsoft.com/office/drawing/2014/main" id="{054F48C0-A769-4284-B8F4-7BDBD6FCDBC7}"/>
              </a:ext>
            </a:extLst>
          </p:cNvPr>
          <p:cNvSpPr>
            <a:spLocks noGrp="1"/>
          </p:cNvSpPr>
          <p:nvPr>
            <p:ph idx="13"/>
          </p:nvPr>
        </p:nvSpPr>
        <p:spPr>
          <a:xfrm>
            <a:off x="6677025" y="2024064"/>
            <a:ext cx="4865687" cy="38893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Bildplatzhalter 5">
            <a:extLst>
              <a:ext uri="{FF2B5EF4-FFF2-40B4-BE49-F238E27FC236}">
                <a16:creationId xmlns:a16="http://schemas.microsoft.com/office/drawing/2014/main" id="{1770D616-8F5C-4818-9683-51B82A582761}"/>
              </a:ext>
            </a:extLst>
          </p:cNvPr>
          <p:cNvSpPr>
            <a:spLocks noGrp="1"/>
          </p:cNvSpPr>
          <p:nvPr>
            <p:ph type="pic" sz="quarter" idx="14"/>
          </p:nvPr>
        </p:nvSpPr>
        <p:spPr>
          <a:xfrm>
            <a:off x="-1" y="0"/>
            <a:ext cx="6096001" cy="6858000"/>
          </a:xfrm>
          <a:solidFill>
            <a:schemeClr val="bg2"/>
          </a:solidFill>
        </p:spPr>
        <p:txBody>
          <a:bodyPr anchor="ctr"/>
          <a:lstStyle>
            <a:lvl1pPr marL="0" indent="0" algn="ctr">
              <a:buNone/>
              <a:defRPr sz="1200"/>
            </a:lvl1pPr>
          </a:lstStyle>
          <a:p>
            <a:endParaRPr lang="de-DE"/>
          </a:p>
        </p:txBody>
      </p:sp>
    </p:spTree>
    <p:extLst>
      <p:ext uri="{BB962C8B-B14F-4D97-AF65-F5344CB8AC3E}">
        <p14:creationId xmlns:p14="http://schemas.microsoft.com/office/powerpoint/2010/main" val="2514834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und Bild (rech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a:xfrm>
            <a:off x="647700" y="2024064"/>
            <a:ext cx="5448300" cy="38893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umsplatzhalter 6">
            <a:extLst>
              <a:ext uri="{FF2B5EF4-FFF2-40B4-BE49-F238E27FC236}">
                <a16:creationId xmlns:a16="http://schemas.microsoft.com/office/drawing/2014/main" id="{80F65D1A-BD38-4CCE-A00E-BE062FB9204F}"/>
              </a:ext>
            </a:extLst>
          </p:cNvPr>
          <p:cNvSpPr>
            <a:spLocks noGrp="1"/>
          </p:cNvSpPr>
          <p:nvPr>
            <p:ph type="dt" sz="half" idx="10"/>
          </p:nvPr>
        </p:nvSpPr>
        <p:spPr/>
        <p:txBody>
          <a:bodyPr/>
          <a:lstStyle/>
          <a:p>
            <a:fld id="{9D41FC7B-18E4-4439-B3B4-F7464F1FE20C}" type="datetime1">
              <a:rPr lang="de-DE" smtClean="0"/>
              <a:t>20.07.2021</a:t>
            </a:fld>
            <a:endParaRPr lang="de-DE"/>
          </a:p>
        </p:txBody>
      </p:sp>
      <p:sp>
        <p:nvSpPr>
          <p:cNvPr id="8" name="Fußzeilenplatzhalter 7">
            <a:extLst>
              <a:ext uri="{FF2B5EF4-FFF2-40B4-BE49-F238E27FC236}">
                <a16:creationId xmlns:a16="http://schemas.microsoft.com/office/drawing/2014/main" id="{5D485DB4-F902-42F9-9430-4A9700D75A37}"/>
              </a:ext>
            </a:extLst>
          </p:cNvPr>
          <p:cNvSpPr>
            <a:spLocks noGrp="1"/>
          </p:cNvSpPr>
          <p:nvPr>
            <p:ph type="ftr" sz="quarter" idx="11"/>
          </p:nvPr>
        </p:nvSpPr>
        <p:spPr/>
        <p:txBody>
          <a:bodyPr/>
          <a:lstStyle/>
          <a:p>
            <a:r>
              <a:rPr lang="de-DE"/>
              <a:t>Keine Mijobs bei Zuwendungsempfangenden, 30.06.2021</a:t>
            </a:r>
          </a:p>
        </p:txBody>
      </p:sp>
      <p:sp>
        <p:nvSpPr>
          <p:cNvPr id="9" name="Foliennummernplatzhalter 8">
            <a:extLst>
              <a:ext uri="{FF2B5EF4-FFF2-40B4-BE49-F238E27FC236}">
                <a16:creationId xmlns:a16="http://schemas.microsoft.com/office/drawing/2014/main" id="{CE9541BF-F514-4E50-B785-68537122CD8D}"/>
              </a:ext>
            </a:extLst>
          </p:cNvPr>
          <p:cNvSpPr>
            <a:spLocks noGrp="1"/>
          </p:cNvSpPr>
          <p:nvPr>
            <p:ph type="sldNum" sz="quarter" idx="12"/>
          </p:nvPr>
        </p:nvSpPr>
        <p:spPr/>
        <p:txBody>
          <a:bodyPr/>
          <a:lstStyle/>
          <a:p>
            <a:r>
              <a:rPr lang="de-DE"/>
              <a:t>Seite </a:t>
            </a:r>
            <a:fld id="{073DE812-22F6-49E4-B754-747D11D93214}" type="slidenum">
              <a:rPr lang="de-DE" smtClean="0"/>
              <a:pPr/>
              <a:t>‹Nr.›</a:t>
            </a:fld>
            <a:endParaRPr lang="de-DE"/>
          </a:p>
        </p:txBody>
      </p:sp>
      <p:sp>
        <p:nvSpPr>
          <p:cNvPr id="12" name="Bildplatzhalter 5">
            <a:extLst>
              <a:ext uri="{FF2B5EF4-FFF2-40B4-BE49-F238E27FC236}">
                <a16:creationId xmlns:a16="http://schemas.microsoft.com/office/drawing/2014/main" id="{F0F5103F-E3A3-4D5B-A739-18DD3F45D9A3}"/>
              </a:ext>
            </a:extLst>
          </p:cNvPr>
          <p:cNvSpPr>
            <a:spLocks noGrp="1"/>
          </p:cNvSpPr>
          <p:nvPr>
            <p:ph type="pic" sz="quarter" idx="14"/>
          </p:nvPr>
        </p:nvSpPr>
        <p:spPr>
          <a:xfrm>
            <a:off x="6747933" y="2063751"/>
            <a:ext cx="4794780" cy="3603624"/>
          </a:xfrm>
          <a:solidFill>
            <a:schemeClr val="bg2"/>
          </a:solidFill>
        </p:spPr>
        <p:txBody>
          <a:bodyPr anchor="ctr"/>
          <a:lstStyle>
            <a:lvl1pPr marL="0" indent="0" algn="ctr">
              <a:buNone/>
              <a:defRPr sz="1200"/>
            </a:lvl1pPr>
          </a:lstStyle>
          <a:p>
            <a:endParaRPr lang="de-DE"/>
          </a:p>
        </p:txBody>
      </p:sp>
    </p:spTree>
    <p:extLst>
      <p:ext uri="{BB962C8B-B14F-4D97-AF65-F5344CB8AC3E}">
        <p14:creationId xmlns:p14="http://schemas.microsoft.com/office/powerpoint/2010/main" val="35660186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und Bild (oben)">
    <p:spTree>
      <p:nvGrpSpPr>
        <p:cNvPr id="1" name=""/>
        <p:cNvGrpSpPr/>
        <p:nvPr/>
      </p:nvGrpSpPr>
      <p:grpSpPr>
        <a:xfrm>
          <a:off x="0" y="0"/>
          <a:ext cx="0" cy="0"/>
          <a:chOff x="0" y="0"/>
          <a:chExt cx="0" cy="0"/>
        </a:xfrm>
      </p:grpSpPr>
      <p:sp>
        <p:nvSpPr>
          <p:cNvPr id="13" name="Bildplatzhalter 5">
            <a:extLst>
              <a:ext uri="{FF2B5EF4-FFF2-40B4-BE49-F238E27FC236}">
                <a16:creationId xmlns:a16="http://schemas.microsoft.com/office/drawing/2014/main" id="{6AC12680-9825-47D5-83F4-DC394779B5BD}"/>
              </a:ext>
            </a:extLst>
          </p:cNvPr>
          <p:cNvSpPr>
            <a:spLocks noGrp="1"/>
          </p:cNvSpPr>
          <p:nvPr>
            <p:ph type="pic" sz="quarter" idx="14"/>
          </p:nvPr>
        </p:nvSpPr>
        <p:spPr>
          <a:xfrm>
            <a:off x="-2" y="1"/>
            <a:ext cx="12192001" cy="2315843"/>
          </a:xfrm>
          <a:solidFill>
            <a:schemeClr val="bg2"/>
          </a:solidFill>
        </p:spPr>
        <p:txBody>
          <a:bodyPr anchor="ctr"/>
          <a:lstStyle>
            <a:lvl1pPr marL="0" indent="0" algn="ctr">
              <a:buNone/>
              <a:defRPr sz="1200"/>
            </a:lvl1pPr>
          </a:lstStyle>
          <a:p>
            <a:endParaRPr lang="de-DE"/>
          </a:p>
        </p:txBody>
      </p:sp>
      <p:sp>
        <p:nvSpPr>
          <p:cNvPr id="2" name="Title 1"/>
          <p:cNvSpPr>
            <a:spLocks noGrp="1"/>
          </p:cNvSpPr>
          <p:nvPr>
            <p:ph type="title"/>
          </p:nvPr>
        </p:nvSpPr>
        <p:spPr>
          <a:xfrm>
            <a:off x="647699" y="2920811"/>
            <a:ext cx="10895013" cy="1008000"/>
          </a:xfrm>
        </p:spPr>
        <p:txBody>
          <a:bodyPr/>
          <a:lstStyle/>
          <a:p>
            <a:r>
              <a:rPr lang="de-DE"/>
              <a:t>Mastertitelformat bearbeiten</a:t>
            </a:r>
            <a:endParaRPr lang="en-US" dirty="0"/>
          </a:p>
        </p:txBody>
      </p:sp>
      <p:sp>
        <p:nvSpPr>
          <p:cNvPr id="7" name="Datumsplatzhalter 6">
            <a:extLst>
              <a:ext uri="{FF2B5EF4-FFF2-40B4-BE49-F238E27FC236}">
                <a16:creationId xmlns:a16="http://schemas.microsoft.com/office/drawing/2014/main" id="{80F65D1A-BD38-4CCE-A00E-BE062FB9204F}"/>
              </a:ext>
            </a:extLst>
          </p:cNvPr>
          <p:cNvSpPr>
            <a:spLocks noGrp="1"/>
          </p:cNvSpPr>
          <p:nvPr>
            <p:ph type="dt" sz="half" idx="10"/>
          </p:nvPr>
        </p:nvSpPr>
        <p:spPr/>
        <p:txBody>
          <a:bodyPr/>
          <a:lstStyle/>
          <a:p>
            <a:fld id="{94A6B4F9-1F7B-4F41-9BCA-8B60A535045C}" type="datetime1">
              <a:rPr lang="de-DE" smtClean="0"/>
              <a:t>20.07.2021</a:t>
            </a:fld>
            <a:endParaRPr lang="de-DE"/>
          </a:p>
        </p:txBody>
      </p:sp>
      <p:sp>
        <p:nvSpPr>
          <p:cNvPr id="8" name="Fußzeilenplatzhalter 7">
            <a:extLst>
              <a:ext uri="{FF2B5EF4-FFF2-40B4-BE49-F238E27FC236}">
                <a16:creationId xmlns:a16="http://schemas.microsoft.com/office/drawing/2014/main" id="{5D485DB4-F902-42F9-9430-4A9700D75A37}"/>
              </a:ext>
            </a:extLst>
          </p:cNvPr>
          <p:cNvSpPr>
            <a:spLocks noGrp="1"/>
          </p:cNvSpPr>
          <p:nvPr>
            <p:ph type="ftr" sz="quarter" idx="11"/>
          </p:nvPr>
        </p:nvSpPr>
        <p:spPr/>
        <p:txBody>
          <a:bodyPr/>
          <a:lstStyle/>
          <a:p>
            <a:r>
              <a:rPr lang="de-DE"/>
              <a:t>Keine Mijobs bei Zuwendungsempfangenden, 30.06.2021</a:t>
            </a:r>
          </a:p>
        </p:txBody>
      </p:sp>
      <p:sp>
        <p:nvSpPr>
          <p:cNvPr id="9" name="Foliennummernplatzhalter 8">
            <a:extLst>
              <a:ext uri="{FF2B5EF4-FFF2-40B4-BE49-F238E27FC236}">
                <a16:creationId xmlns:a16="http://schemas.microsoft.com/office/drawing/2014/main" id="{CE9541BF-F514-4E50-B785-68537122CD8D}"/>
              </a:ext>
            </a:extLst>
          </p:cNvPr>
          <p:cNvSpPr>
            <a:spLocks noGrp="1"/>
          </p:cNvSpPr>
          <p:nvPr>
            <p:ph type="sldNum" sz="quarter" idx="12"/>
          </p:nvPr>
        </p:nvSpPr>
        <p:spPr/>
        <p:txBody>
          <a:bodyPr/>
          <a:lstStyle/>
          <a:p>
            <a:r>
              <a:rPr lang="de-DE"/>
              <a:t>Seite </a:t>
            </a:r>
            <a:fld id="{073DE812-22F6-49E4-B754-747D11D93214}" type="slidenum">
              <a:rPr lang="de-DE" smtClean="0"/>
              <a:pPr/>
              <a:t>‹Nr.›</a:t>
            </a:fld>
            <a:endParaRPr lang="de-DE"/>
          </a:p>
        </p:txBody>
      </p:sp>
      <p:sp>
        <p:nvSpPr>
          <p:cNvPr id="12" name="Textplatzhalter 11">
            <a:extLst>
              <a:ext uri="{FF2B5EF4-FFF2-40B4-BE49-F238E27FC236}">
                <a16:creationId xmlns:a16="http://schemas.microsoft.com/office/drawing/2014/main" id="{C978E4A0-018C-4D9D-AA73-D8AD1AEB1746}"/>
              </a:ext>
            </a:extLst>
          </p:cNvPr>
          <p:cNvSpPr>
            <a:spLocks noGrp="1"/>
          </p:cNvSpPr>
          <p:nvPr>
            <p:ph type="body" sz="quarter" idx="13"/>
          </p:nvPr>
        </p:nvSpPr>
        <p:spPr>
          <a:xfrm>
            <a:off x="647700" y="4257676"/>
            <a:ext cx="10895012" cy="1655764"/>
          </a:xfrm>
        </p:spPr>
        <p:txBody>
          <a:bodyPr numCol="2" spcCol="28800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8916469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Zitat">
    <p:spTree>
      <p:nvGrpSpPr>
        <p:cNvPr id="1" name=""/>
        <p:cNvGrpSpPr/>
        <p:nvPr/>
      </p:nvGrpSpPr>
      <p:grpSpPr>
        <a:xfrm>
          <a:off x="0" y="0"/>
          <a:ext cx="0" cy="0"/>
          <a:chOff x="0" y="0"/>
          <a:chExt cx="0" cy="0"/>
        </a:xfrm>
      </p:grpSpPr>
      <p:sp>
        <p:nvSpPr>
          <p:cNvPr id="7" name="Bildplatzhalter 5">
            <a:extLst>
              <a:ext uri="{FF2B5EF4-FFF2-40B4-BE49-F238E27FC236}">
                <a16:creationId xmlns:a16="http://schemas.microsoft.com/office/drawing/2014/main" id="{318A8D83-0383-4B4C-98D9-B768F2BD59B6}"/>
              </a:ext>
            </a:extLst>
          </p:cNvPr>
          <p:cNvSpPr>
            <a:spLocks noGrp="1"/>
          </p:cNvSpPr>
          <p:nvPr>
            <p:ph type="pic" sz="quarter" idx="14"/>
          </p:nvPr>
        </p:nvSpPr>
        <p:spPr>
          <a:xfrm>
            <a:off x="-3" y="0"/>
            <a:ext cx="12192003" cy="6858000"/>
          </a:xfrm>
          <a:solidFill>
            <a:schemeClr val="bg2"/>
          </a:solidFill>
        </p:spPr>
        <p:txBody>
          <a:bodyPr anchor="ctr"/>
          <a:lstStyle>
            <a:lvl1pPr marL="0" indent="0" algn="ctr">
              <a:buNone/>
              <a:defRPr sz="1200"/>
            </a:lvl1pPr>
          </a:lstStyle>
          <a:p>
            <a:endParaRPr lang="de-DE"/>
          </a:p>
        </p:txBody>
      </p:sp>
      <p:sp>
        <p:nvSpPr>
          <p:cNvPr id="2" name="Title 1"/>
          <p:cNvSpPr>
            <a:spLocks noGrp="1"/>
          </p:cNvSpPr>
          <p:nvPr>
            <p:ph type="ctrTitle"/>
          </p:nvPr>
        </p:nvSpPr>
        <p:spPr>
          <a:xfrm>
            <a:off x="1056000" y="873000"/>
            <a:ext cx="10080000" cy="5112000"/>
          </a:xfrm>
          <a:blipFill>
            <a:blip r:embed="rId2">
              <a:extLst>
                <a:ext uri="{96DAC541-7B7A-43D3-8B79-37D633B846F1}">
                  <asvg:svgBlip xmlns:asvg="http://schemas.microsoft.com/office/drawing/2016/SVG/main" xmlns="" r:embed="rId3"/>
                </a:ext>
              </a:extLst>
            </a:blip>
            <a:stretch>
              <a:fillRect/>
            </a:stretch>
          </a:blipFill>
          <a:ln w="12700">
            <a:noFill/>
          </a:ln>
        </p:spPr>
        <p:txBody>
          <a:bodyPr lIns="720000" tIns="612000" rIns="1080000" bIns="612000" anchor="t"/>
          <a:lstStyle>
            <a:lvl1pPr algn="l">
              <a:defRPr sz="5000" cap="none" baseline="0"/>
            </a:lvl1pPr>
          </a:lstStyle>
          <a:p>
            <a:r>
              <a:rPr lang="de-DE"/>
              <a:t>Mastertitelformat bearbeiten</a:t>
            </a:r>
            <a:endParaRPr lang="en-US" dirty="0"/>
          </a:p>
        </p:txBody>
      </p:sp>
      <p:sp>
        <p:nvSpPr>
          <p:cNvPr id="3" name="Subtitle 2"/>
          <p:cNvSpPr>
            <a:spLocks noGrp="1"/>
          </p:cNvSpPr>
          <p:nvPr>
            <p:ph type="subTitle" idx="1"/>
          </p:nvPr>
        </p:nvSpPr>
        <p:spPr>
          <a:xfrm>
            <a:off x="1838325" y="5076825"/>
            <a:ext cx="6564580" cy="720146"/>
          </a:xfrm>
        </p:spPr>
        <p:txBody>
          <a:bodyPr anchor="b"/>
          <a:lstStyle>
            <a:lvl1pPr marL="0" indent="0" algn="l">
              <a:lnSpc>
                <a:spcPct val="114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Tree>
    <p:extLst>
      <p:ext uri="{BB962C8B-B14F-4D97-AF65-F5344CB8AC3E}">
        <p14:creationId xmlns:p14="http://schemas.microsoft.com/office/powerpoint/2010/main" val="36863836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6" name="Datumsplatzhalter 5">
            <a:extLst>
              <a:ext uri="{FF2B5EF4-FFF2-40B4-BE49-F238E27FC236}">
                <a16:creationId xmlns:a16="http://schemas.microsoft.com/office/drawing/2014/main" id="{1DA1A5BC-4B3E-4471-B5A1-241BA355A44C}"/>
              </a:ext>
            </a:extLst>
          </p:cNvPr>
          <p:cNvSpPr>
            <a:spLocks noGrp="1"/>
          </p:cNvSpPr>
          <p:nvPr>
            <p:ph type="dt" sz="half" idx="10"/>
          </p:nvPr>
        </p:nvSpPr>
        <p:spPr/>
        <p:txBody>
          <a:bodyPr/>
          <a:lstStyle/>
          <a:p>
            <a:fld id="{CD2F481B-D6C9-4369-A784-01172C215B63}" type="datetime1">
              <a:rPr lang="de-DE" smtClean="0"/>
              <a:t>20.07.2021</a:t>
            </a:fld>
            <a:endParaRPr lang="de-DE"/>
          </a:p>
        </p:txBody>
      </p:sp>
      <p:sp>
        <p:nvSpPr>
          <p:cNvPr id="7" name="Fußzeilenplatzhalter 6">
            <a:extLst>
              <a:ext uri="{FF2B5EF4-FFF2-40B4-BE49-F238E27FC236}">
                <a16:creationId xmlns:a16="http://schemas.microsoft.com/office/drawing/2014/main" id="{CD9EFE6A-1403-4906-BD2F-08A1976EF5B0}"/>
              </a:ext>
            </a:extLst>
          </p:cNvPr>
          <p:cNvSpPr>
            <a:spLocks noGrp="1"/>
          </p:cNvSpPr>
          <p:nvPr>
            <p:ph type="ftr" sz="quarter" idx="11"/>
          </p:nvPr>
        </p:nvSpPr>
        <p:spPr/>
        <p:txBody>
          <a:bodyPr/>
          <a:lstStyle/>
          <a:p>
            <a:r>
              <a:rPr lang="de-DE"/>
              <a:t>Keine Mijobs bei Zuwendungsempfangenden, 30.06.2021</a:t>
            </a:r>
          </a:p>
        </p:txBody>
      </p:sp>
      <p:sp>
        <p:nvSpPr>
          <p:cNvPr id="8" name="Foliennummernplatzhalter 7">
            <a:extLst>
              <a:ext uri="{FF2B5EF4-FFF2-40B4-BE49-F238E27FC236}">
                <a16:creationId xmlns:a16="http://schemas.microsoft.com/office/drawing/2014/main" id="{27E6EE12-0E14-4C4E-A47E-A46E922C9027}"/>
              </a:ext>
            </a:extLst>
          </p:cNvPr>
          <p:cNvSpPr>
            <a:spLocks noGrp="1"/>
          </p:cNvSpPr>
          <p:nvPr>
            <p:ph type="sldNum" sz="quarter" idx="12"/>
          </p:nvPr>
        </p:nvSpPr>
        <p:spPr/>
        <p:txBody>
          <a:bodyPr/>
          <a:lstStyle/>
          <a:p>
            <a:r>
              <a:rPr lang="de-DE"/>
              <a:t>Seite </a:t>
            </a:r>
            <a:fld id="{073DE812-22F6-49E4-B754-747D11D93214}" type="slidenum">
              <a:rPr lang="de-DE" smtClean="0"/>
              <a:pPr/>
              <a:t>‹Nr.›</a:t>
            </a:fld>
            <a:endParaRPr lang="de-DE"/>
          </a:p>
        </p:txBody>
      </p:sp>
    </p:spTree>
    <p:extLst>
      <p:ext uri="{BB962C8B-B14F-4D97-AF65-F5344CB8AC3E}">
        <p14:creationId xmlns:p14="http://schemas.microsoft.com/office/powerpoint/2010/main" val="2681556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a:extLst>
              <a:ext uri="{FF2B5EF4-FFF2-40B4-BE49-F238E27FC236}">
                <a16:creationId xmlns:a16="http://schemas.microsoft.com/office/drawing/2014/main" id="{1E2BF801-7DBB-412B-A331-7A1DADC36F8F}"/>
              </a:ext>
            </a:extLst>
          </p:cNvPr>
          <p:cNvSpPr>
            <a:spLocks noGrp="1"/>
          </p:cNvSpPr>
          <p:nvPr>
            <p:ph type="dt" sz="half" idx="10"/>
          </p:nvPr>
        </p:nvSpPr>
        <p:spPr/>
        <p:txBody>
          <a:bodyPr/>
          <a:lstStyle/>
          <a:p>
            <a:fld id="{EADED823-12FD-4925-9AED-B9F1431D27E5}" type="datetime1">
              <a:rPr lang="de-DE" smtClean="0"/>
              <a:t>20.07.2021</a:t>
            </a:fld>
            <a:endParaRPr lang="de-DE"/>
          </a:p>
        </p:txBody>
      </p:sp>
      <p:sp>
        <p:nvSpPr>
          <p:cNvPr id="6" name="Fußzeilenplatzhalter 5">
            <a:extLst>
              <a:ext uri="{FF2B5EF4-FFF2-40B4-BE49-F238E27FC236}">
                <a16:creationId xmlns:a16="http://schemas.microsoft.com/office/drawing/2014/main" id="{9C57C5F2-4E6C-4DF3-A256-A51CB88E4CBE}"/>
              </a:ext>
            </a:extLst>
          </p:cNvPr>
          <p:cNvSpPr>
            <a:spLocks noGrp="1"/>
          </p:cNvSpPr>
          <p:nvPr>
            <p:ph type="ftr" sz="quarter" idx="11"/>
          </p:nvPr>
        </p:nvSpPr>
        <p:spPr/>
        <p:txBody>
          <a:bodyPr/>
          <a:lstStyle/>
          <a:p>
            <a:r>
              <a:rPr lang="de-DE"/>
              <a:t>Keine Mijobs bei Zuwendungsempfangenden, 30.06.2021</a:t>
            </a:r>
          </a:p>
        </p:txBody>
      </p:sp>
      <p:sp>
        <p:nvSpPr>
          <p:cNvPr id="7" name="Foliennummernplatzhalter 6">
            <a:extLst>
              <a:ext uri="{FF2B5EF4-FFF2-40B4-BE49-F238E27FC236}">
                <a16:creationId xmlns:a16="http://schemas.microsoft.com/office/drawing/2014/main" id="{550829A1-84BE-4323-8A58-BA6C669B2BC9}"/>
              </a:ext>
            </a:extLst>
          </p:cNvPr>
          <p:cNvSpPr>
            <a:spLocks noGrp="1"/>
          </p:cNvSpPr>
          <p:nvPr>
            <p:ph type="sldNum" sz="quarter" idx="12"/>
          </p:nvPr>
        </p:nvSpPr>
        <p:spPr/>
        <p:txBody>
          <a:bodyPr/>
          <a:lstStyle/>
          <a:p>
            <a:r>
              <a:rPr lang="de-DE"/>
              <a:t>Seite </a:t>
            </a:r>
            <a:fld id="{073DE812-22F6-49E4-B754-747D11D93214}" type="slidenum">
              <a:rPr lang="de-DE" smtClean="0"/>
              <a:pPr/>
              <a:t>‹Nr.›</a:t>
            </a:fld>
            <a:endParaRPr lang="de-DE"/>
          </a:p>
        </p:txBody>
      </p:sp>
    </p:spTree>
    <p:extLst>
      <p:ext uri="{BB962C8B-B14F-4D97-AF65-F5344CB8AC3E}">
        <p14:creationId xmlns:p14="http://schemas.microsoft.com/office/powerpoint/2010/main" val="42367887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de 1">
    <p:spTree>
      <p:nvGrpSpPr>
        <p:cNvPr id="1" name=""/>
        <p:cNvGrpSpPr/>
        <p:nvPr/>
      </p:nvGrpSpPr>
      <p:grpSpPr>
        <a:xfrm>
          <a:off x="0" y="0"/>
          <a:ext cx="0" cy="0"/>
          <a:chOff x="0" y="0"/>
          <a:chExt cx="0" cy="0"/>
        </a:xfrm>
      </p:grpSpPr>
      <p:sp>
        <p:nvSpPr>
          <p:cNvPr id="4" name="Bildplatzhalter 5">
            <a:extLst>
              <a:ext uri="{FF2B5EF4-FFF2-40B4-BE49-F238E27FC236}">
                <a16:creationId xmlns:a16="http://schemas.microsoft.com/office/drawing/2014/main" id="{905B76F8-CDC9-4B25-89C2-100456A9A49D}"/>
              </a:ext>
            </a:extLst>
          </p:cNvPr>
          <p:cNvSpPr>
            <a:spLocks noGrp="1"/>
          </p:cNvSpPr>
          <p:nvPr>
            <p:ph type="pic" sz="quarter" idx="14"/>
          </p:nvPr>
        </p:nvSpPr>
        <p:spPr>
          <a:xfrm>
            <a:off x="-3" y="0"/>
            <a:ext cx="12192003" cy="6858000"/>
          </a:xfrm>
          <a:solidFill>
            <a:schemeClr val="bg2"/>
          </a:solidFill>
        </p:spPr>
        <p:txBody>
          <a:bodyPr anchor="ctr"/>
          <a:lstStyle>
            <a:lvl1pPr marL="0" indent="0" algn="ctr">
              <a:buNone/>
              <a:defRPr sz="1200"/>
            </a:lvl1pPr>
          </a:lstStyle>
          <a:p>
            <a:endParaRPr lang="de-DE"/>
          </a:p>
        </p:txBody>
      </p:sp>
      <p:sp>
        <p:nvSpPr>
          <p:cNvPr id="2" name="Title 1"/>
          <p:cNvSpPr>
            <a:spLocks noGrp="1"/>
          </p:cNvSpPr>
          <p:nvPr>
            <p:ph type="ctrTitle"/>
          </p:nvPr>
        </p:nvSpPr>
        <p:spPr>
          <a:xfrm>
            <a:off x="609600" y="3391199"/>
            <a:ext cx="10972799" cy="2836800"/>
          </a:xfrm>
          <a:blipFill>
            <a:blip r:embed="rId2">
              <a:extLst>
                <a:ext uri="{96DAC541-7B7A-43D3-8B79-37D633B846F1}">
                  <asvg:svgBlip xmlns:asvg="http://schemas.microsoft.com/office/drawing/2016/SVG/main" xmlns="" r:embed="rId3"/>
                </a:ext>
              </a:extLst>
            </a:blip>
            <a:stretch>
              <a:fillRect/>
            </a:stretch>
          </a:blipFill>
          <a:ln w="12700">
            <a:noFill/>
          </a:ln>
        </p:spPr>
        <p:txBody>
          <a:bodyPr lIns="576000" tIns="504000" rIns="864000" bIns="504000" anchor="t"/>
          <a:lstStyle>
            <a:lvl1pPr algn="l">
              <a:defRPr sz="5000" cap="none" baseline="0"/>
            </a:lvl1pPr>
          </a:lstStyle>
          <a:p>
            <a:r>
              <a:rPr lang="de-DE"/>
              <a:t>Mastertitelformat bearbeiten</a:t>
            </a:r>
            <a:endParaRPr lang="en-US" dirty="0"/>
          </a:p>
        </p:txBody>
      </p:sp>
    </p:spTree>
    <p:extLst>
      <p:ext uri="{BB962C8B-B14F-4D97-AF65-F5344CB8AC3E}">
        <p14:creationId xmlns:p14="http://schemas.microsoft.com/office/powerpoint/2010/main" val="5756309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Ende 2">
    <p:spTree>
      <p:nvGrpSpPr>
        <p:cNvPr id="1" name=""/>
        <p:cNvGrpSpPr/>
        <p:nvPr/>
      </p:nvGrpSpPr>
      <p:grpSpPr>
        <a:xfrm>
          <a:off x="0" y="0"/>
          <a:ext cx="0" cy="0"/>
          <a:chOff x="0" y="0"/>
          <a:chExt cx="0" cy="0"/>
        </a:xfrm>
      </p:grpSpPr>
      <p:sp>
        <p:nvSpPr>
          <p:cNvPr id="15" name="Bildplatzhalter 5">
            <a:extLst>
              <a:ext uri="{FF2B5EF4-FFF2-40B4-BE49-F238E27FC236}">
                <a16:creationId xmlns:a16="http://schemas.microsoft.com/office/drawing/2014/main" id="{3516EE9A-159F-47B7-B383-412E5B6422C2}"/>
              </a:ext>
            </a:extLst>
          </p:cNvPr>
          <p:cNvSpPr>
            <a:spLocks noGrp="1"/>
          </p:cNvSpPr>
          <p:nvPr>
            <p:ph type="pic" sz="quarter" idx="14"/>
          </p:nvPr>
        </p:nvSpPr>
        <p:spPr>
          <a:xfrm>
            <a:off x="-3" y="0"/>
            <a:ext cx="12192003" cy="6858000"/>
          </a:xfrm>
          <a:solidFill>
            <a:schemeClr val="bg2"/>
          </a:solidFill>
        </p:spPr>
        <p:txBody>
          <a:bodyPr anchor="ctr"/>
          <a:lstStyle>
            <a:lvl1pPr marL="0" indent="0" algn="ctr">
              <a:buNone/>
              <a:defRPr sz="1200"/>
            </a:lvl1pPr>
          </a:lstStyle>
          <a:p>
            <a:endParaRPr lang="de-DE"/>
          </a:p>
        </p:txBody>
      </p:sp>
      <p:sp>
        <p:nvSpPr>
          <p:cNvPr id="12" name="Textplatzhalter 4">
            <a:extLst>
              <a:ext uri="{FF2B5EF4-FFF2-40B4-BE49-F238E27FC236}">
                <a16:creationId xmlns:a16="http://schemas.microsoft.com/office/drawing/2014/main" id="{CD2A1F0F-9124-4903-96CC-5CA723332FCC}"/>
              </a:ext>
            </a:extLst>
          </p:cNvPr>
          <p:cNvSpPr>
            <a:spLocks noGrp="1"/>
          </p:cNvSpPr>
          <p:nvPr>
            <p:ph type="body" sz="quarter" idx="15" hasCustomPrompt="1"/>
          </p:nvPr>
        </p:nvSpPr>
        <p:spPr>
          <a:xfrm>
            <a:off x="9609930" y="5538440"/>
            <a:ext cx="1934370" cy="644560"/>
          </a:xfrm>
          <a:blipFill>
            <a:blip r:embed="rId2">
              <a:extLst>
                <a:ext uri="{96DAC541-7B7A-43D3-8B79-37D633B846F1}">
                  <asvg:svgBlip xmlns:asvg="http://schemas.microsoft.com/office/drawing/2016/SVG/main" xmlns="" r:embed="rId3"/>
                </a:ext>
              </a:extLst>
            </a:blip>
            <a:stretch>
              <a:fillRect/>
            </a:stretch>
          </a:blipFill>
        </p:spPr>
        <p:txBody>
          <a:bodyPr anchor="ctr"/>
          <a:lstStyle>
            <a:lvl1pPr marL="0" indent="0" algn="l">
              <a:lnSpc>
                <a:spcPct val="90000"/>
              </a:lnSpc>
              <a:buNone/>
              <a:defRPr sz="400">
                <a:solidFill>
                  <a:schemeClr val="accent1"/>
                </a:solidFill>
                <a:latin typeface="+mn-lt"/>
              </a:defRPr>
            </a:lvl1pPr>
          </a:lstStyle>
          <a:p>
            <a:pPr lvl="0"/>
            <a:r>
              <a:rPr lang="de-DE"/>
              <a:t> </a:t>
            </a:r>
          </a:p>
        </p:txBody>
      </p:sp>
      <p:sp>
        <p:nvSpPr>
          <p:cNvPr id="2" name="Title 1"/>
          <p:cNvSpPr>
            <a:spLocks noGrp="1"/>
          </p:cNvSpPr>
          <p:nvPr>
            <p:ph type="title" hasCustomPrompt="1"/>
          </p:nvPr>
        </p:nvSpPr>
        <p:spPr>
          <a:xfrm>
            <a:off x="899159" y="979171"/>
            <a:ext cx="10643553" cy="1044892"/>
          </a:xfrm>
          <a:ln w="12700">
            <a:noFill/>
          </a:ln>
        </p:spPr>
        <p:txBody>
          <a:bodyPr lIns="0" tIns="0" rIns="0" bIns="0"/>
          <a:lstStyle>
            <a:lvl1pPr>
              <a:defRPr sz="6000" cap="none" baseline="0"/>
            </a:lvl1pPr>
          </a:lstStyle>
          <a:p>
            <a:r>
              <a:rPr lang="de-DE"/>
              <a:t>Text</a:t>
            </a:r>
            <a:endParaRPr lang="en-US" dirty="0"/>
          </a:p>
        </p:txBody>
      </p:sp>
    </p:spTree>
    <p:extLst>
      <p:ext uri="{BB962C8B-B14F-4D97-AF65-F5344CB8AC3E}">
        <p14:creationId xmlns:p14="http://schemas.microsoft.com/office/powerpoint/2010/main" val="15266360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e 3">
    <p:bg>
      <p:bgPr>
        <a:solidFill>
          <a:srgbClr val="AAC9E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391199"/>
            <a:ext cx="10972799" cy="2836800"/>
          </a:xfrm>
          <a:blipFill>
            <a:blip r:embed="rId2">
              <a:extLst>
                <a:ext uri="{96DAC541-7B7A-43D3-8B79-37D633B846F1}">
                  <asvg:svgBlip xmlns:asvg="http://schemas.microsoft.com/office/drawing/2016/SVG/main" xmlns="" r:embed="rId3"/>
                </a:ext>
              </a:extLst>
            </a:blip>
            <a:stretch>
              <a:fillRect/>
            </a:stretch>
          </a:blipFill>
          <a:ln w="12700">
            <a:noFill/>
          </a:ln>
        </p:spPr>
        <p:txBody>
          <a:bodyPr lIns="576000" tIns="504000" rIns="864000" bIns="504000" anchor="t"/>
          <a:lstStyle>
            <a:lvl1pPr algn="l">
              <a:defRPr sz="5000" cap="none" baseline="0"/>
            </a:lvl1pPr>
          </a:lstStyle>
          <a:p>
            <a:r>
              <a:rPr lang="de-DE"/>
              <a:t>Mastertitelformat bearbeiten</a:t>
            </a:r>
            <a:endParaRPr lang="en-US" dirty="0"/>
          </a:p>
        </p:txBody>
      </p:sp>
    </p:spTree>
    <p:extLst>
      <p:ext uri="{BB962C8B-B14F-4D97-AF65-F5344CB8AC3E}">
        <p14:creationId xmlns:p14="http://schemas.microsoft.com/office/powerpoint/2010/main" val="3209482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3 L">
    <p:spTree>
      <p:nvGrpSpPr>
        <p:cNvPr id="1" name=""/>
        <p:cNvGrpSpPr/>
        <p:nvPr/>
      </p:nvGrpSpPr>
      <p:grpSpPr>
        <a:xfrm>
          <a:off x="0" y="0"/>
          <a:ext cx="0" cy="0"/>
          <a:chOff x="0" y="0"/>
          <a:chExt cx="0" cy="0"/>
        </a:xfrm>
      </p:grpSpPr>
      <p:sp>
        <p:nvSpPr>
          <p:cNvPr id="4" name="Bildplatzhalter 5">
            <a:extLst>
              <a:ext uri="{FF2B5EF4-FFF2-40B4-BE49-F238E27FC236}">
                <a16:creationId xmlns:a16="http://schemas.microsoft.com/office/drawing/2014/main" id="{478A3CA5-5ADF-4A9E-87FB-44DBAFF86B3A}"/>
              </a:ext>
            </a:extLst>
          </p:cNvPr>
          <p:cNvSpPr>
            <a:spLocks noGrp="1"/>
          </p:cNvSpPr>
          <p:nvPr>
            <p:ph type="pic" sz="quarter" idx="14"/>
          </p:nvPr>
        </p:nvSpPr>
        <p:spPr>
          <a:xfrm>
            <a:off x="-3" y="0"/>
            <a:ext cx="12192003" cy="6858000"/>
          </a:xfrm>
          <a:solidFill>
            <a:schemeClr val="bg2"/>
          </a:solidFill>
        </p:spPr>
        <p:txBody>
          <a:bodyPr anchor="ctr"/>
          <a:lstStyle>
            <a:lvl1pPr marL="0" indent="0" algn="ctr">
              <a:buNone/>
              <a:defRPr sz="1200"/>
            </a:lvl1pPr>
          </a:lstStyle>
          <a:p>
            <a:endParaRPr lang="de-DE"/>
          </a:p>
        </p:txBody>
      </p:sp>
      <p:sp>
        <p:nvSpPr>
          <p:cNvPr id="2" name="Title 1"/>
          <p:cNvSpPr>
            <a:spLocks noGrp="1"/>
          </p:cNvSpPr>
          <p:nvPr>
            <p:ph type="ctrTitle"/>
          </p:nvPr>
        </p:nvSpPr>
        <p:spPr>
          <a:xfrm>
            <a:off x="609600" y="630000"/>
            <a:ext cx="10972800" cy="5598000"/>
          </a:xfrm>
          <a:blipFill>
            <a:blip r:embed="rId2">
              <a:extLst>
                <a:ext uri="{96DAC541-7B7A-43D3-8B79-37D633B846F1}">
                  <asvg:svgBlip xmlns:asvg="http://schemas.microsoft.com/office/drawing/2016/SVG/main" xmlns="" r:embed="rId3"/>
                </a:ext>
              </a:extLst>
            </a:blip>
            <a:stretch>
              <a:fillRect/>
            </a:stretch>
          </a:blipFill>
          <a:ln w="12700">
            <a:noFill/>
          </a:ln>
        </p:spPr>
        <p:txBody>
          <a:bodyPr lIns="576000" tIns="504000" rIns="864000" bIns="504000" anchor="t"/>
          <a:lstStyle>
            <a:lvl1pPr algn="l">
              <a:defRPr sz="3600" cap="all" baseline="0"/>
            </a:lvl1pPr>
          </a:lstStyle>
          <a:p>
            <a:r>
              <a:rPr lang="de-DE"/>
              <a:t>Mastertitelformat bearbeiten</a:t>
            </a:r>
            <a:endParaRPr lang="en-US" dirty="0"/>
          </a:p>
        </p:txBody>
      </p:sp>
      <p:sp>
        <p:nvSpPr>
          <p:cNvPr id="3" name="Subtitle 2"/>
          <p:cNvSpPr>
            <a:spLocks noGrp="1"/>
          </p:cNvSpPr>
          <p:nvPr>
            <p:ph type="subTitle" idx="1"/>
          </p:nvPr>
        </p:nvSpPr>
        <p:spPr>
          <a:xfrm>
            <a:off x="1209675" y="5400493"/>
            <a:ext cx="8161932" cy="633412"/>
          </a:xfrm>
        </p:spPr>
        <p:txBody>
          <a:bodyPr anchor="b"/>
          <a:lstStyle>
            <a:lvl1pPr marL="0" indent="0" algn="l">
              <a:lnSpc>
                <a:spcPct val="105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Tree>
    <p:extLst>
      <p:ext uri="{BB962C8B-B14F-4D97-AF65-F5344CB8AC3E}">
        <p14:creationId xmlns:p14="http://schemas.microsoft.com/office/powerpoint/2010/main" val="376986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3 M">
    <p:bg>
      <p:bgPr>
        <a:solidFill>
          <a:schemeClr val="bg1"/>
        </a:solidFill>
        <a:effectLst/>
      </p:bgPr>
    </p:bg>
    <p:spTree>
      <p:nvGrpSpPr>
        <p:cNvPr id="1" name=""/>
        <p:cNvGrpSpPr/>
        <p:nvPr/>
      </p:nvGrpSpPr>
      <p:grpSpPr>
        <a:xfrm>
          <a:off x="0" y="0"/>
          <a:ext cx="0" cy="0"/>
          <a:chOff x="0" y="0"/>
          <a:chExt cx="0" cy="0"/>
        </a:xfrm>
      </p:grpSpPr>
      <p:sp>
        <p:nvSpPr>
          <p:cNvPr id="4" name="Bildplatzhalter 5">
            <a:extLst>
              <a:ext uri="{FF2B5EF4-FFF2-40B4-BE49-F238E27FC236}">
                <a16:creationId xmlns:a16="http://schemas.microsoft.com/office/drawing/2014/main" id="{7B7C68FE-CCCF-4C65-A5F7-4F7D884A01D6}"/>
              </a:ext>
            </a:extLst>
          </p:cNvPr>
          <p:cNvSpPr>
            <a:spLocks noGrp="1"/>
          </p:cNvSpPr>
          <p:nvPr>
            <p:ph type="pic" sz="quarter" idx="14"/>
          </p:nvPr>
        </p:nvSpPr>
        <p:spPr>
          <a:xfrm>
            <a:off x="-3" y="0"/>
            <a:ext cx="12192003" cy="6858000"/>
          </a:xfrm>
          <a:solidFill>
            <a:schemeClr val="bg2"/>
          </a:solidFill>
        </p:spPr>
        <p:txBody>
          <a:bodyPr anchor="ctr"/>
          <a:lstStyle>
            <a:lvl1pPr marL="0" indent="0" algn="ctr">
              <a:buNone/>
              <a:defRPr sz="1200"/>
            </a:lvl1pPr>
          </a:lstStyle>
          <a:p>
            <a:endParaRPr lang="de-DE"/>
          </a:p>
        </p:txBody>
      </p:sp>
      <p:sp>
        <p:nvSpPr>
          <p:cNvPr id="2" name="Title 1"/>
          <p:cNvSpPr>
            <a:spLocks noGrp="1"/>
          </p:cNvSpPr>
          <p:nvPr>
            <p:ph type="ctrTitle"/>
          </p:nvPr>
        </p:nvSpPr>
        <p:spPr>
          <a:xfrm>
            <a:off x="609600" y="3391200"/>
            <a:ext cx="10972799" cy="2836800"/>
          </a:xfrm>
          <a:blipFill>
            <a:blip r:embed="rId2">
              <a:extLst>
                <a:ext uri="{96DAC541-7B7A-43D3-8B79-37D633B846F1}">
                  <asvg:svgBlip xmlns:asvg="http://schemas.microsoft.com/office/drawing/2016/SVG/main" xmlns="" r:embed="rId3"/>
                </a:ext>
              </a:extLst>
            </a:blip>
            <a:stretch>
              <a:fillRect/>
            </a:stretch>
          </a:blipFill>
          <a:ln w="12700">
            <a:noFill/>
          </a:ln>
        </p:spPr>
        <p:txBody>
          <a:bodyPr lIns="576000" tIns="504000" rIns="864000" bIns="504000" anchor="t"/>
          <a:lstStyle>
            <a:lvl1pPr algn="l">
              <a:defRPr sz="3600" cap="all" baseline="0">
                <a:solidFill>
                  <a:schemeClr val="bg1"/>
                </a:solidFill>
              </a:defRPr>
            </a:lvl1pPr>
          </a:lstStyle>
          <a:p>
            <a:r>
              <a:rPr lang="de-DE"/>
              <a:t>Mastertitelformat bearbeiten</a:t>
            </a:r>
            <a:endParaRPr lang="en-US" dirty="0"/>
          </a:p>
        </p:txBody>
      </p:sp>
      <p:sp>
        <p:nvSpPr>
          <p:cNvPr id="3" name="Subtitle 2"/>
          <p:cNvSpPr>
            <a:spLocks noGrp="1"/>
          </p:cNvSpPr>
          <p:nvPr>
            <p:ph type="subTitle" idx="1"/>
          </p:nvPr>
        </p:nvSpPr>
        <p:spPr>
          <a:xfrm>
            <a:off x="1209675" y="5400493"/>
            <a:ext cx="8161934" cy="633412"/>
          </a:xfrm>
        </p:spPr>
        <p:txBody>
          <a:bodyPr anchor="b"/>
          <a:lstStyle>
            <a:lvl1pPr marL="0" indent="0" algn="l">
              <a:lnSpc>
                <a:spcPct val="105000"/>
              </a:lnSpc>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Tree>
    <p:extLst>
      <p:ext uri="{BB962C8B-B14F-4D97-AF65-F5344CB8AC3E}">
        <p14:creationId xmlns:p14="http://schemas.microsoft.com/office/powerpoint/2010/main" val="1780500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folie Weiß L">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29999"/>
            <a:ext cx="10972800" cy="5598000"/>
          </a:xfrm>
          <a:blipFill>
            <a:blip r:embed="rId2">
              <a:extLst>
                <a:ext uri="{96DAC541-7B7A-43D3-8B79-37D633B846F1}">
                  <asvg:svgBlip xmlns:asvg="http://schemas.microsoft.com/office/drawing/2016/SVG/main" xmlns="" r:embed="rId3"/>
                </a:ext>
              </a:extLst>
            </a:blip>
            <a:stretch>
              <a:fillRect/>
            </a:stretch>
          </a:blipFill>
          <a:ln w="12700">
            <a:noFill/>
          </a:ln>
        </p:spPr>
        <p:txBody>
          <a:bodyPr lIns="576000" tIns="504000" rIns="864000" bIns="504000" anchor="t"/>
          <a:lstStyle>
            <a:lvl1pPr algn="l">
              <a:defRPr sz="3600" cap="all" baseline="0"/>
            </a:lvl1pPr>
          </a:lstStyle>
          <a:p>
            <a:r>
              <a:rPr lang="de-DE"/>
              <a:t>Mastertitelformat bearbeiten</a:t>
            </a:r>
            <a:endParaRPr lang="en-US" dirty="0"/>
          </a:p>
        </p:txBody>
      </p:sp>
      <p:sp>
        <p:nvSpPr>
          <p:cNvPr id="3" name="Subtitle 2"/>
          <p:cNvSpPr>
            <a:spLocks noGrp="1"/>
          </p:cNvSpPr>
          <p:nvPr>
            <p:ph type="subTitle" idx="1"/>
          </p:nvPr>
        </p:nvSpPr>
        <p:spPr>
          <a:xfrm>
            <a:off x="1209675" y="5400493"/>
            <a:ext cx="8161934" cy="633412"/>
          </a:xfrm>
        </p:spPr>
        <p:txBody>
          <a:bodyPr anchor="b"/>
          <a:lstStyle>
            <a:lvl1pPr marL="0" indent="0" algn="l">
              <a:lnSpc>
                <a:spcPct val="105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Tree>
    <p:extLst>
      <p:ext uri="{BB962C8B-B14F-4D97-AF65-F5344CB8AC3E}">
        <p14:creationId xmlns:p14="http://schemas.microsoft.com/office/powerpoint/2010/main" val="1395504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folie Weiß 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391200"/>
            <a:ext cx="10972800" cy="2836800"/>
          </a:xfrm>
          <a:blipFill>
            <a:blip r:embed="rId2">
              <a:extLst>
                <a:ext uri="{96DAC541-7B7A-43D3-8B79-37D633B846F1}">
                  <asvg:svgBlip xmlns:asvg="http://schemas.microsoft.com/office/drawing/2016/SVG/main" xmlns="" r:embed="rId3"/>
                </a:ext>
              </a:extLst>
            </a:blip>
            <a:stretch>
              <a:fillRect/>
            </a:stretch>
          </a:blipFill>
          <a:ln w="12700">
            <a:noFill/>
          </a:ln>
        </p:spPr>
        <p:txBody>
          <a:bodyPr lIns="576000" tIns="504000" rIns="864000" bIns="504000" anchor="t"/>
          <a:lstStyle>
            <a:lvl1pPr algn="l">
              <a:defRPr sz="3600" cap="all" baseline="0">
                <a:solidFill>
                  <a:schemeClr val="tx1"/>
                </a:solidFill>
              </a:defRPr>
            </a:lvl1pPr>
          </a:lstStyle>
          <a:p>
            <a:r>
              <a:rPr lang="de-DE"/>
              <a:t>Mastertitelformat bearbeiten</a:t>
            </a:r>
            <a:endParaRPr lang="en-US" dirty="0"/>
          </a:p>
        </p:txBody>
      </p:sp>
      <p:sp>
        <p:nvSpPr>
          <p:cNvPr id="3" name="Subtitle 2"/>
          <p:cNvSpPr>
            <a:spLocks noGrp="1"/>
          </p:cNvSpPr>
          <p:nvPr>
            <p:ph type="subTitle" idx="1"/>
          </p:nvPr>
        </p:nvSpPr>
        <p:spPr>
          <a:xfrm>
            <a:off x="1209675" y="5400493"/>
            <a:ext cx="8161934" cy="633412"/>
          </a:xfrm>
        </p:spPr>
        <p:txBody>
          <a:bodyPr anchor="b"/>
          <a:lstStyle>
            <a:lvl1pPr marL="0" indent="0" algn="l">
              <a:lnSpc>
                <a:spcPct val="105000"/>
              </a:lnSpc>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Tree>
    <p:extLst>
      <p:ext uri="{BB962C8B-B14F-4D97-AF65-F5344CB8AC3E}">
        <p14:creationId xmlns:p14="http://schemas.microsoft.com/office/powerpoint/2010/main" val="3673686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folie Rot 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29999"/>
            <a:ext cx="10972800" cy="5598000"/>
          </a:xfrm>
          <a:blipFill>
            <a:blip r:embed="rId2">
              <a:extLst>
                <a:ext uri="{96DAC541-7B7A-43D3-8B79-37D633B846F1}">
                  <asvg:svgBlip xmlns:asvg="http://schemas.microsoft.com/office/drawing/2016/SVG/main" xmlns="" r:embed="rId3"/>
                </a:ext>
              </a:extLst>
            </a:blip>
            <a:stretch>
              <a:fillRect/>
            </a:stretch>
          </a:blipFill>
          <a:ln w="12700">
            <a:noFill/>
          </a:ln>
        </p:spPr>
        <p:txBody>
          <a:bodyPr lIns="576000" tIns="504000" rIns="864000" bIns="504000" anchor="t"/>
          <a:lstStyle>
            <a:lvl1pPr algn="l">
              <a:defRPr sz="3600" cap="all" baseline="0">
                <a:solidFill>
                  <a:schemeClr val="bg1"/>
                </a:solidFill>
              </a:defRPr>
            </a:lvl1pPr>
          </a:lstStyle>
          <a:p>
            <a:r>
              <a:rPr lang="de-DE"/>
              <a:t>Mastertitelformat bearbeiten</a:t>
            </a:r>
            <a:endParaRPr lang="en-US" dirty="0"/>
          </a:p>
        </p:txBody>
      </p:sp>
      <p:sp>
        <p:nvSpPr>
          <p:cNvPr id="3" name="Subtitle 2"/>
          <p:cNvSpPr>
            <a:spLocks noGrp="1"/>
          </p:cNvSpPr>
          <p:nvPr>
            <p:ph type="subTitle" idx="1"/>
          </p:nvPr>
        </p:nvSpPr>
        <p:spPr>
          <a:xfrm>
            <a:off x="1209675" y="5400493"/>
            <a:ext cx="8161934" cy="633412"/>
          </a:xfrm>
        </p:spPr>
        <p:txBody>
          <a:bodyPr anchor="b"/>
          <a:lstStyle>
            <a:lvl1pPr marL="0" indent="0" algn="l">
              <a:lnSpc>
                <a:spcPct val="105000"/>
              </a:lnSpc>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Tree>
    <p:extLst>
      <p:ext uri="{BB962C8B-B14F-4D97-AF65-F5344CB8AC3E}">
        <p14:creationId xmlns:p14="http://schemas.microsoft.com/office/powerpoint/2010/main" val="360634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folie Rot 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391200"/>
            <a:ext cx="10972800" cy="2836800"/>
          </a:xfrm>
          <a:blipFill>
            <a:blip r:embed="rId2">
              <a:extLst>
                <a:ext uri="{96DAC541-7B7A-43D3-8B79-37D633B846F1}">
                  <asvg:svgBlip xmlns:asvg="http://schemas.microsoft.com/office/drawing/2016/SVG/main" xmlns="" r:embed="rId3"/>
                </a:ext>
              </a:extLst>
            </a:blip>
            <a:stretch>
              <a:fillRect/>
            </a:stretch>
          </a:blipFill>
          <a:ln w="12700">
            <a:noFill/>
          </a:ln>
        </p:spPr>
        <p:txBody>
          <a:bodyPr lIns="576000" tIns="504000" rIns="864000" bIns="504000" anchor="t"/>
          <a:lstStyle>
            <a:lvl1pPr algn="l">
              <a:defRPr sz="3600" cap="all" baseline="0">
                <a:solidFill>
                  <a:schemeClr val="bg1"/>
                </a:solidFill>
              </a:defRPr>
            </a:lvl1pPr>
          </a:lstStyle>
          <a:p>
            <a:r>
              <a:rPr lang="de-DE"/>
              <a:t>Mastertitelformat bearbeiten</a:t>
            </a:r>
            <a:endParaRPr lang="en-US" dirty="0"/>
          </a:p>
        </p:txBody>
      </p:sp>
      <p:sp>
        <p:nvSpPr>
          <p:cNvPr id="3" name="Subtitle 2"/>
          <p:cNvSpPr>
            <a:spLocks noGrp="1"/>
          </p:cNvSpPr>
          <p:nvPr>
            <p:ph type="subTitle" idx="1"/>
          </p:nvPr>
        </p:nvSpPr>
        <p:spPr>
          <a:xfrm>
            <a:off x="1209675" y="5400493"/>
            <a:ext cx="8161934" cy="633412"/>
          </a:xfrm>
        </p:spPr>
        <p:txBody>
          <a:bodyPr anchor="b"/>
          <a:lstStyle>
            <a:lvl1pPr marL="0" indent="0" algn="l">
              <a:lnSpc>
                <a:spcPct val="105000"/>
              </a:lnSpc>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Tree>
    <p:extLst>
      <p:ext uri="{BB962C8B-B14F-4D97-AF65-F5344CB8AC3E}">
        <p14:creationId xmlns:p14="http://schemas.microsoft.com/office/powerpoint/2010/main" val="31880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elfolie Blau L">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29999"/>
            <a:ext cx="10972800" cy="5598000"/>
          </a:xfrm>
          <a:blipFill>
            <a:blip r:embed="rId2">
              <a:extLst>
                <a:ext uri="{96DAC541-7B7A-43D3-8B79-37D633B846F1}">
                  <asvg:svgBlip xmlns:asvg="http://schemas.microsoft.com/office/drawing/2016/SVG/main" xmlns="" r:embed="rId3"/>
                </a:ext>
              </a:extLst>
            </a:blip>
            <a:stretch>
              <a:fillRect/>
            </a:stretch>
          </a:blipFill>
          <a:ln w="12700">
            <a:noFill/>
          </a:ln>
        </p:spPr>
        <p:txBody>
          <a:bodyPr lIns="576000" tIns="504000" rIns="864000" bIns="504000" anchor="t"/>
          <a:lstStyle>
            <a:lvl1pPr algn="l">
              <a:defRPr sz="3600" cap="all" baseline="0">
                <a:solidFill>
                  <a:schemeClr val="bg1"/>
                </a:solidFill>
              </a:defRPr>
            </a:lvl1pPr>
          </a:lstStyle>
          <a:p>
            <a:r>
              <a:rPr lang="de-DE"/>
              <a:t>Mastertitelformat bearbeiten</a:t>
            </a:r>
            <a:endParaRPr lang="en-US" dirty="0"/>
          </a:p>
        </p:txBody>
      </p:sp>
      <p:sp>
        <p:nvSpPr>
          <p:cNvPr id="3" name="Subtitle 2"/>
          <p:cNvSpPr>
            <a:spLocks noGrp="1"/>
          </p:cNvSpPr>
          <p:nvPr>
            <p:ph type="subTitle" idx="1"/>
          </p:nvPr>
        </p:nvSpPr>
        <p:spPr>
          <a:xfrm>
            <a:off x="1209675" y="5400493"/>
            <a:ext cx="8161934" cy="633412"/>
          </a:xfrm>
        </p:spPr>
        <p:txBody>
          <a:bodyPr anchor="b"/>
          <a:lstStyle>
            <a:lvl1pPr marL="0" indent="0" algn="l">
              <a:lnSpc>
                <a:spcPct val="105000"/>
              </a:lnSpc>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Tree>
    <p:extLst>
      <p:ext uri="{BB962C8B-B14F-4D97-AF65-F5344CB8AC3E}">
        <p14:creationId xmlns:p14="http://schemas.microsoft.com/office/powerpoint/2010/main" val="1403208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7699" y="667859"/>
            <a:ext cx="10895013" cy="1080000"/>
          </a:xfrm>
          <a:prstGeom prst="rect">
            <a:avLst/>
          </a:prstGeom>
        </p:spPr>
        <p:txBody>
          <a:bodyPr vert="horz" lIns="0" tIns="0" rIns="0" bIns="0" rtlCol="0" anchor="t" anchorCtr="0">
            <a:noAutofit/>
          </a:bodyPr>
          <a:lstStyle/>
          <a:p>
            <a:r>
              <a:rPr lang="de-DE"/>
              <a:t>Mastertitelformat bearbeiten</a:t>
            </a:r>
            <a:endParaRPr lang="en-US" dirty="0"/>
          </a:p>
        </p:txBody>
      </p:sp>
      <p:sp>
        <p:nvSpPr>
          <p:cNvPr id="3" name="Text Placeholder 2"/>
          <p:cNvSpPr>
            <a:spLocks noGrp="1"/>
          </p:cNvSpPr>
          <p:nvPr>
            <p:ph type="body" idx="1"/>
          </p:nvPr>
        </p:nvSpPr>
        <p:spPr>
          <a:xfrm>
            <a:off x="647699" y="2024064"/>
            <a:ext cx="10895013" cy="3889375"/>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074273" y="6429989"/>
            <a:ext cx="815976" cy="192887"/>
          </a:xfrm>
          <a:prstGeom prst="rect">
            <a:avLst/>
          </a:prstGeom>
        </p:spPr>
        <p:txBody>
          <a:bodyPr vert="horz" lIns="0" tIns="0" rIns="0" bIns="0" rtlCol="0" anchor="t" anchorCtr="0">
            <a:noAutofit/>
          </a:bodyPr>
          <a:lstStyle>
            <a:lvl1pPr algn="r">
              <a:defRPr sz="900">
                <a:solidFill>
                  <a:schemeClr val="tx1"/>
                </a:solidFill>
              </a:defRPr>
            </a:lvl1pPr>
          </a:lstStyle>
          <a:p>
            <a:fld id="{8661479D-1307-4522-A012-282D5505AEE3}" type="datetime1">
              <a:rPr lang="de-DE" smtClean="0"/>
              <a:t>20.07.2021</a:t>
            </a:fld>
            <a:endParaRPr lang="de-DE"/>
          </a:p>
        </p:txBody>
      </p:sp>
      <p:sp>
        <p:nvSpPr>
          <p:cNvPr id="5" name="Footer Placeholder 4"/>
          <p:cNvSpPr>
            <a:spLocks noGrp="1"/>
          </p:cNvSpPr>
          <p:nvPr>
            <p:ph type="ftr" sz="quarter" idx="3"/>
          </p:nvPr>
        </p:nvSpPr>
        <p:spPr>
          <a:xfrm>
            <a:off x="1371600" y="6429989"/>
            <a:ext cx="8618220" cy="192887"/>
          </a:xfrm>
          <a:prstGeom prst="rect">
            <a:avLst/>
          </a:prstGeom>
        </p:spPr>
        <p:txBody>
          <a:bodyPr vert="horz" lIns="0" tIns="0" rIns="0" bIns="0" rtlCol="0" anchor="t" anchorCtr="0">
            <a:noAutofit/>
          </a:bodyPr>
          <a:lstStyle>
            <a:lvl1pPr algn="l">
              <a:defRPr sz="900">
                <a:solidFill>
                  <a:schemeClr val="tx1"/>
                </a:solidFill>
              </a:defRPr>
            </a:lvl1pPr>
          </a:lstStyle>
          <a:p>
            <a:r>
              <a:rPr lang="de-DE"/>
              <a:t>Keine Mijobs bei Zuwendungsempfangenden, 30.06.2021</a:t>
            </a:r>
          </a:p>
        </p:txBody>
      </p:sp>
      <p:sp>
        <p:nvSpPr>
          <p:cNvPr id="6" name="Slide Number Placeholder 5"/>
          <p:cNvSpPr>
            <a:spLocks noGrp="1"/>
          </p:cNvSpPr>
          <p:nvPr>
            <p:ph type="sldNum" sz="quarter" idx="4"/>
          </p:nvPr>
        </p:nvSpPr>
        <p:spPr>
          <a:xfrm>
            <a:off x="647699" y="6429989"/>
            <a:ext cx="640773" cy="192887"/>
          </a:xfrm>
          <a:prstGeom prst="rect">
            <a:avLst/>
          </a:prstGeom>
        </p:spPr>
        <p:txBody>
          <a:bodyPr vert="horz" lIns="0" tIns="0" rIns="0" bIns="0" rtlCol="0" anchor="t" anchorCtr="0">
            <a:noAutofit/>
          </a:bodyPr>
          <a:lstStyle>
            <a:lvl1pPr algn="l">
              <a:defRPr sz="900">
                <a:solidFill>
                  <a:schemeClr val="tx1"/>
                </a:solidFill>
              </a:defRPr>
            </a:lvl1pPr>
          </a:lstStyle>
          <a:p>
            <a:r>
              <a:rPr lang="de-DE"/>
              <a:t>Seite </a:t>
            </a:r>
            <a:fld id="{073DE812-22F6-49E4-B754-747D11D93214}" type="slidenum">
              <a:rPr lang="de-DE" smtClean="0"/>
              <a:pPr/>
              <a:t>‹Nr.›</a:t>
            </a:fld>
            <a:endParaRPr lang="de-DE"/>
          </a:p>
        </p:txBody>
      </p:sp>
      <p:pic>
        <p:nvPicPr>
          <p:cNvPr id="16" name="Grafik 15">
            <a:extLst>
              <a:ext uri="{FF2B5EF4-FFF2-40B4-BE49-F238E27FC236}">
                <a16:creationId xmlns:a16="http://schemas.microsoft.com/office/drawing/2014/main" id="{E452C28B-9230-4019-9837-A0776017D8F0}"/>
              </a:ext>
            </a:extLst>
          </p:cNvPr>
          <p:cNvPicPr>
            <a:picLocks noChangeAspect="1"/>
          </p:cNvPicPr>
          <p:nvPr userDrawn="1"/>
        </p:nvPicPr>
        <p:blipFill>
          <a:blip r:embed="rId31" cstate="hqprint">
            <a:extLst>
              <a:ext uri="{28A0092B-C50C-407E-A947-70E740481C1C}">
                <a14:useLocalDpi xmlns:a14="http://schemas.microsoft.com/office/drawing/2010/main" val="0"/>
              </a:ext>
              <a:ext uri="{96DAC541-7B7A-43D3-8B79-37D633B846F1}">
                <asvg:svgBlip xmlns:asvg="http://schemas.microsoft.com/office/drawing/2016/SVG/main" xmlns="" r:embed="rId32"/>
              </a:ext>
            </a:extLst>
          </a:blip>
          <a:stretch>
            <a:fillRect/>
          </a:stretch>
        </p:blipFill>
        <p:spPr>
          <a:xfrm>
            <a:off x="11183917" y="6229154"/>
            <a:ext cx="662400" cy="330616"/>
          </a:xfrm>
          <a:prstGeom prst="rect">
            <a:avLst/>
          </a:prstGeom>
        </p:spPr>
      </p:pic>
    </p:spTree>
    <p:extLst>
      <p:ext uri="{BB962C8B-B14F-4D97-AF65-F5344CB8AC3E}">
        <p14:creationId xmlns:p14="http://schemas.microsoft.com/office/powerpoint/2010/main" val="1080514955"/>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84" r:id="rId3"/>
    <p:sldLayoutId id="2147483700" r:id="rId4"/>
    <p:sldLayoutId id="2147483680" r:id="rId5"/>
    <p:sldLayoutId id="2147483699" r:id="rId6"/>
    <p:sldLayoutId id="2147483692" r:id="rId7"/>
    <p:sldLayoutId id="2147483695" r:id="rId8"/>
    <p:sldLayoutId id="2147483706" r:id="rId9"/>
    <p:sldLayoutId id="2147483707" r:id="rId10"/>
    <p:sldLayoutId id="2147483704" r:id="rId11"/>
    <p:sldLayoutId id="2147483705" r:id="rId12"/>
    <p:sldLayoutId id="2147483694" r:id="rId13"/>
    <p:sldLayoutId id="2147483697" r:id="rId14"/>
    <p:sldLayoutId id="2147483671" r:id="rId15"/>
    <p:sldLayoutId id="2147483672" r:id="rId16"/>
    <p:sldLayoutId id="2147483702" r:id="rId17"/>
    <p:sldLayoutId id="2147483703" r:id="rId18"/>
    <p:sldLayoutId id="2147483662" r:id="rId19"/>
    <p:sldLayoutId id="2147483668" r:id="rId20"/>
    <p:sldLayoutId id="2147483669" r:id="rId21"/>
    <p:sldLayoutId id="2147483682" r:id="rId22"/>
    <p:sldLayoutId id="2147483670" r:id="rId23"/>
    <p:sldLayoutId id="2147483691" r:id="rId24"/>
    <p:sldLayoutId id="2147483666" r:id="rId25"/>
    <p:sldLayoutId id="2147483667" r:id="rId26"/>
    <p:sldLayoutId id="2147483689" r:id="rId27"/>
    <p:sldLayoutId id="2147483675" r:id="rId28"/>
    <p:sldLayoutId id="2147483708" r:id="rId29"/>
  </p:sldLayoutIdLst>
  <p:hf hdr="0" dt="0"/>
  <p:txStyles>
    <p:titleStyle>
      <a:lvl1pPr algn="l" defTabSz="914400" rtl="0" eaLnBrk="1" latinLnBrk="0" hangingPunct="1">
        <a:lnSpc>
          <a:spcPct val="100000"/>
        </a:lnSpc>
        <a:spcBef>
          <a:spcPct val="0"/>
        </a:spcBef>
        <a:buNone/>
        <a:defRPr sz="3000" b="1" kern="1200" cap="none" spc="0" baseline="0">
          <a:solidFill>
            <a:schemeClr val="tx1"/>
          </a:solidFill>
          <a:latin typeface="+mj-lt"/>
          <a:ea typeface="+mj-ea"/>
          <a:cs typeface="+mj-cs"/>
        </a:defRPr>
      </a:lvl1pPr>
    </p:titleStyle>
    <p:bodyStyle>
      <a:lvl1pPr marL="177800" indent="-1778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355600" indent="-1778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539750" indent="-18415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71913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896938" indent="-1778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08" userDrawn="1">
          <p15:clr>
            <a:srgbClr val="F26B43"/>
          </p15:clr>
        </p15:guide>
        <p15:guide id="2" pos="7271" userDrawn="1">
          <p15:clr>
            <a:srgbClr val="F26B43"/>
          </p15:clr>
        </p15:guide>
        <p15:guide id="6" pos="3840" userDrawn="1">
          <p15:clr>
            <a:srgbClr val="F26B43"/>
          </p15:clr>
        </p15:guide>
        <p15:guide id="8" orient="horz" pos="2160" userDrawn="1">
          <p15:clr>
            <a:srgbClr val="F26B43"/>
          </p15:clr>
        </p15:guide>
        <p15:guide id="11" orient="horz" pos="1275" userDrawn="1">
          <p15:clr>
            <a:srgbClr val="F26B43"/>
          </p15:clr>
        </p15:guide>
        <p15:guide id="13" orient="horz" pos="414" userDrawn="1">
          <p15:clr>
            <a:srgbClr val="F26B43"/>
          </p15:clr>
        </p15:guide>
        <p15:guide id="15" orient="horz" pos="372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hyperlink" Target="https://www.boeckler.de/de/pressemitteilungen-2675-33745.htm" TargetMode="External"/><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9.xml"/><Relationship Id="rId4" Type="http://schemas.openxmlformats.org/officeDocument/2006/relationships/hyperlink" Target="https://www.arbeitsagentur.de/datei/minijob-flyer-ag_ba900066.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berlin.de/bga-fk" TargetMode="External"/><Relationship Id="rId2" Type="http://schemas.openxmlformats.org/officeDocument/2006/relationships/hyperlink" Target="mailto:gute-arbeit@ba-fk.berlin.de" TargetMode="Externa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berlin.de/buergeraktiv/informieren/transparenz/" TargetMode="Externa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ildplatzhalter 13">
            <a:extLst>
              <a:ext uri="{FF2B5EF4-FFF2-40B4-BE49-F238E27FC236}">
                <a16:creationId xmlns:a16="http://schemas.microsoft.com/office/drawing/2014/main" id="{A40A0A46-6537-4773-9696-E4E66AB56E3C}"/>
              </a:ext>
            </a:extLst>
          </p:cNvPr>
          <p:cNvSpPr>
            <a:spLocks noGrp="1"/>
          </p:cNvSpPr>
          <p:nvPr>
            <p:ph type="pic" sz="quarter" idx="14"/>
          </p:nvPr>
        </p:nvSpPr>
        <p:spPr/>
      </p:sp>
      <p:sp>
        <p:nvSpPr>
          <p:cNvPr id="3" name="Titel 2">
            <a:extLst>
              <a:ext uri="{FF2B5EF4-FFF2-40B4-BE49-F238E27FC236}">
                <a16:creationId xmlns:a16="http://schemas.microsoft.com/office/drawing/2014/main" id="{D21EC483-EEFD-4EF4-828A-410E31B1C446}"/>
              </a:ext>
            </a:extLst>
          </p:cNvPr>
          <p:cNvSpPr>
            <a:spLocks noGrp="1"/>
          </p:cNvSpPr>
          <p:nvPr>
            <p:ph type="ctrTitle"/>
          </p:nvPr>
        </p:nvSpPr>
        <p:spPr/>
        <p:txBody>
          <a:bodyPr/>
          <a:lstStyle/>
          <a:p>
            <a:pPr algn="l"/>
            <a:r>
              <a:rPr lang="de-DE" sz="2800" i="0" u="none" strike="noStrike" baseline="0" dirty="0">
                <a:latin typeface="Berlin Type Office" panose="020B0604020202020204" charset="0"/>
              </a:rPr>
              <a:t>Keine Minijobs bei Zuwendungsempfangenden des Bezirksamts Friedrichshain-Kreuzberg sowie weitere Maßnahmen für Gute Arbeit bei Zuwendungsempfangenden</a:t>
            </a:r>
            <a:endParaRPr lang="de-DE" sz="4800" dirty="0">
              <a:latin typeface="Berlin Type Office" panose="020B0604020202020204" charset="0"/>
            </a:endParaRPr>
          </a:p>
        </p:txBody>
      </p:sp>
      <p:sp>
        <p:nvSpPr>
          <p:cNvPr id="4" name="Untertitel 3">
            <a:extLst>
              <a:ext uri="{FF2B5EF4-FFF2-40B4-BE49-F238E27FC236}">
                <a16:creationId xmlns:a16="http://schemas.microsoft.com/office/drawing/2014/main" id="{2723A8E0-362B-4DD3-8E87-FA8E2804DFA2}"/>
              </a:ext>
            </a:extLst>
          </p:cNvPr>
          <p:cNvSpPr>
            <a:spLocks noGrp="1"/>
          </p:cNvSpPr>
          <p:nvPr>
            <p:ph type="subTitle" idx="1"/>
          </p:nvPr>
        </p:nvSpPr>
        <p:spPr>
          <a:xfrm>
            <a:off x="1209675" y="5669280"/>
            <a:ext cx="8161934" cy="364624"/>
          </a:xfrm>
        </p:spPr>
        <p:txBody>
          <a:bodyPr/>
          <a:lstStyle/>
          <a:p>
            <a:r>
              <a:rPr lang="de-DE" dirty="0"/>
              <a:t>Romana Wittmer, Beauftragte für Gute Arbeit, 30. Juni 2021</a:t>
            </a:r>
          </a:p>
        </p:txBody>
      </p:sp>
    </p:spTree>
    <p:extLst>
      <p:ext uri="{BB962C8B-B14F-4D97-AF65-F5344CB8AC3E}">
        <p14:creationId xmlns:p14="http://schemas.microsoft.com/office/powerpoint/2010/main" val="2744551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3288D8-0D06-43FC-9A93-01F5D154DEC2}"/>
              </a:ext>
            </a:extLst>
          </p:cNvPr>
          <p:cNvSpPr>
            <a:spLocks noGrp="1"/>
          </p:cNvSpPr>
          <p:nvPr>
            <p:ph type="title"/>
          </p:nvPr>
        </p:nvSpPr>
        <p:spPr/>
        <p:txBody>
          <a:bodyPr/>
          <a:lstStyle/>
          <a:p>
            <a:r>
              <a:rPr lang="de-DE" dirty="0"/>
              <a:t>Minijobs als ungesicherte Beschäftigungsverhältnisse</a:t>
            </a:r>
          </a:p>
        </p:txBody>
      </p:sp>
      <p:sp>
        <p:nvSpPr>
          <p:cNvPr id="3" name="Inhaltsplatzhalter 2">
            <a:extLst>
              <a:ext uri="{FF2B5EF4-FFF2-40B4-BE49-F238E27FC236}">
                <a16:creationId xmlns:a16="http://schemas.microsoft.com/office/drawing/2014/main" id="{F9A8BA80-B284-4A33-9637-408B41F5FCF6}"/>
              </a:ext>
            </a:extLst>
          </p:cNvPr>
          <p:cNvSpPr>
            <a:spLocks noGrp="1"/>
          </p:cNvSpPr>
          <p:nvPr>
            <p:ph idx="1"/>
          </p:nvPr>
        </p:nvSpPr>
        <p:spPr/>
        <p:txBody>
          <a:bodyPr/>
          <a:lstStyle/>
          <a:p>
            <a:pPr marL="0" indent="0" algn="l">
              <a:buNone/>
            </a:pPr>
            <a:r>
              <a:rPr lang="de-DE" b="1" i="0" u="none" strike="noStrike" baseline="0" dirty="0">
                <a:solidFill>
                  <a:srgbClr val="000000"/>
                </a:solidFill>
              </a:rPr>
              <a:t>Rentenversicherung</a:t>
            </a:r>
            <a:r>
              <a:rPr lang="de-DE" b="0" i="0" u="none" strike="noStrike" baseline="0" dirty="0">
                <a:solidFill>
                  <a:srgbClr val="000000"/>
                </a:solidFill>
              </a:rPr>
              <a:t>: Minijobber*innen können sich von der Rentenversicherungspflicht befreien lassen, dann gibt es keine Ansprüche auf Reha-Leistungen, keine Rente aufgrund von Erwerbsunfähigkeit oder Riester-Förderung. Es bestehen nur geringe Ansprüche bei Wartezeiten und Guthaben. </a:t>
            </a:r>
            <a:r>
              <a:rPr lang="de-DE" b="1" u="none" strike="noStrike" baseline="0" dirty="0">
                <a:solidFill>
                  <a:srgbClr val="000000"/>
                </a:solidFill>
              </a:rPr>
              <a:t>Die übergroße Zahl der Minijobber*innen macht von der Befreiung Gebrauch, damit werden keine individuellen Rentenanwartschaften erworben. </a:t>
            </a:r>
            <a:r>
              <a:rPr lang="de-DE" u="none" strike="noStrike" baseline="0" dirty="0">
                <a:solidFill>
                  <a:srgbClr val="000000"/>
                </a:solidFill>
              </a:rPr>
              <a:t>Für viele Frauen werden Minijobs zur Alters-Armuts-Falle.</a:t>
            </a:r>
          </a:p>
          <a:p>
            <a:pPr marL="0" indent="0" algn="l">
              <a:buNone/>
            </a:pPr>
            <a:endParaRPr lang="de-DE" dirty="0">
              <a:solidFill>
                <a:srgbClr val="000000"/>
              </a:solidFill>
            </a:endParaRPr>
          </a:p>
          <a:p>
            <a:pPr marL="0" indent="0" algn="l">
              <a:buNone/>
            </a:pPr>
            <a:r>
              <a:rPr lang="de-DE" b="1" i="0" u="none" strike="noStrike" baseline="0" dirty="0">
                <a:solidFill>
                  <a:srgbClr val="000000"/>
                </a:solidFill>
              </a:rPr>
              <a:t>Kranken- und Pflegeversicherung: keine Ansprüche. </a:t>
            </a:r>
            <a:r>
              <a:rPr lang="de-DE" b="0" i="0" u="none" strike="noStrike" baseline="0" dirty="0">
                <a:solidFill>
                  <a:srgbClr val="000000"/>
                </a:solidFill>
              </a:rPr>
              <a:t>Minijobber*innen müssen sich anderweitig kranken- und pflegeversichern.</a:t>
            </a:r>
          </a:p>
          <a:p>
            <a:pPr marL="0" indent="0" algn="l">
              <a:buNone/>
            </a:pPr>
            <a:endParaRPr lang="de-DE" dirty="0">
              <a:solidFill>
                <a:srgbClr val="000000"/>
              </a:solidFill>
            </a:endParaRPr>
          </a:p>
          <a:p>
            <a:pPr marL="0" indent="0" algn="l">
              <a:buNone/>
            </a:pPr>
            <a:r>
              <a:rPr lang="de-DE" b="1" i="0" u="none" strike="noStrike" baseline="0" dirty="0">
                <a:solidFill>
                  <a:srgbClr val="000000"/>
                </a:solidFill>
              </a:rPr>
              <a:t>Arbeitslosenversicherung: keine Ansprüche. </a:t>
            </a:r>
            <a:r>
              <a:rPr lang="de-DE" b="0" i="0" u="none" strike="noStrike" baseline="0" dirty="0">
                <a:solidFill>
                  <a:srgbClr val="000000"/>
                </a:solidFill>
              </a:rPr>
              <a:t>Minijobs werden in der Arbeitslosenversicherung nicht gezählt, auch nicht mehrere. Damit können Minijobber*innen auch </a:t>
            </a:r>
            <a:r>
              <a:rPr lang="de-DE" b="1" i="0" u="none" strike="noStrike" baseline="0" dirty="0">
                <a:solidFill>
                  <a:srgbClr val="000000"/>
                </a:solidFill>
              </a:rPr>
              <a:t>kein Kurzarbeitergeld </a:t>
            </a:r>
            <a:r>
              <a:rPr lang="de-DE" b="0" i="0" u="none" strike="noStrike" baseline="0" dirty="0">
                <a:solidFill>
                  <a:srgbClr val="000000"/>
                </a:solidFill>
              </a:rPr>
              <a:t>erhalten, </a:t>
            </a:r>
            <a:r>
              <a:rPr lang="de-DE" b="1" i="0" u="none" strike="noStrike" baseline="0" dirty="0">
                <a:solidFill>
                  <a:srgbClr val="000000"/>
                </a:solidFill>
              </a:rPr>
              <a:t>Minijobs sind nicht krisenfest.</a:t>
            </a:r>
          </a:p>
        </p:txBody>
      </p:sp>
      <p:sp>
        <p:nvSpPr>
          <p:cNvPr id="4" name="Fußzeilenplatzhalter 3">
            <a:extLst>
              <a:ext uri="{FF2B5EF4-FFF2-40B4-BE49-F238E27FC236}">
                <a16:creationId xmlns:a16="http://schemas.microsoft.com/office/drawing/2014/main" id="{A52194D5-B075-44C0-B65B-CCED7705F850}"/>
              </a:ext>
            </a:extLst>
          </p:cNvPr>
          <p:cNvSpPr>
            <a:spLocks noGrp="1"/>
          </p:cNvSpPr>
          <p:nvPr>
            <p:ph type="ftr" sz="quarter" idx="11"/>
          </p:nvPr>
        </p:nvSpPr>
        <p:spPr/>
        <p:txBody>
          <a:bodyPr/>
          <a:lstStyle/>
          <a:p>
            <a:r>
              <a:rPr lang="de-DE" dirty="0"/>
              <a:t>Keine </a:t>
            </a:r>
            <a:r>
              <a:rPr lang="de-DE" dirty="0" err="1"/>
              <a:t>Mijobs</a:t>
            </a:r>
            <a:r>
              <a:rPr lang="de-DE" dirty="0"/>
              <a:t> bei Zuwendungsempfangenden, 30.06.2021</a:t>
            </a:r>
          </a:p>
        </p:txBody>
      </p:sp>
      <p:sp>
        <p:nvSpPr>
          <p:cNvPr id="5" name="Foliennummernplatzhalter 4">
            <a:extLst>
              <a:ext uri="{FF2B5EF4-FFF2-40B4-BE49-F238E27FC236}">
                <a16:creationId xmlns:a16="http://schemas.microsoft.com/office/drawing/2014/main" id="{6F131D95-B308-438B-BA14-4CBFDB7E38CE}"/>
              </a:ext>
            </a:extLst>
          </p:cNvPr>
          <p:cNvSpPr>
            <a:spLocks noGrp="1"/>
          </p:cNvSpPr>
          <p:nvPr>
            <p:ph type="sldNum" sz="quarter" idx="12"/>
          </p:nvPr>
        </p:nvSpPr>
        <p:spPr/>
        <p:txBody>
          <a:bodyPr/>
          <a:lstStyle/>
          <a:p>
            <a:r>
              <a:rPr lang="de-DE"/>
              <a:t>Seite </a:t>
            </a:r>
            <a:fld id="{073DE812-22F6-49E4-B754-747D11D93214}" type="slidenum">
              <a:rPr lang="de-DE" smtClean="0"/>
              <a:pPr/>
              <a:t>10</a:t>
            </a:fld>
            <a:endParaRPr lang="de-DE"/>
          </a:p>
        </p:txBody>
      </p:sp>
    </p:spTree>
    <p:extLst>
      <p:ext uri="{BB962C8B-B14F-4D97-AF65-F5344CB8AC3E}">
        <p14:creationId xmlns:p14="http://schemas.microsoft.com/office/powerpoint/2010/main" val="1794633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7">
            <a:extLst>
              <a:ext uri="{FF2B5EF4-FFF2-40B4-BE49-F238E27FC236}">
                <a16:creationId xmlns:a16="http://schemas.microsoft.com/office/drawing/2014/main" id="{C7403ACC-A70C-4D93-BEA1-52240E9591DF}"/>
              </a:ext>
            </a:extLst>
          </p:cNvPr>
          <p:cNvPicPr>
            <a:picLocks noGrp="1" noChangeAspect="1"/>
          </p:cNvPicPr>
          <p:nvPr>
            <p:ph type="pic" sz="quarter" idx="14"/>
          </p:nvPr>
        </p:nvPicPr>
        <p:blipFill rotWithShape="1">
          <a:blip r:embed="rId2"/>
          <a:srcRect t="31268" b="31268"/>
          <a:stretch/>
        </p:blipFill>
        <p:spPr/>
      </p:pic>
      <p:sp>
        <p:nvSpPr>
          <p:cNvPr id="4" name="Fußzeilenplatzhalter 3">
            <a:extLst>
              <a:ext uri="{FF2B5EF4-FFF2-40B4-BE49-F238E27FC236}">
                <a16:creationId xmlns:a16="http://schemas.microsoft.com/office/drawing/2014/main" id="{EA64F353-E0B5-4D63-A9E6-984ADDB735CD}"/>
              </a:ext>
            </a:extLst>
          </p:cNvPr>
          <p:cNvSpPr>
            <a:spLocks noGrp="1"/>
          </p:cNvSpPr>
          <p:nvPr>
            <p:ph type="ftr" sz="quarter" idx="11"/>
          </p:nvPr>
        </p:nvSpPr>
        <p:spPr/>
        <p:txBody>
          <a:bodyPr/>
          <a:lstStyle/>
          <a:p>
            <a:r>
              <a:rPr lang="de-DE"/>
              <a:t>Keine Mijobs bei Zuwendungsempfangenden, 30.06.2021</a:t>
            </a:r>
          </a:p>
        </p:txBody>
      </p:sp>
      <p:sp>
        <p:nvSpPr>
          <p:cNvPr id="5" name="Foliennummernplatzhalter 4">
            <a:extLst>
              <a:ext uri="{FF2B5EF4-FFF2-40B4-BE49-F238E27FC236}">
                <a16:creationId xmlns:a16="http://schemas.microsoft.com/office/drawing/2014/main" id="{F38727D5-7F54-45E8-91CB-1A561517C962}"/>
              </a:ext>
            </a:extLst>
          </p:cNvPr>
          <p:cNvSpPr>
            <a:spLocks noGrp="1"/>
          </p:cNvSpPr>
          <p:nvPr>
            <p:ph type="sldNum" sz="quarter" idx="12"/>
          </p:nvPr>
        </p:nvSpPr>
        <p:spPr/>
        <p:txBody>
          <a:bodyPr/>
          <a:lstStyle/>
          <a:p>
            <a:r>
              <a:rPr lang="de-DE"/>
              <a:t>Seite </a:t>
            </a:r>
            <a:fld id="{073DE812-22F6-49E4-B754-747D11D93214}" type="slidenum">
              <a:rPr lang="de-DE" smtClean="0"/>
              <a:pPr/>
              <a:t>11</a:t>
            </a:fld>
            <a:endParaRPr lang="de-DE"/>
          </a:p>
        </p:txBody>
      </p:sp>
      <p:sp>
        <p:nvSpPr>
          <p:cNvPr id="6" name="Textplatzhalter 5">
            <a:extLst>
              <a:ext uri="{FF2B5EF4-FFF2-40B4-BE49-F238E27FC236}">
                <a16:creationId xmlns:a16="http://schemas.microsoft.com/office/drawing/2014/main" id="{9B1D0BA6-FD2E-4B0D-BD58-C760B07AB9BB}"/>
              </a:ext>
            </a:extLst>
          </p:cNvPr>
          <p:cNvSpPr>
            <a:spLocks noGrp="1"/>
          </p:cNvSpPr>
          <p:nvPr>
            <p:ph type="body" sz="quarter" idx="13"/>
          </p:nvPr>
        </p:nvSpPr>
        <p:spPr>
          <a:xfrm>
            <a:off x="647700" y="2838450"/>
            <a:ext cx="10895012" cy="3390900"/>
          </a:xfrm>
        </p:spPr>
        <p:txBody>
          <a:bodyPr/>
          <a:lstStyle/>
          <a:p>
            <a:pPr marL="0" indent="0">
              <a:buNone/>
            </a:pPr>
            <a:r>
              <a:rPr lang="de-DE" dirty="0"/>
              <a:t>In der Corona-Krise hat sich die </a:t>
            </a:r>
            <a:r>
              <a:rPr lang="de-DE" b="1" dirty="0"/>
              <a:t>Prekarität vieler Minijobs</a:t>
            </a:r>
            <a:r>
              <a:rPr lang="de-DE" dirty="0"/>
              <a:t> besonders deutlich gezeigt: Weil für geringfügig entlohnte Beschäftigungsverhältnisse nicht in die Arbeitslosenversicherung eingezahlt wird, konnten sie während der Pandemie nicht über Kurzarbeit abgesichert werden. (…) Dass in der Pandemie vor allem geringfügig entlohnte Beschäftigung gestrichen wurde, ist nicht überraschend, sondern Teil des Konzepts Minijob: </a:t>
            </a:r>
            <a:r>
              <a:rPr lang="de-DE" b="1" dirty="0"/>
              <a:t>Stabilität und soziale Sicherheit </a:t>
            </a:r>
            <a:r>
              <a:rPr lang="de-DE" dirty="0"/>
              <a:t>sind darin nicht angelegt“, sagt WSI-Experte Dr. Eric Seils. Außerdem erscheint es für viele geringfügig entlohnte Beschäftigte kurzfristig unattraktiv, ihre Beschäftigung auszuweiten. Dadurch ergeben sich insbesondere bei verheirateten Frauen negative Auswirkungen auf die Alterssicherung“, so Seils. </a:t>
            </a:r>
            <a:r>
              <a:rPr lang="de-DE" b="1" dirty="0"/>
              <a:t>Richtig sei es daher, die Beschäftigten über ihre Rechte zu informieren und die geringfügig entlohnte Beschäftigung nach Möglichkeit in reguläre sozialversicherungs-pflichtige Jobs umzuwandeln.</a:t>
            </a:r>
          </a:p>
          <a:p>
            <a:pPr marL="0" indent="0">
              <a:buNone/>
            </a:pPr>
            <a:r>
              <a:rPr lang="de-DE" sz="1400" dirty="0"/>
              <a:t>(</a:t>
            </a:r>
            <a:r>
              <a:rPr lang="de-DE" sz="1400" dirty="0">
                <a:hlinkClick r:id="rId3"/>
              </a:rPr>
              <a:t>https://www.boeckler.de/de/pressemitteilungen-2675-33745.htm</a:t>
            </a:r>
            <a:r>
              <a:rPr lang="de-DE" sz="1400" dirty="0" smtClean="0"/>
              <a:t>) </a:t>
            </a:r>
            <a:endParaRPr lang="de-DE" sz="1400" dirty="0"/>
          </a:p>
        </p:txBody>
      </p:sp>
    </p:spTree>
    <p:extLst>
      <p:ext uri="{BB962C8B-B14F-4D97-AF65-F5344CB8AC3E}">
        <p14:creationId xmlns:p14="http://schemas.microsoft.com/office/powerpoint/2010/main" val="3000849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958884-3036-4D08-BA7F-88DBCA89B7FA}"/>
              </a:ext>
            </a:extLst>
          </p:cNvPr>
          <p:cNvSpPr>
            <a:spLocks noGrp="1"/>
          </p:cNvSpPr>
          <p:nvPr>
            <p:ph type="title"/>
          </p:nvPr>
        </p:nvSpPr>
        <p:spPr/>
        <p:txBody>
          <a:bodyPr/>
          <a:lstStyle/>
          <a:p>
            <a:r>
              <a:rPr lang="de-DE" dirty="0"/>
              <a:t>Beispielrechnung: </a:t>
            </a:r>
            <a:r>
              <a:rPr lang="de-DE" b="0" i="0" u="none" strike="noStrike" baseline="0" dirty="0">
                <a:solidFill>
                  <a:srgbClr val="00000A"/>
                </a:solidFill>
              </a:rPr>
              <a:t>Umwandlung eines/einer Minijobber*in mit 450 Euro in einen Midi-Job ohne Schlechterstellung</a:t>
            </a:r>
            <a:endParaRPr lang="de-DE" dirty="0"/>
          </a:p>
        </p:txBody>
      </p:sp>
      <p:sp>
        <p:nvSpPr>
          <p:cNvPr id="3" name="Inhaltsplatzhalter 2">
            <a:extLst>
              <a:ext uri="{FF2B5EF4-FFF2-40B4-BE49-F238E27FC236}">
                <a16:creationId xmlns:a16="http://schemas.microsoft.com/office/drawing/2014/main" id="{4A74F7FF-3BF9-45CE-99E1-0A2036EC7838}"/>
              </a:ext>
            </a:extLst>
          </p:cNvPr>
          <p:cNvSpPr>
            <a:spLocks noGrp="1"/>
          </p:cNvSpPr>
          <p:nvPr>
            <p:ph idx="1"/>
          </p:nvPr>
        </p:nvSpPr>
        <p:spPr/>
        <p:txBody>
          <a:bodyPr/>
          <a:lstStyle/>
          <a:p>
            <a:pPr marL="0" indent="0" algn="l">
              <a:buNone/>
            </a:pPr>
            <a:r>
              <a:rPr lang="de-DE" b="1" i="0" u="none" strike="noStrike" baseline="0" dirty="0">
                <a:solidFill>
                  <a:srgbClr val="00000A"/>
                </a:solidFill>
              </a:rPr>
              <a:t>vorher: Minijob mit 12,50 Euro die Stunde und 450 Euro Nettoeinkommen</a:t>
            </a:r>
          </a:p>
          <a:p>
            <a:pPr algn="l"/>
            <a:r>
              <a:rPr lang="de-DE" b="0" i="0" u="none" strike="noStrike" baseline="0" dirty="0">
                <a:solidFill>
                  <a:srgbClr val="00000A"/>
                </a:solidFill>
              </a:rPr>
              <a:t>Art der Beschäftigung: geringfügige Beschäftigung auf 450 Euro-Basis</a:t>
            </a:r>
          </a:p>
          <a:p>
            <a:pPr algn="l"/>
            <a:r>
              <a:rPr lang="it-IT" b="0" i="0" u="none" strike="noStrike" baseline="0" dirty="0">
                <a:solidFill>
                  <a:srgbClr val="00000A"/>
                </a:solidFill>
              </a:rPr>
              <a:t>Brutto-</a:t>
            </a:r>
            <a:r>
              <a:rPr lang="it-IT" b="0" i="0" u="none" strike="noStrike" baseline="0" dirty="0" err="1">
                <a:solidFill>
                  <a:srgbClr val="00000A"/>
                </a:solidFill>
              </a:rPr>
              <a:t>Stundenlohn</a:t>
            </a:r>
            <a:r>
              <a:rPr lang="it-IT" b="0" i="0" u="none" strike="noStrike" baseline="0" dirty="0">
                <a:solidFill>
                  <a:srgbClr val="00000A"/>
                </a:solidFill>
              </a:rPr>
              <a:t>: 12,50 Euro pro </a:t>
            </a:r>
            <a:r>
              <a:rPr lang="it-IT" b="0" i="0" u="none" strike="noStrike" baseline="0" dirty="0" err="1">
                <a:solidFill>
                  <a:srgbClr val="00000A"/>
                </a:solidFill>
              </a:rPr>
              <a:t>Stunde</a:t>
            </a:r>
            <a:endParaRPr lang="it-IT" b="0" i="0" u="none" strike="noStrike" baseline="0" dirty="0">
              <a:solidFill>
                <a:srgbClr val="00000A"/>
              </a:solidFill>
            </a:endParaRPr>
          </a:p>
          <a:p>
            <a:pPr algn="l"/>
            <a:r>
              <a:rPr lang="de-DE" b="0" i="0" u="none" strike="noStrike" baseline="0" dirty="0">
                <a:solidFill>
                  <a:srgbClr val="00000A"/>
                </a:solidFill>
              </a:rPr>
              <a:t>Arbeitszeit: 36 Stunden im Monat (durchschnittlich 8,28 Stunden in der Woche)</a:t>
            </a:r>
          </a:p>
          <a:p>
            <a:pPr algn="l"/>
            <a:r>
              <a:rPr lang="de-DE" b="0" i="0" u="none" strike="noStrike" baseline="0" dirty="0">
                <a:solidFill>
                  <a:srgbClr val="00000A"/>
                </a:solidFill>
              </a:rPr>
              <a:t>Gesamtkosten Arbeitgeber: ca. 594,23 € (Unfallversicherung/BG unterschiedlich)</a:t>
            </a:r>
          </a:p>
          <a:p>
            <a:pPr algn="l"/>
            <a:r>
              <a:rPr lang="de-DE" b="0" i="0" u="none" strike="noStrike" baseline="0" dirty="0">
                <a:solidFill>
                  <a:srgbClr val="000000"/>
                </a:solidFill>
              </a:rPr>
              <a:t>Nettoeinkommen Arbeitnehmer: 450 Euro</a:t>
            </a:r>
          </a:p>
        </p:txBody>
      </p:sp>
      <p:sp>
        <p:nvSpPr>
          <p:cNvPr id="4" name="Fußzeilenplatzhalter 3">
            <a:extLst>
              <a:ext uri="{FF2B5EF4-FFF2-40B4-BE49-F238E27FC236}">
                <a16:creationId xmlns:a16="http://schemas.microsoft.com/office/drawing/2014/main" id="{13DD3DDD-D9F1-49BB-8351-152342029A6A}"/>
              </a:ext>
            </a:extLst>
          </p:cNvPr>
          <p:cNvSpPr>
            <a:spLocks noGrp="1"/>
          </p:cNvSpPr>
          <p:nvPr>
            <p:ph type="ftr" sz="quarter" idx="11"/>
          </p:nvPr>
        </p:nvSpPr>
        <p:spPr/>
        <p:txBody>
          <a:bodyPr/>
          <a:lstStyle/>
          <a:p>
            <a:r>
              <a:rPr lang="de-DE" dirty="0"/>
              <a:t>Keine </a:t>
            </a:r>
            <a:r>
              <a:rPr lang="de-DE" dirty="0" err="1"/>
              <a:t>Mijobs</a:t>
            </a:r>
            <a:r>
              <a:rPr lang="de-DE" dirty="0"/>
              <a:t> bei Zuwendungsempfangenden, 30.06.2021</a:t>
            </a:r>
          </a:p>
        </p:txBody>
      </p:sp>
      <p:sp>
        <p:nvSpPr>
          <p:cNvPr id="5" name="Foliennummernplatzhalter 4">
            <a:extLst>
              <a:ext uri="{FF2B5EF4-FFF2-40B4-BE49-F238E27FC236}">
                <a16:creationId xmlns:a16="http://schemas.microsoft.com/office/drawing/2014/main" id="{5FFE54FF-D316-4E81-AA0A-8857228512CE}"/>
              </a:ext>
            </a:extLst>
          </p:cNvPr>
          <p:cNvSpPr>
            <a:spLocks noGrp="1"/>
          </p:cNvSpPr>
          <p:nvPr>
            <p:ph type="sldNum" sz="quarter" idx="12"/>
          </p:nvPr>
        </p:nvSpPr>
        <p:spPr/>
        <p:txBody>
          <a:bodyPr/>
          <a:lstStyle/>
          <a:p>
            <a:r>
              <a:rPr lang="de-DE"/>
              <a:t>Seite </a:t>
            </a:r>
            <a:fld id="{073DE812-22F6-49E4-B754-747D11D93214}" type="slidenum">
              <a:rPr lang="de-DE" smtClean="0"/>
              <a:pPr/>
              <a:t>12</a:t>
            </a:fld>
            <a:endParaRPr lang="de-DE"/>
          </a:p>
        </p:txBody>
      </p:sp>
      <p:sp>
        <p:nvSpPr>
          <p:cNvPr id="6" name="Inhaltsplatzhalter 5">
            <a:extLst>
              <a:ext uri="{FF2B5EF4-FFF2-40B4-BE49-F238E27FC236}">
                <a16:creationId xmlns:a16="http://schemas.microsoft.com/office/drawing/2014/main" id="{B0BB08F3-A40D-40F4-BC7B-F0081D2DB69F}"/>
              </a:ext>
            </a:extLst>
          </p:cNvPr>
          <p:cNvSpPr>
            <a:spLocks noGrp="1"/>
          </p:cNvSpPr>
          <p:nvPr>
            <p:ph idx="13"/>
          </p:nvPr>
        </p:nvSpPr>
        <p:spPr/>
        <p:txBody>
          <a:bodyPr/>
          <a:lstStyle/>
          <a:p>
            <a:pPr marL="0" indent="0" algn="l">
              <a:buNone/>
            </a:pPr>
            <a:r>
              <a:rPr lang="de-DE" sz="2000" b="1" i="0" u="none" strike="noStrike" baseline="0" dirty="0">
                <a:solidFill>
                  <a:srgbClr val="000000"/>
                </a:solidFill>
              </a:rPr>
              <a:t>nachher: </a:t>
            </a:r>
            <a:r>
              <a:rPr lang="de-DE" sz="2000" b="1" i="0" u="none" strike="noStrike" baseline="0" dirty="0" err="1">
                <a:solidFill>
                  <a:srgbClr val="000000"/>
                </a:solidFill>
              </a:rPr>
              <a:t>Midijob</a:t>
            </a:r>
            <a:r>
              <a:rPr lang="de-DE" sz="2000" b="1" i="0" u="none" strike="noStrike" baseline="0" dirty="0">
                <a:solidFill>
                  <a:srgbClr val="000000"/>
                </a:solidFill>
              </a:rPr>
              <a:t> mit gleicher Arbeitszeit und 450,01 Euro Nettoeinkommen</a:t>
            </a:r>
          </a:p>
          <a:p>
            <a:pPr algn="l"/>
            <a:r>
              <a:rPr lang="de-DE" sz="2000" b="0" i="0" u="none" strike="noStrike" baseline="0" dirty="0">
                <a:solidFill>
                  <a:srgbClr val="000000"/>
                </a:solidFill>
              </a:rPr>
              <a:t>Beschäftigung: </a:t>
            </a:r>
            <a:r>
              <a:rPr lang="de-DE" sz="2000" b="0" i="0" u="none" strike="noStrike" baseline="0" dirty="0" err="1">
                <a:solidFill>
                  <a:srgbClr val="000000"/>
                </a:solidFill>
              </a:rPr>
              <a:t>Midijob</a:t>
            </a:r>
            <a:r>
              <a:rPr lang="de-DE" sz="2000" b="0" i="0" u="none" strike="noStrike" baseline="0" dirty="0">
                <a:solidFill>
                  <a:srgbClr val="000000"/>
                </a:solidFill>
              </a:rPr>
              <a:t> (Gleitzone, sozialversicherungspflichtige Teilzeit)</a:t>
            </a:r>
          </a:p>
          <a:p>
            <a:pPr algn="l"/>
            <a:r>
              <a:rPr lang="it-IT" sz="2000" b="0" i="0" u="none" strike="noStrike" baseline="0" dirty="0">
                <a:solidFill>
                  <a:srgbClr val="000000"/>
                </a:solidFill>
              </a:rPr>
              <a:t>Brutto-</a:t>
            </a:r>
            <a:r>
              <a:rPr lang="it-IT" sz="2000" b="0" i="0" u="none" strike="noStrike" baseline="0" dirty="0" err="1">
                <a:solidFill>
                  <a:srgbClr val="000000"/>
                </a:solidFill>
              </a:rPr>
              <a:t>Stundenlohn</a:t>
            </a:r>
            <a:r>
              <a:rPr lang="it-IT" sz="2000" b="0" i="0" u="none" strike="noStrike" baseline="0" dirty="0">
                <a:solidFill>
                  <a:srgbClr val="000000"/>
                </a:solidFill>
              </a:rPr>
              <a:t>: 14,20 Euro pro </a:t>
            </a:r>
            <a:r>
              <a:rPr lang="it-IT" sz="2000" b="0" i="0" u="none" strike="noStrike" baseline="0" dirty="0" err="1">
                <a:solidFill>
                  <a:srgbClr val="000000"/>
                </a:solidFill>
              </a:rPr>
              <a:t>Stunde</a:t>
            </a:r>
            <a:endParaRPr lang="it-IT" sz="2000" b="0" i="0" u="none" strike="noStrike" baseline="0" dirty="0">
              <a:solidFill>
                <a:srgbClr val="000000"/>
              </a:solidFill>
            </a:endParaRPr>
          </a:p>
          <a:p>
            <a:pPr algn="l"/>
            <a:r>
              <a:rPr lang="de-DE" sz="2000" b="0" i="0" u="none" strike="noStrike" baseline="0" dirty="0">
                <a:solidFill>
                  <a:srgbClr val="000000"/>
                </a:solidFill>
              </a:rPr>
              <a:t>Arbeitszeit: 36 Stunden im Monat (durchschnittlich 8,28 Stunden in der Woche) – die gleiche Arbeitszeit wie vorher</a:t>
            </a:r>
          </a:p>
          <a:p>
            <a:pPr algn="l"/>
            <a:r>
              <a:rPr lang="de-DE" sz="2000" b="0" i="0" u="none" strike="noStrike" baseline="0" dirty="0">
                <a:solidFill>
                  <a:srgbClr val="000000"/>
                </a:solidFill>
              </a:rPr>
              <a:t>Gesamtkosten Arbeitgeber: 622,40 Euro</a:t>
            </a:r>
          </a:p>
          <a:p>
            <a:pPr algn="l"/>
            <a:r>
              <a:rPr lang="de-DE" sz="2000" b="0" i="0" u="none" strike="noStrike" baseline="0" dirty="0">
                <a:solidFill>
                  <a:srgbClr val="000000"/>
                </a:solidFill>
              </a:rPr>
              <a:t>Brutto-Gehalt Arbeitnehmer: 511,33 Euro</a:t>
            </a:r>
          </a:p>
          <a:p>
            <a:pPr algn="l"/>
            <a:r>
              <a:rPr lang="de-DE" sz="2000" b="0" i="0" u="none" strike="noStrike" baseline="0" dirty="0">
                <a:solidFill>
                  <a:srgbClr val="000000"/>
                </a:solidFill>
              </a:rPr>
              <a:t>Netto-Auszahlung Arbeitnehmer: 450,01 Euro</a:t>
            </a:r>
            <a:endParaRPr lang="de-DE" dirty="0"/>
          </a:p>
          <a:p>
            <a:endParaRPr lang="de-DE" dirty="0"/>
          </a:p>
        </p:txBody>
      </p:sp>
    </p:spTree>
    <p:extLst>
      <p:ext uri="{BB962C8B-B14F-4D97-AF65-F5344CB8AC3E}">
        <p14:creationId xmlns:p14="http://schemas.microsoft.com/office/powerpoint/2010/main" val="3673278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3288D8-0D06-43FC-9A93-01F5D154DEC2}"/>
              </a:ext>
            </a:extLst>
          </p:cNvPr>
          <p:cNvSpPr>
            <a:spLocks noGrp="1"/>
          </p:cNvSpPr>
          <p:nvPr>
            <p:ph type="title"/>
          </p:nvPr>
        </p:nvSpPr>
        <p:spPr/>
        <p:txBody>
          <a:bodyPr/>
          <a:lstStyle/>
          <a:p>
            <a:pPr algn="l"/>
            <a:r>
              <a:rPr lang="de-DE" b="1" i="0" u="none" strike="noStrike" baseline="0" dirty="0"/>
              <a:t>Umwandlung Minijob in</a:t>
            </a:r>
            <a:br>
              <a:rPr lang="de-DE" b="1" i="0" u="none" strike="noStrike" baseline="0" dirty="0"/>
            </a:br>
            <a:r>
              <a:rPr lang="de-DE" b="1" i="0" u="none" strike="noStrike" baseline="0" dirty="0"/>
              <a:t>sozialversicherungspflichtige Teilzeitbeschäftigung</a:t>
            </a:r>
            <a:endParaRPr lang="de-DE" dirty="0"/>
          </a:p>
        </p:txBody>
      </p:sp>
      <p:sp>
        <p:nvSpPr>
          <p:cNvPr id="3" name="Inhaltsplatzhalter 2">
            <a:extLst>
              <a:ext uri="{FF2B5EF4-FFF2-40B4-BE49-F238E27FC236}">
                <a16:creationId xmlns:a16="http://schemas.microsoft.com/office/drawing/2014/main" id="{F9A8BA80-B284-4A33-9637-408B41F5FCF6}"/>
              </a:ext>
            </a:extLst>
          </p:cNvPr>
          <p:cNvSpPr>
            <a:spLocks noGrp="1"/>
          </p:cNvSpPr>
          <p:nvPr>
            <p:ph idx="1"/>
          </p:nvPr>
        </p:nvSpPr>
        <p:spPr>
          <a:xfrm>
            <a:off x="647699" y="2024064"/>
            <a:ext cx="6667501" cy="3889375"/>
          </a:xfrm>
        </p:spPr>
        <p:txBody>
          <a:bodyPr/>
          <a:lstStyle/>
          <a:p>
            <a:pPr marL="457200" indent="-457200">
              <a:buFont typeface="+mj-lt"/>
              <a:buAutoNum type="arabicParenR"/>
            </a:pPr>
            <a:r>
              <a:rPr lang="de-DE" b="1" dirty="0"/>
              <a:t>Konkrete Konstellation prüfen: </a:t>
            </a:r>
            <a:r>
              <a:rPr lang="de-DE" dirty="0"/>
              <a:t>Umwandlung ohne Nachteil für den Beschäftigten in Hinblick auf Arbeitszeit und Nettoeinkommen</a:t>
            </a:r>
          </a:p>
          <a:p>
            <a:pPr marL="457200" indent="-457200">
              <a:buFont typeface="+mj-lt"/>
              <a:buAutoNum type="arabicParenR"/>
            </a:pPr>
            <a:endParaRPr lang="de-DE" b="1" dirty="0"/>
          </a:p>
          <a:p>
            <a:pPr marL="457200" indent="-457200">
              <a:buFont typeface="+mj-lt"/>
              <a:buAutoNum type="arabicParenR"/>
            </a:pPr>
            <a:r>
              <a:rPr lang="de-DE" b="1" dirty="0"/>
              <a:t>Einigung über Vertragsänderung herstellen</a:t>
            </a:r>
          </a:p>
          <a:p>
            <a:pPr marL="457200" indent="-457200">
              <a:buFont typeface="+mj-lt"/>
              <a:buAutoNum type="arabicParenR"/>
            </a:pPr>
            <a:endParaRPr lang="de-DE" b="1" dirty="0"/>
          </a:p>
          <a:p>
            <a:pPr marL="457200" indent="-457200">
              <a:buFont typeface="+mj-lt"/>
              <a:buAutoNum type="arabicParenR"/>
            </a:pPr>
            <a:r>
              <a:rPr lang="de-DE" b="1" dirty="0">
                <a:effectLst/>
              </a:rPr>
              <a:t>Meldeverfahren</a:t>
            </a:r>
            <a:r>
              <a:rPr lang="de-DE" dirty="0">
                <a:effectLst/>
              </a:rPr>
              <a:t> durchführen: Abmeldung bei der Minijob-Zentrale. Anmeldung bei der zuständigen Krankenkasse.</a:t>
            </a:r>
          </a:p>
          <a:p>
            <a:pPr marL="457200" indent="-457200">
              <a:buFont typeface="+mj-lt"/>
              <a:buAutoNum type="arabicParenR"/>
            </a:pPr>
            <a:endParaRPr lang="de-DE" b="1" dirty="0">
              <a:effectLst/>
            </a:endParaRPr>
          </a:p>
          <a:p>
            <a:pPr marL="457200" indent="-457200">
              <a:buFont typeface="+mj-lt"/>
              <a:buAutoNum type="arabicParenR"/>
            </a:pPr>
            <a:r>
              <a:rPr lang="de-DE" dirty="0"/>
              <a:t>Bei der Umwandlung unterstützt der </a:t>
            </a:r>
            <a:r>
              <a:rPr lang="de-DE" b="1" dirty="0"/>
              <a:t>Arbeitgeber-Service der Agentur für Arbeit</a:t>
            </a:r>
            <a:r>
              <a:rPr lang="de-DE" dirty="0"/>
              <a:t>: </a:t>
            </a:r>
            <a:br>
              <a:rPr lang="de-DE" dirty="0"/>
            </a:br>
            <a:r>
              <a:rPr lang="de-DE" dirty="0"/>
              <a:t>Telefon 0800 4 5555 20 (gebührenfrei</a:t>
            </a:r>
            <a:r>
              <a:rPr lang="de-DE" dirty="0">
                <a:effectLst/>
                <a:latin typeface="Arial" panose="020B0604020202020204" pitchFamily="34" charset="0"/>
              </a:rPr>
              <a:t>)</a:t>
            </a:r>
            <a:endParaRPr lang="de-DE" dirty="0"/>
          </a:p>
        </p:txBody>
      </p:sp>
      <p:sp>
        <p:nvSpPr>
          <p:cNvPr id="4" name="Fußzeilenplatzhalter 3">
            <a:extLst>
              <a:ext uri="{FF2B5EF4-FFF2-40B4-BE49-F238E27FC236}">
                <a16:creationId xmlns:a16="http://schemas.microsoft.com/office/drawing/2014/main" id="{A52194D5-B075-44C0-B65B-CCED7705F850}"/>
              </a:ext>
            </a:extLst>
          </p:cNvPr>
          <p:cNvSpPr>
            <a:spLocks noGrp="1"/>
          </p:cNvSpPr>
          <p:nvPr>
            <p:ph type="ftr" sz="quarter" idx="11"/>
          </p:nvPr>
        </p:nvSpPr>
        <p:spPr/>
        <p:txBody>
          <a:bodyPr/>
          <a:lstStyle/>
          <a:p>
            <a:r>
              <a:rPr lang="de-DE"/>
              <a:t>Keine Mijobs bei Zuwendungsempfangenden, 30.06.2021</a:t>
            </a:r>
          </a:p>
        </p:txBody>
      </p:sp>
      <p:sp>
        <p:nvSpPr>
          <p:cNvPr id="5" name="Foliennummernplatzhalter 4">
            <a:extLst>
              <a:ext uri="{FF2B5EF4-FFF2-40B4-BE49-F238E27FC236}">
                <a16:creationId xmlns:a16="http://schemas.microsoft.com/office/drawing/2014/main" id="{6F131D95-B308-438B-BA14-4CBFDB7E38CE}"/>
              </a:ext>
            </a:extLst>
          </p:cNvPr>
          <p:cNvSpPr>
            <a:spLocks noGrp="1"/>
          </p:cNvSpPr>
          <p:nvPr>
            <p:ph type="sldNum" sz="quarter" idx="12"/>
          </p:nvPr>
        </p:nvSpPr>
        <p:spPr/>
        <p:txBody>
          <a:bodyPr/>
          <a:lstStyle/>
          <a:p>
            <a:r>
              <a:rPr lang="de-DE"/>
              <a:t>Seite </a:t>
            </a:r>
            <a:fld id="{073DE812-22F6-49E4-B754-747D11D93214}" type="slidenum">
              <a:rPr lang="de-DE" smtClean="0"/>
              <a:pPr/>
              <a:t>13</a:t>
            </a:fld>
            <a:endParaRPr lang="de-DE"/>
          </a:p>
        </p:txBody>
      </p:sp>
      <p:pic>
        <p:nvPicPr>
          <p:cNvPr id="9" name="Grafik 8">
            <a:extLst>
              <a:ext uri="{FF2B5EF4-FFF2-40B4-BE49-F238E27FC236}">
                <a16:creationId xmlns:a16="http://schemas.microsoft.com/office/drawing/2014/main" id="{28F23B03-BD45-4AFC-A454-3D73A5B4A26F}"/>
              </a:ext>
            </a:extLst>
          </p:cNvPr>
          <p:cNvPicPr>
            <a:picLocks noChangeAspect="1"/>
          </p:cNvPicPr>
          <p:nvPr/>
        </p:nvPicPr>
        <p:blipFill>
          <a:blip r:embed="rId2"/>
          <a:stretch>
            <a:fillRect/>
          </a:stretch>
        </p:blipFill>
        <p:spPr>
          <a:xfrm rot="-180000">
            <a:off x="7594465" y="1946261"/>
            <a:ext cx="4293301" cy="2139696"/>
          </a:xfrm>
          <a:prstGeom prst="rect">
            <a:avLst/>
          </a:prstGeom>
          <a:ln>
            <a:solidFill>
              <a:schemeClr val="tx1"/>
            </a:solidFill>
          </a:ln>
        </p:spPr>
      </p:pic>
      <p:pic>
        <p:nvPicPr>
          <p:cNvPr id="7" name="Grafik 6">
            <a:extLst>
              <a:ext uri="{FF2B5EF4-FFF2-40B4-BE49-F238E27FC236}">
                <a16:creationId xmlns:a16="http://schemas.microsoft.com/office/drawing/2014/main" id="{F9795BFF-F93B-4BD6-A617-582C8A23949F}"/>
              </a:ext>
            </a:extLst>
          </p:cNvPr>
          <p:cNvPicPr>
            <a:picLocks noChangeAspect="1"/>
          </p:cNvPicPr>
          <p:nvPr/>
        </p:nvPicPr>
        <p:blipFill>
          <a:blip r:embed="rId3"/>
          <a:stretch>
            <a:fillRect/>
          </a:stretch>
        </p:blipFill>
        <p:spPr>
          <a:xfrm rot="200354">
            <a:off x="7599819" y="3362405"/>
            <a:ext cx="4254104" cy="2129349"/>
          </a:xfrm>
          <a:prstGeom prst="rect">
            <a:avLst/>
          </a:prstGeom>
          <a:ln>
            <a:solidFill>
              <a:schemeClr val="tx1"/>
            </a:solidFill>
          </a:ln>
        </p:spPr>
      </p:pic>
      <p:sp>
        <p:nvSpPr>
          <p:cNvPr id="8" name="Inhaltsplatzhalter 12">
            <a:extLst>
              <a:ext uri="{FF2B5EF4-FFF2-40B4-BE49-F238E27FC236}">
                <a16:creationId xmlns:a16="http://schemas.microsoft.com/office/drawing/2014/main" id="{1795BE26-86F5-40C5-B884-149B3F7AA471}"/>
              </a:ext>
            </a:extLst>
          </p:cNvPr>
          <p:cNvSpPr txBox="1">
            <a:spLocks/>
          </p:cNvSpPr>
          <p:nvPr/>
        </p:nvSpPr>
        <p:spPr>
          <a:xfrm>
            <a:off x="7541415" y="5828331"/>
            <a:ext cx="4370912" cy="1190448"/>
          </a:xfrm>
          <a:prstGeom prst="rect">
            <a:avLst/>
          </a:prstGeom>
        </p:spPr>
        <p:txBody>
          <a:bodyPr vert="horz" lIns="0" tIns="0" rIns="0" bIns="0" rtlCol="0" anchor="t" anchorCtr="0">
            <a:noAutofit/>
          </a:bodyPr>
          <a:lstStyle>
            <a:lvl1pPr marL="177800" indent="-1778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355600" indent="-1778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539750" indent="-18415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71913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896938" indent="-1778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1100" dirty="0" smtClean="0">
                <a:cs typeface="Calibri"/>
                <a:sym typeface="Calibri" charset="0"/>
              </a:rPr>
              <a:t>Flyer der Agentur für Arbeit: </a:t>
            </a:r>
            <a:r>
              <a:rPr lang="de-DE" sz="1100" dirty="0" smtClean="0">
                <a:cs typeface="Calibri"/>
                <a:sym typeface="Calibri" charset="0"/>
                <a:hlinkClick r:id="rId4"/>
              </a:rPr>
              <a:t>Machen Sie mehr aus Ihren </a:t>
            </a:r>
            <a:r>
              <a:rPr lang="de-DE" sz="1100" dirty="0" err="1" smtClean="0">
                <a:cs typeface="Calibri"/>
                <a:sym typeface="Calibri" charset="0"/>
                <a:hlinkClick r:id="rId4"/>
              </a:rPr>
              <a:t>Minojobbenden</a:t>
            </a:r>
            <a:r>
              <a:rPr lang="de-DE" sz="1100" dirty="0" smtClean="0">
                <a:cs typeface="Calibri"/>
                <a:sym typeface="Calibri" charset="0"/>
                <a:hlinkClick r:id="rId4"/>
              </a:rPr>
              <a:t>.</a:t>
            </a:r>
            <a:endParaRPr lang="de-DE" sz="1100" dirty="0">
              <a:cs typeface="Calibri"/>
              <a:sym typeface="Calibri" charset="0"/>
            </a:endParaRPr>
          </a:p>
        </p:txBody>
      </p:sp>
    </p:spTree>
    <p:extLst>
      <p:ext uri="{BB962C8B-B14F-4D97-AF65-F5344CB8AC3E}">
        <p14:creationId xmlns:p14="http://schemas.microsoft.com/office/powerpoint/2010/main" val="914529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ildplatzhalter 9">
            <a:extLst>
              <a:ext uri="{FF2B5EF4-FFF2-40B4-BE49-F238E27FC236}">
                <a16:creationId xmlns:a16="http://schemas.microsoft.com/office/drawing/2014/main" id="{3E375506-963E-4A3D-8C64-9505538D66E4}"/>
              </a:ext>
            </a:extLst>
          </p:cNvPr>
          <p:cNvSpPr>
            <a:spLocks noGrp="1"/>
          </p:cNvSpPr>
          <p:nvPr>
            <p:ph type="pic" sz="quarter" idx="14"/>
          </p:nvPr>
        </p:nvSpPr>
        <p:spPr/>
      </p:sp>
      <p:sp>
        <p:nvSpPr>
          <p:cNvPr id="3" name="Titel 2">
            <a:extLst>
              <a:ext uri="{FF2B5EF4-FFF2-40B4-BE49-F238E27FC236}">
                <a16:creationId xmlns:a16="http://schemas.microsoft.com/office/drawing/2014/main" id="{76AC44DA-642F-4AE3-A145-ECF2FDE6FEE2}"/>
              </a:ext>
            </a:extLst>
          </p:cNvPr>
          <p:cNvSpPr>
            <a:spLocks noGrp="1"/>
          </p:cNvSpPr>
          <p:nvPr>
            <p:ph type="ctrTitle"/>
          </p:nvPr>
        </p:nvSpPr>
        <p:spPr/>
        <p:txBody>
          <a:bodyPr/>
          <a:lstStyle/>
          <a:p>
            <a:pPr marL="0" indent="0">
              <a:buNone/>
            </a:pPr>
            <a:r>
              <a:rPr lang="de-DE" sz="5400" dirty="0"/>
              <a:t>Vielen Dank.</a:t>
            </a:r>
            <a:r>
              <a:rPr lang="de-DE" sz="1200" dirty="0"/>
              <a:t/>
            </a:r>
            <a:br>
              <a:rPr lang="de-DE" sz="1200" dirty="0"/>
            </a:br>
            <a:r>
              <a:rPr lang="de-DE" sz="1200" dirty="0"/>
              <a:t/>
            </a:r>
            <a:br>
              <a:rPr lang="de-DE" sz="1200" dirty="0"/>
            </a:br>
            <a:r>
              <a:rPr lang="de-DE" sz="1400" b="0" dirty="0">
                <a:solidFill>
                  <a:schemeClr val="tx1"/>
                </a:solidFill>
              </a:rPr>
              <a:t>Romana Wittmer, Beauftragte für Gute Arbeit</a:t>
            </a:r>
            <a:br>
              <a:rPr lang="de-DE" sz="1400" b="0" dirty="0">
                <a:solidFill>
                  <a:schemeClr val="tx1"/>
                </a:solidFill>
              </a:rPr>
            </a:br>
            <a:r>
              <a:rPr lang="de-DE" sz="1400" b="0" dirty="0">
                <a:solidFill>
                  <a:schemeClr val="tx1"/>
                </a:solidFill>
              </a:rPr>
              <a:t>E-Mail: </a:t>
            </a:r>
            <a:r>
              <a:rPr lang="de-DE" sz="1400" b="0" dirty="0">
                <a:solidFill>
                  <a:schemeClr val="tx1"/>
                </a:solidFill>
                <a:hlinkClick r:id="rId2"/>
              </a:rPr>
              <a:t>gute-arbeit@ba-fk.berlin.de</a:t>
            </a:r>
            <a:r>
              <a:rPr lang="de-DE" sz="1400" b="0" dirty="0">
                <a:solidFill>
                  <a:schemeClr val="tx1"/>
                </a:solidFill>
              </a:rPr>
              <a:t/>
            </a:r>
            <a:br>
              <a:rPr lang="de-DE" sz="1400" b="0" dirty="0">
                <a:solidFill>
                  <a:schemeClr val="tx1"/>
                </a:solidFill>
              </a:rPr>
            </a:br>
            <a:r>
              <a:rPr lang="de-DE" sz="1400" b="0" dirty="0">
                <a:solidFill>
                  <a:schemeClr val="tx1"/>
                </a:solidFill>
              </a:rPr>
              <a:t>Telefon: +49 – (0)30 – 90298 – 4819</a:t>
            </a:r>
            <a:br>
              <a:rPr lang="de-DE" sz="1400" b="0" dirty="0">
                <a:solidFill>
                  <a:schemeClr val="tx1"/>
                </a:solidFill>
              </a:rPr>
            </a:br>
            <a:r>
              <a:rPr lang="de-DE" sz="1400" b="0" dirty="0">
                <a:solidFill>
                  <a:schemeClr val="tx1"/>
                </a:solidFill>
              </a:rPr>
              <a:t>Telefax: +49 – (0)30 – 90298 – 2505</a:t>
            </a:r>
            <a:br>
              <a:rPr lang="de-DE" sz="1400" b="0" dirty="0">
                <a:solidFill>
                  <a:schemeClr val="tx1"/>
                </a:solidFill>
              </a:rPr>
            </a:br>
            <a:r>
              <a:rPr lang="de-DE" sz="1400" b="0" dirty="0">
                <a:hlinkClick r:id="rId3"/>
              </a:rPr>
              <a:t>www.berlin.de/bga-fk</a:t>
            </a:r>
            <a:r>
              <a:rPr lang="de-DE" sz="1400" b="0" dirty="0"/>
              <a:t> </a:t>
            </a:r>
            <a:endParaRPr lang="de-DE" sz="1200" b="0" dirty="0">
              <a:solidFill>
                <a:schemeClr val="tx1"/>
              </a:solidFill>
            </a:endParaRPr>
          </a:p>
        </p:txBody>
      </p:sp>
    </p:spTree>
    <p:extLst>
      <p:ext uri="{BB962C8B-B14F-4D97-AF65-F5344CB8AC3E}">
        <p14:creationId xmlns:p14="http://schemas.microsoft.com/office/powerpoint/2010/main" val="1936178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ildplatzhalter 11">
            <a:extLst>
              <a:ext uri="{FF2B5EF4-FFF2-40B4-BE49-F238E27FC236}">
                <a16:creationId xmlns:a16="http://schemas.microsoft.com/office/drawing/2014/main" id="{E7B33A46-F5EA-4A91-B379-E73589129537}"/>
              </a:ext>
            </a:extLst>
          </p:cNvPr>
          <p:cNvSpPr>
            <a:spLocks noGrp="1"/>
          </p:cNvSpPr>
          <p:nvPr>
            <p:ph type="pic" sz="quarter" idx="14"/>
          </p:nvPr>
        </p:nvSpPr>
        <p:spPr/>
      </p:sp>
      <p:sp>
        <p:nvSpPr>
          <p:cNvPr id="3" name="Titel 2">
            <a:extLst>
              <a:ext uri="{FF2B5EF4-FFF2-40B4-BE49-F238E27FC236}">
                <a16:creationId xmlns:a16="http://schemas.microsoft.com/office/drawing/2014/main" id="{68656949-A6DC-480C-9681-E601D4AA5632}"/>
              </a:ext>
            </a:extLst>
          </p:cNvPr>
          <p:cNvSpPr>
            <a:spLocks noGrp="1"/>
          </p:cNvSpPr>
          <p:nvPr>
            <p:ph type="title"/>
          </p:nvPr>
        </p:nvSpPr>
        <p:spPr/>
        <p:txBody>
          <a:bodyPr/>
          <a:lstStyle/>
          <a:p>
            <a:r>
              <a:rPr lang="de-DE" dirty="0"/>
              <a:t>Warum dieser Beschluss?</a:t>
            </a:r>
          </a:p>
        </p:txBody>
      </p:sp>
      <p:sp>
        <p:nvSpPr>
          <p:cNvPr id="4" name="Textplatzhalter 3">
            <a:extLst>
              <a:ext uri="{FF2B5EF4-FFF2-40B4-BE49-F238E27FC236}">
                <a16:creationId xmlns:a16="http://schemas.microsoft.com/office/drawing/2014/main" id="{F4937DC3-19CE-48E7-9971-03F3FCCC41BC}"/>
              </a:ext>
            </a:extLst>
          </p:cNvPr>
          <p:cNvSpPr>
            <a:spLocks noGrp="1"/>
          </p:cNvSpPr>
          <p:nvPr>
            <p:ph type="body" sz="quarter" idx="13"/>
          </p:nvPr>
        </p:nvSpPr>
        <p:spPr/>
        <p:txBody>
          <a:bodyPr/>
          <a:lstStyle/>
          <a:p>
            <a:r>
              <a:rPr lang="en-US" dirty="0" err="1"/>
              <a:t>Gute</a:t>
            </a:r>
            <a:r>
              <a:rPr lang="en-US" dirty="0"/>
              <a:t> Arbeit </a:t>
            </a:r>
            <a:r>
              <a:rPr lang="en-US" dirty="0" err="1"/>
              <a:t>als</a:t>
            </a:r>
            <a:r>
              <a:rPr lang="en-US" dirty="0"/>
              <a:t> </a:t>
            </a:r>
            <a:r>
              <a:rPr lang="en-US" dirty="0" err="1"/>
              <a:t>politische</a:t>
            </a:r>
            <a:r>
              <a:rPr lang="en-US" dirty="0"/>
              <a:t> </a:t>
            </a:r>
            <a:r>
              <a:rPr lang="en-US" dirty="0" err="1"/>
              <a:t>Grundlage</a:t>
            </a:r>
            <a:endParaRPr lang="en-US" dirty="0"/>
          </a:p>
          <a:p>
            <a:r>
              <a:rPr lang="en-US" dirty="0" err="1"/>
              <a:t>Kriterien</a:t>
            </a:r>
            <a:r>
              <a:rPr lang="en-US" dirty="0"/>
              <a:t> </a:t>
            </a:r>
            <a:r>
              <a:rPr lang="en-US" dirty="0" err="1"/>
              <a:t>für</a:t>
            </a:r>
            <a:r>
              <a:rPr lang="en-US" dirty="0"/>
              <a:t> </a:t>
            </a:r>
            <a:r>
              <a:rPr lang="en-US" dirty="0" err="1"/>
              <a:t>Gute</a:t>
            </a:r>
            <a:r>
              <a:rPr lang="en-US" dirty="0"/>
              <a:t> Arbeit in </a:t>
            </a:r>
            <a:r>
              <a:rPr lang="en-US" dirty="0" err="1"/>
              <a:t>Friedrichshain</a:t>
            </a:r>
            <a:r>
              <a:rPr lang="en-US" dirty="0"/>
              <a:t>-Kreuzberg</a:t>
            </a:r>
          </a:p>
        </p:txBody>
      </p:sp>
      <p:sp>
        <p:nvSpPr>
          <p:cNvPr id="5" name="Textplatzhalter 4">
            <a:extLst>
              <a:ext uri="{FF2B5EF4-FFF2-40B4-BE49-F238E27FC236}">
                <a16:creationId xmlns:a16="http://schemas.microsoft.com/office/drawing/2014/main" id="{D9014370-F6DB-47C3-8493-703C832F3D89}"/>
              </a:ext>
            </a:extLst>
          </p:cNvPr>
          <p:cNvSpPr>
            <a:spLocks noGrp="1"/>
          </p:cNvSpPr>
          <p:nvPr>
            <p:ph type="body" sz="quarter" idx="15"/>
          </p:nvPr>
        </p:nvSpPr>
        <p:spPr/>
        <p:txBody>
          <a:bodyPr/>
          <a:lstStyle/>
          <a:p>
            <a:r>
              <a:rPr lang="de-DE"/>
              <a:t>01</a:t>
            </a:r>
          </a:p>
        </p:txBody>
      </p:sp>
    </p:spTree>
    <p:extLst>
      <p:ext uri="{BB962C8B-B14F-4D97-AF65-F5344CB8AC3E}">
        <p14:creationId xmlns:p14="http://schemas.microsoft.com/office/powerpoint/2010/main" val="1003198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ildplatzhalter 9">
            <a:extLst>
              <a:ext uri="{FF2B5EF4-FFF2-40B4-BE49-F238E27FC236}">
                <a16:creationId xmlns:a16="http://schemas.microsoft.com/office/drawing/2014/main" id="{A33100A8-7519-41D7-A43A-B8AD5786997E}"/>
              </a:ext>
            </a:extLst>
          </p:cNvPr>
          <p:cNvSpPr>
            <a:spLocks noGrp="1"/>
          </p:cNvSpPr>
          <p:nvPr>
            <p:ph type="pic" sz="quarter" idx="14"/>
          </p:nvPr>
        </p:nvSpPr>
        <p:spPr>
          <a:xfrm>
            <a:off x="6747933" y="2063751"/>
            <a:ext cx="4794780" cy="2769506"/>
          </a:xfrm>
        </p:spPr>
      </p:sp>
      <p:sp>
        <p:nvSpPr>
          <p:cNvPr id="2" name="Titel 1">
            <a:extLst>
              <a:ext uri="{FF2B5EF4-FFF2-40B4-BE49-F238E27FC236}">
                <a16:creationId xmlns:a16="http://schemas.microsoft.com/office/drawing/2014/main" id="{7BF9B404-DE99-46E6-B9E3-F906EFFD4977}"/>
              </a:ext>
            </a:extLst>
          </p:cNvPr>
          <p:cNvSpPr>
            <a:spLocks noGrp="1"/>
          </p:cNvSpPr>
          <p:nvPr>
            <p:ph type="title"/>
          </p:nvPr>
        </p:nvSpPr>
        <p:spPr/>
        <p:txBody>
          <a:bodyPr/>
          <a:lstStyle/>
          <a:p>
            <a:r>
              <a:rPr lang="de-DE" dirty="0"/>
              <a:t>Politische Grundlage:</a:t>
            </a:r>
            <a:br>
              <a:rPr lang="de-DE" dirty="0"/>
            </a:br>
            <a:r>
              <a:rPr lang="de-DE" dirty="0"/>
              <a:t>Gute Arbeit für Friedrichshain-Kreuzberg</a:t>
            </a:r>
          </a:p>
        </p:txBody>
      </p:sp>
      <p:sp>
        <p:nvSpPr>
          <p:cNvPr id="3" name="Inhaltsplatzhalter 2">
            <a:extLst>
              <a:ext uri="{FF2B5EF4-FFF2-40B4-BE49-F238E27FC236}">
                <a16:creationId xmlns:a16="http://schemas.microsoft.com/office/drawing/2014/main" id="{468D293A-FA74-427B-882C-E1C58F2C2D62}"/>
              </a:ext>
            </a:extLst>
          </p:cNvPr>
          <p:cNvSpPr>
            <a:spLocks noGrp="1"/>
          </p:cNvSpPr>
          <p:nvPr>
            <p:ph idx="1"/>
          </p:nvPr>
        </p:nvSpPr>
        <p:spPr/>
        <p:txBody>
          <a:bodyPr/>
          <a:lstStyle/>
          <a:p>
            <a:pPr marL="0" indent="0">
              <a:buNone/>
            </a:pPr>
            <a:r>
              <a:rPr lang="de-DE" dirty="0"/>
              <a:t>Gemeinsam wollen wir dafür eintreten, dass in unseren Bezirk die Zahl der sozialversicherungs-pflichtigen und tarifvertraglich geregelten Arbeitsverhältnisse wächst. (…)</a:t>
            </a:r>
          </a:p>
          <a:p>
            <a:pPr marL="0" indent="0">
              <a:buNone/>
            </a:pPr>
            <a:endParaRPr lang="de-DE" dirty="0"/>
          </a:p>
          <a:p>
            <a:pPr marL="0" indent="0">
              <a:buNone/>
            </a:pPr>
            <a:r>
              <a:rPr lang="de-DE" dirty="0"/>
              <a:t>Ziel ist die übergreifende Koordination von Maßnahmen zur Verbesserung von Arbeitsbedingungen (…)</a:t>
            </a:r>
          </a:p>
          <a:p>
            <a:pPr marL="0" indent="0">
              <a:buNone/>
            </a:pPr>
            <a:endParaRPr lang="de-DE" b="0" dirty="0"/>
          </a:p>
          <a:p>
            <a:pPr marL="0" indent="0">
              <a:buNone/>
            </a:pPr>
            <a:r>
              <a:rPr lang="de-DE" sz="1800" b="0" i="1" dirty="0"/>
              <a:t>(aus der Vereinbarung zur Bildung des Bezirksamts </a:t>
            </a:r>
            <a:br>
              <a:rPr lang="de-DE" sz="1800" b="0" i="1" dirty="0"/>
            </a:br>
            <a:r>
              <a:rPr lang="de-DE" sz="1800" b="0" i="1" dirty="0"/>
              <a:t>von Bündnis 90 / Grüne, DIE LINKE und SPD, 2016)</a:t>
            </a:r>
          </a:p>
        </p:txBody>
      </p:sp>
      <p:sp>
        <p:nvSpPr>
          <p:cNvPr id="4" name="Fußzeilenplatzhalter 3">
            <a:extLst>
              <a:ext uri="{FF2B5EF4-FFF2-40B4-BE49-F238E27FC236}">
                <a16:creationId xmlns:a16="http://schemas.microsoft.com/office/drawing/2014/main" id="{56048FD8-22CC-4448-A076-1841378B796F}"/>
              </a:ext>
            </a:extLst>
          </p:cNvPr>
          <p:cNvSpPr>
            <a:spLocks noGrp="1"/>
          </p:cNvSpPr>
          <p:nvPr>
            <p:ph type="ftr" sz="quarter" idx="11"/>
          </p:nvPr>
        </p:nvSpPr>
        <p:spPr/>
        <p:txBody>
          <a:bodyPr/>
          <a:lstStyle/>
          <a:p>
            <a:r>
              <a:rPr lang="de-DE"/>
              <a:t>Keine Mijobs bei Zuwendungsempfangenden, 30.06.2021</a:t>
            </a:r>
          </a:p>
        </p:txBody>
      </p:sp>
      <p:sp>
        <p:nvSpPr>
          <p:cNvPr id="5" name="Foliennummernplatzhalter 4">
            <a:extLst>
              <a:ext uri="{FF2B5EF4-FFF2-40B4-BE49-F238E27FC236}">
                <a16:creationId xmlns:a16="http://schemas.microsoft.com/office/drawing/2014/main" id="{1E3FEAA9-10C3-4072-9CAB-EEBA3D283BD1}"/>
              </a:ext>
            </a:extLst>
          </p:cNvPr>
          <p:cNvSpPr>
            <a:spLocks noGrp="1"/>
          </p:cNvSpPr>
          <p:nvPr>
            <p:ph type="sldNum" sz="quarter" idx="12"/>
          </p:nvPr>
        </p:nvSpPr>
        <p:spPr/>
        <p:txBody>
          <a:bodyPr/>
          <a:lstStyle/>
          <a:p>
            <a:r>
              <a:rPr lang="de-DE"/>
              <a:t>Seite </a:t>
            </a:r>
            <a:fld id="{073DE812-22F6-49E4-B754-747D11D93214}" type="slidenum">
              <a:rPr lang="de-DE" smtClean="0"/>
              <a:pPr/>
              <a:t>3</a:t>
            </a:fld>
            <a:endParaRPr lang="de-DE"/>
          </a:p>
        </p:txBody>
      </p:sp>
      <p:pic>
        <p:nvPicPr>
          <p:cNvPr id="7" name="Bild 11">
            <a:extLst>
              <a:ext uri="{FF2B5EF4-FFF2-40B4-BE49-F238E27FC236}">
                <a16:creationId xmlns:a16="http://schemas.microsoft.com/office/drawing/2014/main" id="{DD0F4D9E-9A3B-43FC-B4E7-303392CA7847}"/>
              </a:ext>
            </a:extLst>
          </p:cNvPr>
          <p:cNvPicPr>
            <a:picLocks noChangeAspect="1"/>
          </p:cNvPicPr>
          <p:nvPr/>
        </p:nvPicPr>
        <p:blipFill rotWithShape="1">
          <a:blip r:embed="rId2">
            <a:extLst>
              <a:ext uri="{28A0092B-C50C-407E-A947-70E740481C1C}">
                <a14:useLocalDpi xmlns:a14="http://schemas.microsoft.com/office/drawing/2010/main" val="0"/>
              </a:ext>
            </a:extLst>
          </a:blip>
          <a:srcRect l="3960" r="5832"/>
          <a:stretch/>
        </p:blipFill>
        <p:spPr bwMode="auto">
          <a:xfrm>
            <a:off x="6747931" y="2060443"/>
            <a:ext cx="4794781" cy="287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Inhaltsplatzhalter 12">
            <a:extLst>
              <a:ext uri="{FF2B5EF4-FFF2-40B4-BE49-F238E27FC236}">
                <a16:creationId xmlns:a16="http://schemas.microsoft.com/office/drawing/2014/main" id="{1795BE26-86F5-40C5-B884-149B3F7AA471}"/>
              </a:ext>
            </a:extLst>
          </p:cNvPr>
          <p:cNvSpPr txBox="1">
            <a:spLocks/>
          </p:cNvSpPr>
          <p:nvPr/>
        </p:nvSpPr>
        <p:spPr>
          <a:xfrm>
            <a:off x="6747931" y="4995390"/>
            <a:ext cx="4794781" cy="1190448"/>
          </a:xfrm>
          <a:prstGeom prst="rect">
            <a:avLst/>
          </a:prstGeom>
        </p:spPr>
        <p:txBody>
          <a:bodyPr vert="horz" lIns="0" tIns="0" rIns="0" bIns="0" rtlCol="0" anchor="t" anchorCtr="0">
            <a:noAutofit/>
          </a:bodyPr>
          <a:lstStyle>
            <a:lvl1pPr marL="177800" indent="-1778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355600" indent="-1778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539750" indent="-18415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719138" indent="-179388"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896938" indent="-1778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1100" dirty="0">
                <a:cs typeface="Calibri"/>
                <a:sym typeface="Calibri" charset="0"/>
              </a:rPr>
              <a:t>Das politische Bezirksamt Friedrichshain-Kreuzberg: v.l.n.r.: Knut Mildner-Spindler (DIE LINKE), Monika Herrmann (Bündnis 90 / Die Grünen), Andreas Hehmke (SPD), Clara Herrmann und Florian Schmidt (beide: Bündnis 90 / Die Grünen</a:t>
            </a:r>
            <a:r>
              <a:rPr lang="de-DE" sz="1100" dirty="0" smtClean="0">
                <a:cs typeface="Calibri"/>
                <a:sym typeface="Calibri" charset="0"/>
              </a:rPr>
              <a:t>), Foto: Katrin Becker, BA FK</a:t>
            </a:r>
            <a:endParaRPr lang="de-DE" sz="1100" dirty="0">
              <a:cs typeface="Calibri"/>
              <a:sym typeface="Calibri" charset="0"/>
            </a:endParaRPr>
          </a:p>
        </p:txBody>
      </p:sp>
    </p:spTree>
    <p:extLst>
      <p:ext uri="{BB962C8B-B14F-4D97-AF65-F5344CB8AC3E}">
        <p14:creationId xmlns:p14="http://schemas.microsoft.com/office/powerpoint/2010/main" val="1599737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3288D8-0D06-43FC-9A93-01F5D154DEC2}"/>
              </a:ext>
            </a:extLst>
          </p:cNvPr>
          <p:cNvSpPr>
            <a:spLocks noGrp="1"/>
          </p:cNvSpPr>
          <p:nvPr>
            <p:ph type="title"/>
          </p:nvPr>
        </p:nvSpPr>
        <p:spPr/>
        <p:txBody>
          <a:bodyPr/>
          <a:lstStyle/>
          <a:p>
            <a:r>
              <a:rPr lang="de-DE" dirty="0"/>
              <a:t>Was ist Gute Arbeit?</a:t>
            </a:r>
            <a:br>
              <a:rPr lang="de-DE" dirty="0"/>
            </a:br>
            <a:r>
              <a:rPr lang="de-DE" dirty="0"/>
              <a:t>Kriterien Guter Arbeit in Friedrichshain-Kreuzberg</a:t>
            </a:r>
          </a:p>
        </p:txBody>
      </p:sp>
      <p:sp>
        <p:nvSpPr>
          <p:cNvPr id="4" name="Fußzeilenplatzhalter 3">
            <a:extLst>
              <a:ext uri="{FF2B5EF4-FFF2-40B4-BE49-F238E27FC236}">
                <a16:creationId xmlns:a16="http://schemas.microsoft.com/office/drawing/2014/main" id="{A52194D5-B075-44C0-B65B-CCED7705F850}"/>
              </a:ext>
            </a:extLst>
          </p:cNvPr>
          <p:cNvSpPr>
            <a:spLocks noGrp="1"/>
          </p:cNvSpPr>
          <p:nvPr>
            <p:ph type="ftr" sz="quarter" idx="11"/>
          </p:nvPr>
        </p:nvSpPr>
        <p:spPr/>
        <p:txBody>
          <a:bodyPr/>
          <a:lstStyle/>
          <a:p>
            <a:r>
              <a:rPr lang="de-DE"/>
              <a:t>Keine Mijobs bei Zuwendungsempfangenden, 30.06.2021</a:t>
            </a:r>
          </a:p>
        </p:txBody>
      </p:sp>
      <p:sp>
        <p:nvSpPr>
          <p:cNvPr id="5" name="Foliennummernplatzhalter 4">
            <a:extLst>
              <a:ext uri="{FF2B5EF4-FFF2-40B4-BE49-F238E27FC236}">
                <a16:creationId xmlns:a16="http://schemas.microsoft.com/office/drawing/2014/main" id="{6F131D95-B308-438B-BA14-4CBFDB7E38CE}"/>
              </a:ext>
            </a:extLst>
          </p:cNvPr>
          <p:cNvSpPr>
            <a:spLocks noGrp="1"/>
          </p:cNvSpPr>
          <p:nvPr>
            <p:ph type="sldNum" sz="quarter" idx="12"/>
          </p:nvPr>
        </p:nvSpPr>
        <p:spPr/>
        <p:txBody>
          <a:bodyPr/>
          <a:lstStyle/>
          <a:p>
            <a:r>
              <a:rPr lang="de-DE"/>
              <a:t>Seite </a:t>
            </a:r>
            <a:fld id="{073DE812-22F6-49E4-B754-747D11D93214}" type="slidenum">
              <a:rPr lang="de-DE" smtClean="0"/>
              <a:pPr/>
              <a:t>4</a:t>
            </a:fld>
            <a:endParaRPr lang="de-DE"/>
          </a:p>
        </p:txBody>
      </p:sp>
      <p:graphicFrame>
        <p:nvGraphicFramePr>
          <p:cNvPr id="7" name="Diagramm 6">
            <a:extLst>
              <a:ext uri="{FF2B5EF4-FFF2-40B4-BE49-F238E27FC236}">
                <a16:creationId xmlns:a16="http://schemas.microsoft.com/office/drawing/2014/main" id="{4A759052-E0DC-4F2C-BB1A-2BFF18D75B23}"/>
              </a:ext>
            </a:extLst>
          </p:cNvPr>
          <p:cNvGraphicFramePr/>
          <p:nvPr>
            <p:extLst>
              <p:ext uri="{D42A27DB-BD31-4B8C-83A1-F6EECF244321}">
                <p14:modId xmlns:p14="http://schemas.microsoft.com/office/powerpoint/2010/main" val="3841517544"/>
              </p:ext>
            </p:extLst>
          </p:nvPr>
        </p:nvGraphicFramePr>
        <p:xfrm>
          <a:off x="2124140" y="1405812"/>
          <a:ext cx="8242300" cy="49572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Verbinder: gewinkelt 7">
            <a:extLst>
              <a:ext uri="{FF2B5EF4-FFF2-40B4-BE49-F238E27FC236}">
                <a16:creationId xmlns:a16="http://schemas.microsoft.com/office/drawing/2014/main" id="{1ABAE595-E7DB-4439-9996-0A08A1A6E442}"/>
              </a:ext>
            </a:extLst>
          </p:cNvPr>
          <p:cNvCxnSpPr>
            <a:cxnSpLocks/>
          </p:cNvCxnSpPr>
          <p:nvPr/>
        </p:nvCxnSpPr>
        <p:spPr>
          <a:xfrm rot="10800000">
            <a:off x="3200815" y="1814803"/>
            <a:ext cx="1047879" cy="663621"/>
          </a:xfrm>
          <a:prstGeom prst="bentConnector3">
            <a:avLst>
              <a:gd name="adj1" fmla="val -1645"/>
            </a:avLst>
          </a:prstGeom>
        </p:spPr>
        <p:style>
          <a:lnRef idx="1">
            <a:schemeClr val="dk1"/>
          </a:lnRef>
          <a:fillRef idx="0">
            <a:schemeClr val="dk1"/>
          </a:fillRef>
          <a:effectRef idx="0">
            <a:schemeClr val="dk1"/>
          </a:effectRef>
          <a:fontRef idx="minor">
            <a:schemeClr val="tx1"/>
          </a:fontRef>
        </p:style>
      </p:cxnSp>
      <p:sp>
        <p:nvSpPr>
          <p:cNvPr id="9" name="Textfeld 8">
            <a:extLst>
              <a:ext uri="{FF2B5EF4-FFF2-40B4-BE49-F238E27FC236}">
                <a16:creationId xmlns:a16="http://schemas.microsoft.com/office/drawing/2014/main" id="{8AD968C4-8020-4ECE-94D2-F2009AE66772}"/>
              </a:ext>
            </a:extLst>
          </p:cNvPr>
          <p:cNvSpPr txBox="1"/>
          <p:nvPr/>
        </p:nvSpPr>
        <p:spPr>
          <a:xfrm>
            <a:off x="8264434" y="4842080"/>
            <a:ext cx="3531078" cy="1384995"/>
          </a:xfrm>
          <a:prstGeom prst="rect">
            <a:avLst/>
          </a:prstGeom>
          <a:noFill/>
        </p:spPr>
        <p:txBody>
          <a:bodyPr wrap="square" rtlCol="0">
            <a:spAutoFit/>
          </a:bodyPr>
          <a:lstStyle/>
          <a:p>
            <a:pPr marL="285750" indent="-285750">
              <a:buFont typeface="Wingdings" panose="05000000000000000000" pitchFamily="2" charset="2"/>
              <a:buChar char="§"/>
            </a:pPr>
            <a:r>
              <a:rPr lang="de-DE" sz="1400" b="1" dirty="0"/>
              <a:t>Arbeits- und Gesundheitsschutz wird stets berücksichtigt</a:t>
            </a:r>
          </a:p>
          <a:p>
            <a:pPr marL="285750" indent="-285750">
              <a:buFont typeface="Wingdings" panose="05000000000000000000" pitchFamily="2" charset="2"/>
              <a:buChar char="§"/>
            </a:pPr>
            <a:r>
              <a:rPr lang="de-DE" sz="1400" b="1" dirty="0"/>
              <a:t>Psychische Belastungen werden präventiv verhindert</a:t>
            </a:r>
          </a:p>
          <a:p>
            <a:pPr marL="285750" indent="-285750">
              <a:buFont typeface="Wingdings" panose="05000000000000000000" pitchFamily="2" charset="2"/>
              <a:buChar char="§"/>
            </a:pPr>
            <a:r>
              <a:rPr lang="de-DE" sz="1400" b="1" dirty="0"/>
              <a:t>ILO-Kernarbeitsnormen werden sichergestellt</a:t>
            </a:r>
          </a:p>
        </p:txBody>
      </p:sp>
      <p:cxnSp>
        <p:nvCxnSpPr>
          <p:cNvPr id="10" name="Verbinder: gewinkelt 9">
            <a:extLst>
              <a:ext uri="{FF2B5EF4-FFF2-40B4-BE49-F238E27FC236}">
                <a16:creationId xmlns:a16="http://schemas.microsoft.com/office/drawing/2014/main" id="{9AEC1060-72D7-40A3-AD7C-4DAC59D343A5}"/>
              </a:ext>
            </a:extLst>
          </p:cNvPr>
          <p:cNvCxnSpPr>
            <a:cxnSpLocks/>
          </p:cNvCxnSpPr>
          <p:nvPr/>
        </p:nvCxnSpPr>
        <p:spPr>
          <a:xfrm rot="10800000" flipV="1">
            <a:off x="3282926" y="5734941"/>
            <a:ext cx="980752" cy="453557"/>
          </a:xfrm>
          <a:prstGeom prst="bentConnector3">
            <a:avLst>
              <a:gd name="adj1" fmla="val 529"/>
            </a:avLst>
          </a:prstGeom>
        </p:spPr>
        <p:style>
          <a:lnRef idx="1">
            <a:schemeClr val="dk1"/>
          </a:lnRef>
          <a:fillRef idx="0">
            <a:schemeClr val="dk1"/>
          </a:fillRef>
          <a:effectRef idx="0">
            <a:schemeClr val="dk1"/>
          </a:effectRef>
          <a:fontRef idx="minor">
            <a:schemeClr val="tx1"/>
          </a:fontRef>
        </p:style>
      </p:cxnSp>
      <p:sp>
        <p:nvSpPr>
          <p:cNvPr id="11" name="Textfeld 10">
            <a:extLst>
              <a:ext uri="{FF2B5EF4-FFF2-40B4-BE49-F238E27FC236}">
                <a16:creationId xmlns:a16="http://schemas.microsoft.com/office/drawing/2014/main" id="{16003EB9-6CF1-47C1-B7A0-38B5D205C946}"/>
              </a:ext>
            </a:extLst>
          </p:cNvPr>
          <p:cNvSpPr txBox="1"/>
          <p:nvPr/>
        </p:nvSpPr>
        <p:spPr>
          <a:xfrm>
            <a:off x="628810" y="1918780"/>
            <a:ext cx="3237796" cy="2031325"/>
          </a:xfrm>
          <a:prstGeom prst="rect">
            <a:avLst/>
          </a:prstGeom>
          <a:noFill/>
        </p:spPr>
        <p:txBody>
          <a:bodyPr wrap="square" rtlCol="0">
            <a:spAutoFit/>
          </a:bodyPr>
          <a:lstStyle/>
          <a:p>
            <a:pPr marL="285750" indent="-285750">
              <a:buFont typeface="Wingdings" panose="05000000000000000000" pitchFamily="2" charset="2"/>
              <a:buChar char="§"/>
            </a:pPr>
            <a:r>
              <a:rPr lang="de-DE" sz="1400" b="1" dirty="0"/>
              <a:t>Beschäftigte werden stets wertgeschätzt</a:t>
            </a:r>
          </a:p>
          <a:p>
            <a:pPr marL="285750" indent="-285750">
              <a:buFont typeface="Wingdings" panose="05000000000000000000" pitchFamily="2" charset="2"/>
              <a:buChar char="§"/>
            </a:pPr>
            <a:r>
              <a:rPr lang="de-DE" sz="1400" b="1" dirty="0"/>
              <a:t>Diskriminierung wird vollumfänglich verhindert</a:t>
            </a:r>
          </a:p>
          <a:p>
            <a:pPr marL="285750" indent="-285750">
              <a:buFont typeface="Wingdings" panose="05000000000000000000" pitchFamily="2" charset="2"/>
              <a:buChar char="§"/>
            </a:pPr>
            <a:r>
              <a:rPr lang="de-DE" sz="1400" b="1" dirty="0"/>
              <a:t>Betriebliche Mitbestimmung ist fester Bestandteil der Organisation</a:t>
            </a:r>
          </a:p>
          <a:p>
            <a:pPr marL="285750" indent="-285750">
              <a:buFont typeface="Wingdings" panose="05000000000000000000" pitchFamily="2" charset="2"/>
              <a:buChar char="§"/>
            </a:pPr>
            <a:r>
              <a:rPr lang="de-DE" sz="1400" b="1" dirty="0"/>
              <a:t>Fort- und Weiterbildungsmöglichkeiten sind ausreichend vorhanden</a:t>
            </a:r>
          </a:p>
        </p:txBody>
      </p:sp>
      <p:sp>
        <p:nvSpPr>
          <p:cNvPr id="12" name="Textfeld 11">
            <a:extLst>
              <a:ext uri="{FF2B5EF4-FFF2-40B4-BE49-F238E27FC236}">
                <a16:creationId xmlns:a16="http://schemas.microsoft.com/office/drawing/2014/main" id="{6BB63CDC-DB51-434E-820B-162EAB04E9CE}"/>
              </a:ext>
            </a:extLst>
          </p:cNvPr>
          <p:cNvSpPr txBox="1"/>
          <p:nvPr/>
        </p:nvSpPr>
        <p:spPr>
          <a:xfrm>
            <a:off x="8154028" y="1918800"/>
            <a:ext cx="3531078" cy="2754600"/>
          </a:xfrm>
          <a:prstGeom prst="rect">
            <a:avLst/>
          </a:prstGeom>
          <a:noFill/>
        </p:spPr>
        <p:txBody>
          <a:bodyPr wrap="square" rtlCol="0">
            <a:spAutoFit/>
          </a:bodyPr>
          <a:lstStyle/>
          <a:p>
            <a:pPr marL="285750" indent="-285750">
              <a:buFont typeface="Wingdings" panose="05000000000000000000" pitchFamily="2" charset="2"/>
              <a:buChar char="§"/>
            </a:pPr>
            <a:r>
              <a:rPr lang="de-DE" sz="1400" b="1" dirty="0">
                <a:solidFill>
                  <a:srgbClr val="E40422"/>
                </a:solidFill>
              </a:rPr>
              <a:t>Sozialversicherungspflichtige Verträge</a:t>
            </a:r>
          </a:p>
          <a:p>
            <a:pPr marL="285750" indent="-285750">
              <a:buFont typeface="Wingdings" panose="05000000000000000000" pitchFamily="2" charset="2"/>
              <a:buChar char="§"/>
            </a:pPr>
            <a:r>
              <a:rPr lang="de-DE" sz="1400" b="1" dirty="0"/>
              <a:t>Unbefristete Verträge</a:t>
            </a:r>
          </a:p>
          <a:p>
            <a:pPr marL="285750" indent="-285750">
              <a:buFont typeface="Wingdings" panose="05000000000000000000" pitchFamily="2" charset="2"/>
              <a:buChar char="§"/>
            </a:pPr>
            <a:r>
              <a:rPr lang="de-DE" sz="1400" b="1" dirty="0"/>
              <a:t>Klares Engagement für Ausbildung</a:t>
            </a:r>
          </a:p>
          <a:p>
            <a:pPr marL="285750" indent="-285750">
              <a:buFont typeface="Wingdings" panose="05000000000000000000" pitchFamily="2" charset="2"/>
              <a:buChar char="§"/>
            </a:pPr>
            <a:r>
              <a:rPr lang="de-DE" sz="1400" b="1" dirty="0">
                <a:solidFill>
                  <a:srgbClr val="E40422"/>
                </a:solidFill>
              </a:rPr>
              <a:t>Abwesenheit von </a:t>
            </a:r>
          </a:p>
          <a:p>
            <a:pPr marL="742950" lvl="1" indent="-285750">
              <a:buFont typeface="Arial" panose="020B0604020202020204" pitchFamily="34" charset="0"/>
              <a:buChar char="•"/>
            </a:pPr>
            <a:r>
              <a:rPr lang="de-DE" sz="1400" b="1" dirty="0">
                <a:solidFill>
                  <a:srgbClr val="E40422"/>
                </a:solidFill>
              </a:rPr>
              <a:t>Minijobs,</a:t>
            </a:r>
          </a:p>
          <a:p>
            <a:pPr marL="742950" lvl="1" indent="-285750">
              <a:buFont typeface="Arial" panose="020B0604020202020204" pitchFamily="34" charset="0"/>
              <a:buChar char="•"/>
            </a:pPr>
            <a:r>
              <a:rPr lang="de-DE" sz="1400" b="1" dirty="0">
                <a:solidFill>
                  <a:srgbClr val="E40422"/>
                </a:solidFill>
              </a:rPr>
              <a:t>Leiharbeit,</a:t>
            </a:r>
          </a:p>
          <a:p>
            <a:pPr marL="742950" lvl="1" indent="-285750">
              <a:buFont typeface="Arial" panose="020B0604020202020204" pitchFamily="34" charset="0"/>
              <a:buChar char="•"/>
            </a:pPr>
            <a:r>
              <a:rPr lang="de-DE" sz="1400" b="1" dirty="0"/>
              <a:t>sachgrundloser Befristung,</a:t>
            </a:r>
          </a:p>
          <a:p>
            <a:pPr marL="742950" lvl="1" indent="-285750">
              <a:buFont typeface="Arial" panose="020B0604020202020204" pitchFamily="34" charset="0"/>
              <a:buChar char="•"/>
            </a:pPr>
            <a:r>
              <a:rPr lang="de-DE" sz="1400" b="1" dirty="0">
                <a:solidFill>
                  <a:srgbClr val="E40422"/>
                </a:solidFill>
              </a:rPr>
              <a:t>Scheinselbständigkeit,</a:t>
            </a:r>
          </a:p>
          <a:p>
            <a:pPr marL="742950" lvl="1" indent="-285750">
              <a:buFont typeface="Arial" panose="020B0604020202020204" pitchFamily="34" charset="0"/>
              <a:buChar char="•"/>
            </a:pPr>
            <a:r>
              <a:rPr lang="de-DE" sz="1400" b="1" dirty="0"/>
              <a:t>prekärer Soloselbständigkeit,</a:t>
            </a:r>
          </a:p>
          <a:p>
            <a:pPr marL="742950" lvl="1" indent="-285750">
              <a:buFont typeface="Arial" panose="020B0604020202020204" pitchFamily="34" charset="0"/>
              <a:buChar char="•"/>
            </a:pPr>
            <a:r>
              <a:rPr lang="de-DE" sz="1400" b="1" dirty="0"/>
              <a:t>missbräuchlichen Werkverträgen,</a:t>
            </a:r>
          </a:p>
          <a:p>
            <a:pPr marL="742950" lvl="1" indent="-285750">
              <a:buFont typeface="Arial" panose="020B0604020202020204" pitchFamily="34" charset="0"/>
              <a:buChar char="•"/>
            </a:pPr>
            <a:r>
              <a:rPr lang="de-DE" sz="1400" b="1" dirty="0"/>
              <a:t>undokumentierter Arbeit (Schwarzarbeit)</a:t>
            </a:r>
          </a:p>
        </p:txBody>
      </p:sp>
      <p:cxnSp>
        <p:nvCxnSpPr>
          <p:cNvPr id="13" name="Verbinder: gewinkelt 12">
            <a:extLst>
              <a:ext uri="{FF2B5EF4-FFF2-40B4-BE49-F238E27FC236}">
                <a16:creationId xmlns:a16="http://schemas.microsoft.com/office/drawing/2014/main" id="{B876ACAA-295D-4196-A187-6671322B088C}"/>
              </a:ext>
            </a:extLst>
          </p:cNvPr>
          <p:cNvCxnSpPr>
            <a:cxnSpLocks/>
          </p:cNvCxnSpPr>
          <p:nvPr/>
        </p:nvCxnSpPr>
        <p:spPr>
          <a:xfrm rot="10800000" flipH="1">
            <a:off x="7935690" y="1711170"/>
            <a:ext cx="1047879" cy="663621"/>
          </a:xfrm>
          <a:prstGeom prst="bentConnector3">
            <a:avLst>
              <a:gd name="adj1" fmla="val -1645"/>
            </a:avLst>
          </a:prstGeom>
        </p:spPr>
        <p:style>
          <a:lnRef idx="1">
            <a:schemeClr val="dk1"/>
          </a:lnRef>
          <a:fillRef idx="0">
            <a:schemeClr val="dk1"/>
          </a:fillRef>
          <a:effectRef idx="0">
            <a:schemeClr val="dk1"/>
          </a:effectRef>
          <a:fontRef idx="minor">
            <a:schemeClr val="tx1"/>
          </a:fontRef>
        </p:style>
      </p:cxnSp>
      <p:cxnSp>
        <p:nvCxnSpPr>
          <p:cNvPr id="14" name="Verbinder: gewinkelt 13">
            <a:extLst>
              <a:ext uri="{FF2B5EF4-FFF2-40B4-BE49-F238E27FC236}">
                <a16:creationId xmlns:a16="http://schemas.microsoft.com/office/drawing/2014/main" id="{BE841203-6C5A-484F-B591-E609983949A5}"/>
              </a:ext>
            </a:extLst>
          </p:cNvPr>
          <p:cNvCxnSpPr>
            <a:cxnSpLocks/>
          </p:cNvCxnSpPr>
          <p:nvPr/>
        </p:nvCxnSpPr>
        <p:spPr>
          <a:xfrm rot="10800000" flipH="1" flipV="1">
            <a:off x="8040456" y="5793126"/>
            <a:ext cx="980752" cy="453557"/>
          </a:xfrm>
          <a:prstGeom prst="bentConnector3">
            <a:avLst>
              <a:gd name="adj1" fmla="val 529"/>
            </a:avLst>
          </a:prstGeom>
        </p:spPr>
        <p:style>
          <a:lnRef idx="1">
            <a:schemeClr val="dk1"/>
          </a:lnRef>
          <a:fillRef idx="0">
            <a:schemeClr val="dk1"/>
          </a:fillRef>
          <a:effectRef idx="0">
            <a:schemeClr val="dk1"/>
          </a:effectRef>
          <a:fontRef idx="minor">
            <a:schemeClr val="tx1"/>
          </a:fontRef>
        </p:style>
      </p:cxnSp>
      <p:sp>
        <p:nvSpPr>
          <p:cNvPr id="15" name="Textfeld 14">
            <a:extLst>
              <a:ext uri="{FF2B5EF4-FFF2-40B4-BE49-F238E27FC236}">
                <a16:creationId xmlns:a16="http://schemas.microsoft.com/office/drawing/2014/main" id="{2A1B7404-DCB9-4E58-B8F7-883F526ED14B}"/>
              </a:ext>
            </a:extLst>
          </p:cNvPr>
          <p:cNvSpPr txBox="1"/>
          <p:nvPr/>
        </p:nvSpPr>
        <p:spPr>
          <a:xfrm>
            <a:off x="625477" y="4651969"/>
            <a:ext cx="3168780" cy="1600438"/>
          </a:xfrm>
          <a:prstGeom prst="rect">
            <a:avLst/>
          </a:prstGeom>
          <a:noFill/>
        </p:spPr>
        <p:txBody>
          <a:bodyPr wrap="square" rtlCol="0">
            <a:spAutoFit/>
          </a:bodyPr>
          <a:lstStyle/>
          <a:p>
            <a:pPr marL="285750" indent="-285750">
              <a:buFont typeface="Wingdings" panose="05000000000000000000" pitchFamily="2" charset="2"/>
              <a:buChar char="§"/>
            </a:pPr>
            <a:r>
              <a:rPr lang="de-DE" sz="1400" b="1" dirty="0"/>
              <a:t>Tarifvertragliche Entlohnung, mind. 12,50 Euro (Landesmindestlohn)</a:t>
            </a:r>
          </a:p>
          <a:p>
            <a:pPr marL="285750" indent="-285750">
              <a:buFont typeface="Wingdings" panose="05000000000000000000" pitchFamily="2" charset="2"/>
              <a:buChar char="§"/>
            </a:pPr>
            <a:r>
              <a:rPr lang="de-DE" sz="1400" b="1" dirty="0"/>
              <a:t>Arbeitsvolumen und Arbeitszeit sind vereinbar mit der Familie und  </a:t>
            </a:r>
          </a:p>
          <a:p>
            <a:pPr marL="285750" indent="-285750">
              <a:buFont typeface="Wingdings" panose="05000000000000000000" pitchFamily="2" charset="2"/>
              <a:buChar char="§"/>
            </a:pPr>
            <a:r>
              <a:rPr lang="de-DE" sz="1400" b="1" dirty="0"/>
              <a:t>sichern ein auskömmliches Einkommen </a:t>
            </a:r>
          </a:p>
          <a:p>
            <a:pPr marL="285750" indent="-285750">
              <a:buFont typeface="Wingdings" panose="05000000000000000000" pitchFamily="2" charset="2"/>
              <a:buChar char="§"/>
            </a:pPr>
            <a:endParaRPr lang="de-DE" sz="1400" b="1" dirty="0"/>
          </a:p>
        </p:txBody>
      </p:sp>
    </p:spTree>
    <p:extLst>
      <p:ext uri="{BB962C8B-B14F-4D97-AF65-F5344CB8AC3E}">
        <p14:creationId xmlns:p14="http://schemas.microsoft.com/office/powerpoint/2010/main" val="2447163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ildplatzhalter 11">
            <a:extLst>
              <a:ext uri="{FF2B5EF4-FFF2-40B4-BE49-F238E27FC236}">
                <a16:creationId xmlns:a16="http://schemas.microsoft.com/office/drawing/2014/main" id="{E7B33A46-F5EA-4A91-B379-E73589129537}"/>
              </a:ext>
            </a:extLst>
          </p:cNvPr>
          <p:cNvSpPr>
            <a:spLocks noGrp="1"/>
          </p:cNvSpPr>
          <p:nvPr>
            <p:ph type="pic" sz="quarter" idx="14"/>
          </p:nvPr>
        </p:nvSpPr>
        <p:spPr/>
      </p:sp>
      <p:sp>
        <p:nvSpPr>
          <p:cNvPr id="3" name="Titel 2">
            <a:extLst>
              <a:ext uri="{FF2B5EF4-FFF2-40B4-BE49-F238E27FC236}">
                <a16:creationId xmlns:a16="http://schemas.microsoft.com/office/drawing/2014/main" id="{68656949-A6DC-480C-9681-E601D4AA5632}"/>
              </a:ext>
            </a:extLst>
          </p:cNvPr>
          <p:cNvSpPr>
            <a:spLocks noGrp="1"/>
          </p:cNvSpPr>
          <p:nvPr>
            <p:ph type="title"/>
          </p:nvPr>
        </p:nvSpPr>
        <p:spPr/>
        <p:txBody>
          <a:bodyPr/>
          <a:lstStyle/>
          <a:p>
            <a:r>
              <a:rPr lang="de-DE" dirty="0"/>
              <a:t>Inhalte des Beschlusses</a:t>
            </a:r>
          </a:p>
        </p:txBody>
      </p:sp>
      <p:sp>
        <p:nvSpPr>
          <p:cNvPr id="4" name="Textplatzhalter 3">
            <a:extLst>
              <a:ext uri="{FF2B5EF4-FFF2-40B4-BE49-F238E27FC236}">
                <a16:creationId xmlns:a16="http://schemas.microsoft.com/office/drawing/2014/main" id="{F4937DC3-19CE-48E7-9971-03F3FCCC41BC}"/>
              </a:ext>
            </a:extLst>
          </p:cNvPr>
          <p:cNvSpPr>
            <a:spLocks noGrp="1"/>
          </p:cNvSpPr>
          <p:nvPr>
            <p:ph type="body" sz="quarter" idx="13"/>
          </p:nvPr>
        </p:nvSpPr>
        <p:spPr/>
        <p:txBody>
          <a:bodyPr/>
          <a:lstStyle/>
          <a:p>
            <a:r>
              <a:rPr lang="en-US" dirty="0" err="1"/>
              <a:t>Keine</a:t>
            </a:r>
            <a:r>
              <a:rPr lang="en-US" dirty="0"/>
              <a:t> </a:t>
            </a:r>
            <a:r>
              <a:rPr lang="en-US" dirty="0" err="1"/>
              <a:t>Minijobs</a:t>
            </a:r>
            <a:r>
              <a:rPr lang="en-US" dirty="0"/>
              <a:t> in </a:t>
            </a:r>
            <a:r>
              <a:rPr lang="en-US" dirty="0" err="1"/>
              <a:t>zukünftigen</a:t>
            </a:r>
            <a:r>
              <a:rPr lang="en-US" dirty="0"/>
              <a:t> </a:t>
            </a:r>
            <a:r>
              <a:rPr lang="en-US" dirty="0" err="1"/>
              <a:t>Zuwendungen</a:t>
            </a:r>
            <a:endParaRPr lang="en-US" dirty="0"/>
          </a:p>
          <a:p>
            <a:r>
              <a:rPr lang="en-US" dirty="0" err="1"/>
              <a:t>Aktualisierung</a:t>
            </a:r>
            <a:r>
              <a:rPr lang="en-US" dirty="0"/>
              <a:t> </a:t>
            </a:r>
            <a:r>
              <a:rPr lang="en-US" dirty="0" err="1"/>
              <a:t>Angaben</a:t>
            </a:r>
            <a:r>
              <a:rPr lang="en-US" dirty="0"/>
              <a:t> in der </a:t>
            </a:r>
            <a:r>
              <a:rPr lang="en-US" dirty="0" err="1"/>
              <a:t>Transparenzdatenbank</a:t>
            </a:r>
            <a:endParaRPr lang="en-US" dirty="0"/>
          </a:p>
          <a:p>
            <a:r>
              <a:rPr lang="en-US" dirty="0" err="1"/>
              <a:t>Förderung</a:t>
            </a:r>
            <a:r>
              <a:rPr lang="en-US" dirty="0"/>
              <a:t> </a:t>
            </a:r>
            <a:r>
              <a:rPr lang="en-US" dirty="0" err="1"/>
              <a:t>Guter</a:t>
            </a:r>
            <a:r>
              <a:rPr lang="en-US" dirty="0"/>
              <a:t> Arbeit</a:t>
            </a:r>
          </a:p>
          <a:p>
            <a:endParaRPr lang="en-US" dirty="0"/>
          </a:p>
          <a:p>
            <a:endParaRPr lang="en-US" dirty="0"/>
          </a:p>
        </p:txBody>
      </p:sp>
      <p:sp>
        <p:nvSpPr>
          <p:cNvPr id="5" name="Textplatzhalter 4">
            <a:extLst>
              <a:ext uri="{FF2B5EF4-FFF2-40B4-BE49-F238E27FC236}">
                <a16:creationId xmlns:a16="http://schemas.microsoft.com/office/drawing/2014/main" id="{D9014370-F6DB-47C3-8493-703C832F3D89}"/>
              </a:ext>
            </a:extLst>
          </p:cNvPr>
          <p:cNvSpPr>
            <a:spLocks noGrp="1"/>
          </p:cNvSpPr>
          <p:nvPr>
            <p:ph type="body" sz="quarter" idx="15"/>
          </p:nvPr>
        </p:nvSpPr>
        <p:spPr/>
        <p:txBody>
          <a:bodyPr/>
          <a:lstStyle/>
          <a:p>
            <a:r>
              <a:rPr lang="de-DE" dirty="0"/>
              <a:t>02</a:t>
            </a:r>
          </a:p>
        </p:txBody>
      </p:sp>
    </p:spTree>
    <p:extLst>
      <p:ext uri="{BB962C8B-B14F-4D97-AF65-F5344CB8AC3E}">
        <p14:creationId xmlns:p14="http://schemas.microsoft.com/office/powerpoint/2010/main" val="493591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3288D8-0D06-43FC-9A93-01F5D154DEC2}"/>
              </a:ext>
            </a:extLst>
          </p:cNvPr>
          <p:cNvSpPr>
            <a:spLocks noGrp="1"/>
          </p:cNvSpPr>
          <p:nvPr>
            <p:ph type="title"/>
          </p:nvPr>
        </p:nvSpPr>
        <p:spPr/>
        <p:txBody>
          <a:bodyPr/>
          <a:lstStyle/>
          <a:p>
            <a:r>
              <a:rPr lang="de-DE" dirty="0"/>
              <a:t>Zentrale Festlegungen des Beschlusses</a:t>
            </a:r>
          </a:p>
        </p:txBody>
      </p:sp>
      <p:sp>
        <p:nvSpPr>
          <p:cNvPr id="3" name="Inhaltsplatzhalter 2">
            <a:extLst>
              <a:ext uri="{FF2B5EF4-FFF2-40B4-BE49-F238E27FC236}">
                <a16:creationId xmlns:a16="http://schemas.microsoft.com/office/drawing/2014/main" id="{F9A8BA80-B284-4A33-9637-408B41F5FCF6}"/>
              </a:ext>
            </a:extLst>
          </p:cNvPr>
          <p:cNvSpPr>
            <a:spLocks noGrp="1"/>
          </p:cNvSpPr>
          <p:nvPr>
            <p:ph idx="1"/>
          </p:nvPr>
        </p:nvSpPr>
        <p:spPr/>
        <p:txBody>
          <a:bodyPr/>
          <a:lstStyle/>
          <a:p>
            <a:pPr marL="0" lvl="0" indent="0">
              <a:buNone/>
            </a:pPr>
            <a:r>
              <a:rPr lang="de-DE" dirty="0">
                <a:effectLst/>
              </a:rPr>
              <a:t>1.</a:t>
            </a:r>
            <a:r>
              <a:rPr lang="de-DE" dirty="0"/>
              <a:t> </a:t>
            </a:r>
            <a:r>
              <a:rPr lang="de-DE" dirty="0">
                <a:effectLst/>
              </a:rPr>
              <a:t>Das Bezirksamt Friedrichshain-Kreuzberg beschließt, </a:t>
            </a:r>
            <a:r>
              <a:rPr lang="de-DE" b="1" dirty="0">
                <a:effectLst/>
              </a:rPr>
              <a:t>in zukünftigen Zuwendungsbescheiden keine Minijobs als Personalstellen zu fördern</a:t>
            </a:r>
            <a:r>
              <a:rPr lang="de-DE" dirty="0">
                <a:effectLst/>
              </a:rPr>
              <a:t>. Im Falle der Weiterführung von Projekten wird mit den betreffenden Trägern eine Umwandlung der Minijobs in sozialversicherungspflichtige Teilzeit vereinbart. Diese Umwandlung darf in Hinblick auf Nettoeinkommen und Arbeitszeit keine Verschlechterung für den/die betreffende*n Arbeitnehmer*in darstellen.</a:t>
            </a:r>
          </a:p>
          <a:p>
            <a:pPr marL="0" lvl="0" indent="0">
              <a:buNone/>
            </a:pPr>
            <a:endParaRPr lang="de-DE" dirty="0">
              <a:effectLst/>
            </a:endParaRPr>
          </a:p>
          <a:p>
            <a:pPr marL="0" lvl="0" indent="0">
              <a:buNone/>
            </a:pPr>
            <a:r>
              <a:rPr lang="de-DE" dirty="0">
                <a:effectLst/>
              </a:rPr>
              <a:t>2.</a:t>
            </a:r>
            <a:r>
              <a:rPr lang="de-DE" dirty="0"/>
              <a:t> </a:t>
            </a:r>
            <a:r>
              <a:rPr lang="de-DE" dirty="0">
                <a:effectLst/>
              </a:rPr>
              <a:t>Es wird mit den Trägern vereinbart, dass die </a:t>
            </a:r>
            <a:r>
              <a:rPr lang="de-DE" b="1" dirty="0">
                <a:effectLst/>
              </a:rPr>
              <a:t>Angaben in der Transparenzdatenbank in Hinblick auf Tarifbindung und Beschäftigungsverhältnisse aktualisiert </a:t>
            </a:r>
            <a:r>
              <a:rPr lang="de-DE" dirty="0">
                <a:effectLst/>
              </a:rPr>
              <a:t>werden sollen.</a:t>
            </a:r>
          </a:p>
          <a:p>
            <a:pPr marL="0" lvl="0" indent="0">
              <a:buNone/>
            </a:pPr>
            <a:endParaRPr lang="de-DE" dirty="0">
              <a:effectLst/>
            </a:endParaRPr>
          </a:p>
          <a:p>
            <a:pPr marL="0" lvl="0" indent="0">
              <a:buNone/>
            </a:pPr>
            <a:r>
              <a:rPr lang="de-DE" dirty="0">
                <a:effectLst/>
              </a:rPr>
              <a:t>3. </a:t>
            </a:r>
            <a:r>
              <a:rPr lang="de-DE" b="1" dirty="0">
                <a:effectLst/>
              </a:rPr>
              <a:t>Weitere Maßnahmen zur Förderung Guter Arbeit </a:t>
            </a:r>
            <a:r>
              <a:rPr lang="de-DE" dirty="0">
                <a:effectLst/>
              </a:rPr>
              <a:t>betreffen die Anwendung korrekter Entgeltgruppen beim angestellten Personal, die Vermeidung von Leiharbeit sowie die Bevorzugung von sozialversicherungspflichtigen Beschäftigungsverhältnissen.</a:t>
            </a:r>
            <a:endParaRPr lang="de-DE" dirty="0"/>
          </a:p>
        </p:txBody>
      </p:sp>
      <p:sp>
        <p:nvSpPr>
          <p:cNvPr id="4" name="Fußzeilenplatzhalter 3">
            <a:extLst>
              <a:ext uri="{FF2B5EF4-FFF2-40B4-BE49-F238E27FC236}">
                <a16:creationId xmlns:a16="http://schemas.microsoft.com/office/drawing/2014/main" id="{A52194D5-B075-44C0-B65B-CCED7705F850}"/>
              </a:ext>
            </a:extLst>
          </p:cNvPr>
          <p:cNvSpPr>
            <a:spLocks noGrp="1"/>
          </p:cNvSpPr>
          <p:nvPr>
            <p:ph type="ftr" sz="quarter" idx="11"/>
          </p:nvPr>
        </p:nvSpPr>
        <p:spPr/>
        <p:txBody>
          <a:bodyPr/>
          <a:lstStyle/>
          <a:p>
            <a:r>
              <a:rPr lang="de-DE"/>
              <a:t>Keine Mijobs bei Zuwendungsempfangenden, 30.06.2021</a:t>
            </a:r>
          </a:p>
        </p:txBody>
      </p:sp>
      <p:sp>
        <p:nvSpPr>
          <p:cNvPr id="5" name="Foliennummernplatzhalter 4">
            <a:extLst>
              <a:ext uri="{FF2B5EF4-FFF2-40B4-BE49-F238E27FC236}">
                <a16:creationId xmlns:a16="http://schemas.microsoft.com/office/drawing/2014/main" id="{6F131D95-B308-438B-BA14-4CBFDB7E38CE}"/>
              </a:ext>
            </a:extLst>
          </p:cNvPr>
          <p:cNvSpPr>
            <a:spLocks noGrp="1"/>
          </p:cNvSpPr>
          <p:nvPr>
            <p:ph type="sldNum" sz="quarter" idx="12"/>
          </p:nvPr>
        </p:nvSpPr>
        <p:spPr/>
        <p:txBody>
          <a:bodyPr/>
          <a:lstStyle/>
          <a:p>
            <a:r>
              <a:rPr lang="de-DE"/>
              <a:t>Seite </a:t>
            </a:r>
            <a:fld id="{073DE812-22F6-49E4-B754-747D11D93214}" type="slidenum">
              <a:rPr lang="de-DE" smtClean="0"/>
              <a:pPr/>
              <a:t>6</a:t>
            </a:fld>
            <a:endParaRPr lang="de-DE"/>
          </a:p>
        </p:txBody>
      </p:sp>
    </p:spTree>
    <p:extLst>
      <p:ext uri="{BB962C8B-B14F-4D97-AF65-F5344CB8AC3E}">
        <p14:creationId xmlns:p14="http://schemas.microsoft.com/office/powerpoint/2010/main" val="454638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1A9ECA-759A-4ACD-9877-E3DFC97DC131}"/>
              </a:ext>
            </a:extLst>
          </p:cNvPr>
          <p:cNvSpPr>
            <a:spLocks noGrp="1"/>
          </p:cNvSpPr>
          <p:nvPr>
            <p:ph type="title"/>
          </p:nvPr>
        </p:nvSpPr>
        <p:spPr/>
        <p:txBody>
          <a:bodyPr/>
          <a:lstStyle/>
          <a:p>
            <a:r>
              <a:rPr lang="de-DE" dirty="0"/>
              <a:t>Aktualisierung Angaben in der Transparenzdatenbank</a:t>
            </a:r>
          </a:p>
        </p:txBody>
      </p:sp>
      <p:sp>
        <p:nvSpPr>
          <p:cNvPr id="3" name="Inhaltsplatzhalter 2">
            <a:extLst>
              <a:ext uri="{FF2B5EF4-FFF2-40B4-BE49-F238E27FC236}">
                <a16:creationId xmlns:a16="http://schemas.microsoft.com/office/drawing/2014/main" id="{97D21B9A-B4FB-4AD0-A8A1-EADA58895209}"/>
              </a:ext>
            </a:extLst>
          </p:cNvPr>
          <p:cNvSpPr>
            <a:spLocks noGrp="1"/>
          </p:cNvSpPr>
          <p:nvPr>
            <p:ph idx="1"/>
          </p:nvPr>
        </p:nvSpPr>
        <p:spPr>
          <a:xfrm>
            <a:off x="647699" y="2024064"/>
            <a:ext cx="6810375" cy="3889375"/>
          </a:xfrm>
        </p:spPr>
        <p:txBody>
          <a:bodyPr/>
          <a:lstStyle/>
          <a:p>
            <a:pPr marL="0" indent="0" algn="l">
              <a:buNone/>
            </a:pPr>
            <a:r>
              <a:rPr lang="de-DE" b="0" i="0" u="none" strike="noStrike" baseline="0" dirty="0">
                <a:latin typeface="+mj-lt"/>
              </a:rPr>
              <a:t>Alle Zuwendungsempfangenden müssen bei der Transparenz-datenbank registriert sein und eine Registrierungsnummer angeben. </a:t>
            </a:r>
            <a:r>
              <a:rPr lang="de-DE" dirty="0">
                <a:latin typeface="+mj-lt"/>
              </a:rPr>
              <a:t>Jedoch: </a:t>
            </a:r>
            <a:r>
              <a:rPr lang="de-DE" b="1" dirty="0">
                <a:latin typeface="+mj-lt"/>
              </a:rPr>
              <a:t>die Angaben sind oft unvollständig und nicht selten veraltet</a:t>
            </a:r>
            <a:r>
              <a:rPr lang="de-DE" dirty="0">
                <a:latin typeface="+mj-lt"/>
              </a:rPr>
              <a:t>.</a:t>
            </a:r>
          </a:p>
          <a:p>
            <a:pPr algn="l">
              <a:buFont typeface="Wingdings" panose="05000000000000000000" pitchFamily="2" charset="2"/>
              <a:buChar char="§"/>
            </a:pPr>
            <a:endParaRPr lang="de-DE" dirty="0">
              <a:latin typeface="+mj-lt"/>
            </a:endParaRPr>
          </a:p>
          <a:p>
            <a:pPr marL="0" indent="0" algn="l">
              <a:buNone/>
            </a:pPr>
            <a:r>
              <a:rPr lang="de-DE" b="0" i="0" u="none" strike="noStrike" baseline="0" dirty="0">
                <a:latin typeface="+mj-lt"/>
              </a:rPr>
              <a:t>Vorschlag für eine Vereinbarung im Zuwendungsbescheid: Der Zuwendungsnehmer verpflichtet sich, die </a:t>
            </a:r>
            <a:r>
              <a:rPr lang="de-DE" b="1" i="0" u="none" strike="noStrike" baseline="0" dirty="0">
                <a:latin typeface="+mj-lt"/>
              </a:rPr>
              <a:t>Angaben in der Transparenzdatenbank mindestens jährlich zu aktualisieren und zu vervollständigen</a:t>
            </a:r>
            <a:r>
              <a:rPr lang="de-DE" b="0" i="0" u="none" strike="noStrike" baseline="0" dirty="0">
                <a:latin typeface="+mj-lt"/>
              </a:rPr>
              <a:t>, mindestens Angaben zur Tarifbindung, Personalstruktur, Mittelherkunft und Mittelverwendung.</a:t>
            </a:r>
          </a:p>
          <a:p>
            <a:pPr marL="0" indent="0" algn="l">
              <a:buNone/>
            </a:pPr>
            <a:endParaRPr lang="de-DE" b="0" i="0" u="none" strike="noStrike" baseline="0" dirty="0">
              <a:latin typeface="+mj-lt"/>
            </a:endParaRPr>
          </a:p>
          <a:p>
            <a:pPr marL="0" indent="0" algn="l">
              <a:buNone/>
            </a:pPr>
            <a:r>
              <a:rPr lang="de-DE" dirty="0">
                <a:latin typeface="+mj-lt"/>
              </a:rPr>
              <a:t>Ziel ist eine </a:t>
            </a:r>
            <a:r>
              <a:rPr lang="de-DE" b="1" dirty="0">
                <a:latin typeface="+mj-lt"/>
              </a:rPr>
              <a:t>höhere Transparenz über Tarifbindung und Personalstruktur </a:t>
            </a:r>
            <a:r>
              <a:rPr lang="de-DE" dirty="0">
                <a:latin typeface="+mj-lt"/>
              </a:rPr>
              <a:t>bei Zuwendungsnehmenden, perspektivisch die Datengrundlage für eine entsprechende Berichterstattung.</a:t>
            </a:r>
            <a:endParaRPr lang="de-DE" b="0" i="0" u="none" strike="noStrike" baseline="0" dirty="0">
              <a:latin typeface="+mj-lt"/>
            </a:endParaRPr>
          </a:p>
          <a:p>
            <a:endParaRPr lang="de-DE" dirty="0"/>
          </a:p>
        </p:txBody>
      </p:sp>
      <p:sp>
        <p:nvSpPr>
          <p:cNvPr id="4" name="Fußzeilenplatzhalter 3">
            <a:extLst>
              <a:ext uri="{FF2B5EF4-FFF2-40B4-BE49-F238E27FC236}">
                <a16:creationId xmlns:a16="http://schemas.microsoft.com/office/drawing/2014/main" id="{64D6C938-1795-4F12-89C9-F292AB12A701}"/>
              </a:ext>
            </a:extLst>
          </p:cNvPr>
          <p:cNvSpPr>
            <a:spLocks noGrp="1"/>
          </p:cNvSpPr>
          <p:nvPr>
            <p:ph type="ftr" sz="quarter" idx="11"/>
          </p:nvPr>
        </p:nvSpPr>
        <p:spPr/>
        <p:txBody>
          <a:bodyPr/>
          <a:lstStyle/>
          <a:p>
            <a:r>
              <a:rPr lang="de-DE"/>
              <a:t>Keine Mijobs bei Zuwendungsempfangenden, 30.06.2021</a:t>
            </a:r>
          </a:p>
        </p:txBody>
      </p:sp>
      <p:sp>
        <p:nvSpPr>
          <p:cNvPr id="5" name="Foliennummernplatzhalter 4">
            <a:extLst>
              <a:ext uri="{FF2B5EF4-FFF2-40B4-BE49-F238E27FC236}">
                <a16:creationId xmlns:a16="http://schemas.microsoft.com/office/drawing/2014/main" id="{1489B48C-AF92-46B0-8D7F-51190AC028FC}"/>
              </a:ext>
            </a:extLst>
          </p:cNvPr>
          <p:cNvSpPr>
            <a:spLocks noGrp="1"/>
          </p:cNvSpPr>
          <p:nvPr>
            <p:ph type="sldNum" sz="quarter" idx="12"/>
          </p:nvPr>
        </p:nvSpPr>
        <p:spPr/>
        <p:txBody>
          <a:bodyPr/>
          <a:lstStyle/>
          <a:p>
            <a:r>
              <a:rPr lang="de-DE"/>
              <a:t>Seite </a:t>
            </a:r>
            <a:fld id="{073DE812-22F6-49E4-B754-747D11D93214}" type="slidenum">
              <a:rPr lang="de-DE" smtClean="0"/>
              <a:pPr/>
              <a:t>7</a:t>
            </a:fld>
            <a:endParaRPr lang="de-DE"/>
          </a:p>
        </p:txBody>
      </p:sp>
      <p:sp>
        <p:nvSpPr>
          <p:cNvPr id="7" name="Inhaltsplatzhalter 12">
            <a:extLst>
              <a:ext uri="{FF2B5EF4-FFF2-40B4-BE49-F238E27FC236}">
                <a16:creationId xmlns:a16="http://schemas.microsoft.com/office/drawing/2014/main" id="{70E8A8AC-BF5B-4ABD-BDBB-346ED5D48F81}"/>
              </a:ext>
            </a:extLst>
          </p:cNvPr>
          <p:cNvSpPr txBox="1">
            <a:spLocks/>
          </p:cNvSpPr>
          <p:nvPr/>
        </p:nvSpPr>
        <p:spPr>
          <a:xfrm>
            <a:off x="7723746" y="5746366"/>
            <a:ext cx="2868054" cy="1197359"/>
          </a:xfrm>
          <a:prstGeom prst="rect">
            <a:avLst/>
          </a:prstGeom>
        </p:spPr>
        <p:txBody>
          <a:bodyPr vert="horz" lIns="0" tIns="0" rIns="0" bIns="0" rtlCol="0">
            <a:noAutofit/>
          </a:bodyPr>
          <a:lstStyle>
            <a:lvl1pPr marL="180975" indent="-180975" algn="l" defTabSz="457200" rtl="0" eaLnBrk="1" latinLnBrk="0" hangingPunct="1">
              <a:spcBef>
                <a:spcPts val="0"/>
              </a:spcBef>
              <a:buFont typeface="Arial"/>
              <a:buNone/>
              <a:defRPr sz="1600" b="0" kern="1200">
                <a:solidFill>
                  <a:srgbClr val="3B3735"/>
                </a:solidFill>
                <a:latin typeface="+mn-lt"/>
                <a:ea typeface="+mn-ea"/>
                <a:cs typeface="+mn-cs"/>
              </a:defRPr>
            </a:lvl1pPr>
            <a:lvl2pPr marL="361950" indent="-180975" algn="l" defTabSz="457200" rtl="0" eaLnBrk="1" latinLnBrk="0" hangingPunct="1">
              <a:spcBef>
                <a:spcPts val="0"/>
              </a:spcBef>
              <a:buFont typeface="Arial" pitchFamily="34" charset="0"/>
              <a:buChar char="•"/>
              <a:defRPr sz="1400" kern="1200">
                <a:solidFill>
                  <a:srgbClr val="3B3735"/>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de-DE" sz="1100" dirty="0">
                <a:cs typeface="Calibri"/>
                <a:sym typeface="Calibri" charset="0"/>
              </a:rPr>
              <a:t>Transparenzdatenbank:</a:t>
            </a:r>
            <a:br>
              <a:rPr lang="de-DE" sz="1100" dirty="0">
                <a:cs typeface="Calibri"/>
                <a:sym typeface="Calibri" charset="0"/>
              </a:rPr>
            </a:br>
            <a:r>
              <a:rPr lang="de-DE" sz="1100" dirty="0">
                <a:cs typeface="Calibri"/>
                <a:sym typeface="Calibri" charset="0"/>
                <a:hlinkClick r:id="rId2"/>
              </a:rPr>
              <a:t>https://www.berlin.de/buergeraktiv/informieren/transparenz/</a:t>
            </a:r>
            <a:r>
              <a:rPr lang="de-DE" sz="1100" dirty="0">
                <a:cs typeface="Calibri"/>
                <a:sym typeface="Calibri" charset="0"/>
              </a:rPr>
              <a:t> </a:t>
            </a:r>
          </a:p>
        </p:txBody>
      </p:sp>
      <p:pic>
        <p:nvPicPr>
          <p:cNvPr id="10" name="Grafik 9">
            <a:extLst>
              <a:ext uri="{FF2B5EF4-FFF2-40B4-BE49-F238E27FC236}">
                <a16:creationId xmlns:a16="http://schemas.microsoft.com/office/drawing/2014/main" id="{9B5F1D09-5913-425E-9103-5A3ACBDEC703}"/>
              </a:ext>
            </a:extLst>
          </p:cNvPr>
          <p:cNvPicPr>
            <a:picLocks noChangeAspect="1"/>
          </p:cNvPicPr>
          <p:nvPr/>
        </p:nvPicPr>
        <p:blipFill rotWithShape="1">
          <a:blip r:embed="rId3"/>
          <a:srcRect l="33627" t="35441" r="40933" b="17724"/>
          <a:stretch/>
        </p:blipFill>
        <p:spPr>
          <a:xfrm>
            <a:off x="7723746" y="2024064"/>
            <a:ext cx="3744354" cy="3495655"/>
          </a:xfrm>
          <a:prstGeom prst="rect">
            <a:avLst/>
          </a:prstGeom>
        </p:spPr>
      </p:pic>
    </p:spTree>
    <p:extLst>
      <p:ext uri="{BB962C8B-B14F-4D97-AF65-F5344CB8AC3E}">
        <p14:creationId xmlns:p14="http://schemas.microsoft.com/office/powerpoint/2010/main" val="667749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3288D8-0D06-43FC-9A93-01F5D154DEC2}"/>
              </a:ext>
            </a:extLst>
          </p:cNvPr>
          <p:cNvSpPr>
            <a:spLocks noGrp="1"/>
          </p:cNvSpPr>
          <p:nvPr>
            <p:ph type="title"/>
          </p:nvPr>
        </p:nvSpPr>
        <p:spPr/>
        <p:txBody>
          <a:bodyPr/>
          <a:lstStyle/>
          <a:p>
            <a:r>
              <a:rPr lang="de-DE" b="1" dirty="0">
                <a:effectLst/>
              </a:rPr>
              <a:t>Weitere Maßnahmen zur Förderung Guter Arbeit</a:t>
            </a:r>
            <a:endParaRPr lang="de-DE" dirty="0"/>
          </a:p>
        </p:txBody>
      </p:sp>
      <p:sp>
        <p:nvSpPr>
          <p:cNvPr id="3" name="Inhaltsplatzhalter 2">
            <a:extLst>
              <a:ext uri="{FF2B5EF4-FFF2-40B4-BE49-F238E27FC236}">
                <a16:creationId xmlns:a16="http://schemas.microsoft.com/office/drawing/2014/main" id="{F9A8BA80-B284-4A33-9637-408B41F5FCF6}"/>
              </a:ext>
            </a:extLst>
          </p:cNvPr>
          <p:cNvSpPr>
            <a:spLocks noGrp="1"/>
          </p:cNvSpPr>
          <p:nvPr>
            <p:ph idx="1"/>
          </p:nvPr>
        </p:nvSpPr>
        <p:spPr/>
        <p:txBody>
          <a:bodyPr/>
          <a:lstStyle/>
          <a:p>
            <a:pPr marL="0" lvl="0" indent="0">
              <a:buNone/>
            </a:pPr>
            <a:r>
              <a:rPr lang="de-DE" b="1" dirty="0">
                <a:effectLst/>
              </a:rPr>
              <a:t>Einzelfallbezogen: Weitere Maßnahmen zur Förderung Guter Arbeit</a:t>
            </a:r>
            <a:r>
              <a:rPr lang="de-DE" dirty="0">
                <a:effectLst/>
              </a:rPr>
              <a:t>, zum Beispiel:</a:t>
            </a:r>
          </a:p>
          <a:p>
            <a:pPr marL="0" lvl="0" indent="0">
              <a:buNone/>
            </a:pPr>
            <a:endParaRPr lang="de-DE" dirty="0">
              <a:effectLst/>
            </a:endParaRPr>
          </a:p>
          <a:p>
            <a:pPr marL="0" lvl="0" indent="0">
              <a:buNone/>
            </a:pPr>
            <a:r>
              <a:rPr lang="de-DE" dirty="0">
                <a:effectLst/>
              </a:rPr>
              <a:t>1) Anwendung </a:t>
            </a:r>
            <a:r>
              <a:rPr lang="de-DE" b="1" dirty="0">
                <a:effectLst/>
              </a:rPr>
              <a:t>korrekter Entgeltgruppen </a:t>
            </a:r>
            <a:r>
              <a:rPr lang="de-DE" dirty="0">
                <a:effectLst/>
              </a:rPr>
              <a:t>beim angestellten Personal: Kraftfahrer sind in Anlehnung an den TV L EG 4</a:t>
            </a:r>
          </a:p>
          <a:p>
            <a:pPr marL="0" lvl="0" indent="0">
              <a:buNone/>
            </a:pPr>
            <a:endParaRPr lang="de-DE" dirty="0">
              <a:effectLst/>
            </a:endParaRPr>
          </a:p>
          <a:p>
            <a:pPr marL="0" indent="0" algn="l">
              <a:buNone/>
            </a:pPr>
            <a:r>
              <a:rPr lang="de-DE" dirty="0">
                <a:effectLst/>
              </a:rPr>
              <a:t>2) </a:t>
            </a:r>
            <a:r>
              <a:rPr lang="de-DE" b="1" dirty="0">
                <a:effectLst/>
              </a:rPr>
              <a:t>Vermeidung von Leiharbeit</a:t>
            </a:r>
            <a:r>
              <a:rPr lang="de-DE" dirty="0">
                <a:effectLst/>
              </a:rPr>
              <a:t>: </a:t>
            </a:r>
            <a:r>
              <a:rPr lang="de-DE" i="0" u="none" strike="noStrike" baseline="0" dirty="0"/>
              <a:t>Die Zuwendungsnehmer verzichten auf den Einsatz von Leiharbeitnehmer*innen im Rahmen des Zuwendungsprojekts und werden gebeten, die Mittelverwendung im Rahmen der Sachkosten in Hinblick auf Leiharbeit bei Vertragspartnern kritisch zu überprüfen.</a:t>
            </a:r>
          </a:p>
          <a:p>
            <a:pPr marL="0" indent="0" algn="l">
              <a:buNone/>
            </a:pPr>
            <a:endParaRPr lang="de-DE" dirty="0">
              <a:effectLst/>
            </a:endParaRPr>
          </a:p>
          <a:p>
            <a:pPr marL="0" indent="0" algn="l">
              <a:buNone/>
            </a:pPr>
            <a:r>
              <a:rPr lang="de-DE" dirty="0"/>
              <a:t>3) </a:t>
            </a:r>
            <a:r>
              <a:rPr lang="de-DE" b="1" dirty="0">
                <a:effectLst/>
              </a:rPr>
              <a:t>Bevorzugung von sozialversicherungspflichtigen Beschäftigungsverhältnissen</a:t>
            </a:r>
            <a:r>
              <a:rPr lang="de-DE" dirty="0">
                <a:effectLst/>
              </a:rPr>
              <a:t>: </a:t>
            </a:r>
            <a:r>
              <a:rPr lang="de-DE" i="0" u="none" strike="noStrike" baseline="0" dirty="0"/>
              <a:t>die Verwendung von Honorarmitteln aus Zuwendungen kritisch in Hinblick auf mögliche Scheinselbständigkeit des Leistungserbringenden zu überprüfen.</a:t>
            </a:r>
            <a:endParaRPr lang="de-DE" dirty="0"/>
          </a:p>
        </p:txBody>
      </p:sp>
      <p:sp>
        <p:nvSpPr>
          <p:cNvPr id="4" name="Fußzeilenplatzhalter 3">
            <a:extLst>
              <a:ext uri="{FF2B5EF4-FFF2-40B4-BE49-F238E27FC236}">
                <a16:creationId xmlns:a16="http://schemas.microsoft.com/office/drawing/2014/main" id="{A52194D5-B075-44C0-B65B-CCED7705F850}"/>
              </a:ext>
            </a:extLst>
          </p:cNvPr>
          <p:cNvSpPr>
            <a:spLocks noGrp="1"/>
          </p:cNvSpPr>
          <p:nvPr>
            <p:ph type="ftr" sz="quarter" idx="11"/>
          </p:nvPr>
        </p:nvSpPr>
        <p:spPr/>
        <p:txBody>
          <a:bodyPr/>
          <a:lstStyle/>
          <a:p>
            <a:r>
              <a:rPr lang="de-DE"/>
              <a:t>Keine Mijobs bei Zuwendungsempfangenden, 30.06.2021</a:t>
            </a:r>
          </a:p>
        </p:txBody>
      </p:sp>
      <p:sp>
        <p:nvSpPr>
          <p:cNvPr id="5" name="Foliennummernplatzhalter 4">
            <a:extLst>
              <a:ext uri="{FF2B5EF4-FFF2-40B4-BE49-F238E27FC236}">
                <a16:creationId xmlns:a16="http://schemas.microsoft.com/office/drawing/2014/main" id="{6F131D95-B308-438B-BA14-4CBFDB7E38CE}"/>
              </a:ext>
            </a:extLst>
          </p:cNvPr>
          <p:cNvSpPr>
            <a:spLocks noGrp="1"/>
          </p:cNvSpPr>
          <p:nvPr>
            <p:ph type="sldNum" sz="quarter" idx="12"/>
          </p:nvPr>
        </p:nvSpPr>
        <p:spPr/>
        <p:txBody>
          <a:bodyPr/>
          <a:lstStyle/>
          <a:p>
            <a:r>
              <a:rPr lang="de-DE"/>
              <a:t>Seite </a:t>
            </a:r>
            <a:fld id="{073DE812-22F6-49E4-B754-747D11D93214}" type="slidenum">
              <a:rPr lang="de-DE" smtClean="0"/>
              <a:pPr/>
              <a:t>8</a:t>
            </a:fld>
            <a:endParaRPr lang="de-DE"/>
          </a:p>
        </p:txBody>
      </p:sp>
    </p:spTree>
    <p:extLst>
      <p:ext uri="{BB962C8B-B14F-4D97-AF65-F5344CB8AC3E}">
        <p14:creationId xmlns:p14="http://schemas.microsoft.com/office/powerpoint/2010/main" val="180789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ildplatzhalter 11">
            <a:extLst>
              <a:ext uri="{FF2B5EF4-FFF2-40B4-BE49-F238E27FC236}">
                <a16:creationId xmlns:a16="http://schemas.microsoft.com/office/drawing/2014/main" id="{E7B33A46-F5EA-4A91-B379-E73589129537}"/>
              </a:ext>
            </a:extLst>
          </p:cNvPr>
          <p:cNvSpPr>
            <a:spLocks noGrp="1"/>
          </p:cNvSpPr>
          <p:nvPr>
            <p:ph type="pic" sz="quarter" idx="14"/>
          </p:nvPr>
        </p:nvSpPr>
        <p:spPr/>
      </p:sp>
      <p:sp>
        <p:nvSpPr>
          <p:cNvPr id="3" name="Titel 2">
            <a:extLst>
              <a:ext uri="{FF2B5EF4-FFF2-40B4-BE49-F238E27FC236}">
                <a16:creationId xmlns:a16="http://schemas.microsoft.com/office/drawing/2014/main" id="{68656949-A6DC-480C-9681-E601D4AA5632}"/>
              </a:ext>
            </a:extLst>
          </p:cNvPr>
          <p:cNvSpPr>
            <a:spLocks noGrp="1"/>
          </p:cNvSpPr>
          <p:nvPr>
            <p:ph type="title"/>
          </p:nvPr>
        </p:nvSpPr>
        <p:spPr/>
        <p:txBody>
          <a:bodyPr/>
          <a:lstStyle/>
          <a:p>
            <a:r>
              <a:rPr lang="de-DE" dirty="0"/>
              <a:t>Umwandlung von Minijobs</a:t>
            </a:r>
          </a:p>
        </p:txBody>
      </p:sp>
      <p:sp>
        <p:nvSpPr>
          <p:cNvPr id="4" name="Textplatzhalter 3">
            <a:extLst>
              <a:ext uri="{FF2B5EF4-FFF2-40B4-BE49-F238E27FC236}">
                <a16:creationId xmlns:a16="http://schemas.microsoft.com/office/drawing/2014/main" id="{F4937DC3-19CE-48E7-9971-03F3FCCC41BC}"/>
              </a:ext>
            </a:extLst>
          </p:cNvPr>
          <p:cNvSpPr>
            <a:spLocks noGrp="1"/>
          </p:cNvSpPr>
          <p:nvPr>
            <p:ph type="body" sz="quarter" idx="13"/>
          </p:nvPr>
        </p:nvSpPr>
        <p:spPr/>
        <p:txBody>
          <a:bodyPr/>
          <a:lstStyle/>
          <a:p>
            <a:r>
              <a:rPr lang="en-US" dirty="0" err="1"/>
              <a:t>Minijobs</a:t>
            </a:r>
            <a:r>
              <a:rPr lang="en-US" dirty="0"/>
              <a:t> </a:t>
            </a:r>
            <a:r>
              <a:rPr lang="en-US" dirty="0" err="1"/>
              <a:t>als</a:t>
            </a:r>
            <a:r>
              <a:rPr lang="en-US" dirty="0"/>
              <a:t> </a:t>
            </a:r>
            <a:r>
              <a:rPr lang="en-US" dirty="0" err="1"/>
              <a:t>ungesicherte</a:t>
            </a:r>
            <a:r>
              <a:rPr lang="en-US" dirty="0"/>
              <a:t> </a:t>
            </a:r>
            <a:r>
              <a:rPr lang="en-US" dirty="0" err="1"/>
              <a:t>Beschäftigungsverhältnisse</a:t>
            </a:r>
            <a:endParaRPr lang="en-US" dirty="0"/>
          </a:p>
          <a:p>
            <a:r>
              <a:rPr lang="en-US" dirty="0" err="1"/>
              <a:t>Umwandlung</a:t>
            </a:r>
            <a:r>
              <a:rPr lang="en-US" dirty="0"/>
              <a:t> </a:t>
            </a:r>
            <a:r>
              <a:rPr lang="en-US" dirty="0" err="1"/>
              <a:t>Minijob</a:t>
            </a:r>
            <a:r>
              <a:rPr lang="en-US" dirty="0"/>
              <a:t> in </a:t>
            </a:r>
            <a:r>
              <a:rPr lang="en-US" dirty="0" err="1"/>
              <a:t>Midijob</a:t>
            </a:r>
            <a:endParaRPr lang="en-US" dirty="0"/>
          </a:p>
          <a:p>
            <a:r>
              <a:rPr lang="en-US" dirty="0" err="1"/>
              <a:t>Beispielrechnung</a:t>
            </a:r>
            <a:endParaRPr lang="en-US" dirty="0"/>
          </a:p>
          <a:p>
            <a:endParaRPr lang="en-US" dirty="0"/>
          </a:p>
        </p:txBody>
      </p:sp>
      <p:sp>
        <p:nvSpPr>
          <p:cNvPr id="5" name="Textplatzhalter 4">
            <a:extLst>
              <a:ext uri="{FF2B5EF4-FFF2-40B4-BE49-F238E27FC236}">
                <a16:creationId xmlns:a16="http://schemas.microsoft.com/office/drawing/2014/main" id="{D9014370-F6DB-47C3-8493-703C832F3D89}"/>
              </a:ext>
            </a:extLst>
          </p:cNvPr>
          <p:cNvSpPr>
            <a:spLocks noGrp="1"/>
          </p:cNvSpPr>
          <p:nvPr>
            <p:ph type="body" sz="quarter" idx="15"/>
          </p:nvPr>
        </p:nvSpPr>
        <p:spPr/>
        <p:txBody>
          <a:bodyPr/>
          <a:lstStyle/>
          <a:p>
            <a:r>
              <a:rPr lang="de-DE" dirty="0"/>
              <a:t>03</a:t>
            </a:r>
          </a:p>
        </p:txBody>
      </p:sp>
    </p:spTree>
    <p:extLst>
      <p:ext uri="{BB962C8B-B14F-4D97-AF65-F5344CB8AC3E}">
        <p14:creationId xmlns:p14="http://schemas.microsoft.com/office/powerpoint/2010/main" val="2274338744"/>
      </p:ext>
    </p:extLst>
  </p:cSld>
  <p:clrMapOvr>
    <a:masterClrMapping/>
  </p:clrMapOvr>
</p:sld>
</file>

<file path=ppt/theme/theme1.xml><?xml version="1.0" encoding="utf-8"?>
<a:theme xmlns:a="http://schemas.openxmlformats.org/drawingml/2006/main" name="Berlin">
  <a:themeElements>
    <a:clrScheme name="Benutzerdefiniert 17">
      <a:dk1>
        <a:sysClr val="windowText" lastClr="000000"/>
      </a:dk1>
      <a:lt1>
        <a:sysClr val="window" lastClr="FFFFFF"/>
      </a:lt1>
      <a:dk2>
        <a:srgbClr val="878787"/>
      </a:dk2>
      <a:lt2>
        <a:srgbClr val="B2B2B2"/>
      </a:lt2>
      <a:accent1>
        <a:srgbClr val="E40422"/>
      </a:accent1>
      <a:accent2>
        <a:srgbClr val="004F9F"/>
      </a:accent2>
      <a:accent3>
        <a:srgbClr val="F39300"/>
      </a:accent3>
      <a:accent4>
        <a:srgbClr val="007256"/>
      </a:accent4>
      <a:accent5>
        <a:srgbClr val="FFE70E"/>
      </a:accent5>
      <a:accent6>
        <a:srgbClr val="9185BE"/>
      </a:accent6>
      <a:hlink>
        <a:srgbClr val="E40422"/>
      </a:hlink>
      <a:folHlink>
        <a:srgbClr val="E40422"/>
      </a:folHlink>
    </a:clrScheme>
    <a:fontScheme name="Benutzerdefiniert 79">
      <a:majorFont>
        <a:latin typeface="Berlin Type Office"/>
        <a:ea typeface=""/>
        <a:cs typeface=""/>
      </a:majorFont>
      <a:minorFont>
        <a:latin typeface="Berlin Type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4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400" smtClean="0"/>
        </a:defPPr>
      </a:lstStyle>
    </a:txDef>
  </a:objectDefaults>
  <a:extraClrSchemeLst/>
  <a:custClrLst>
    <a:custClr name="Hellgrün">
      <a:srgbClr val="9BCFAF"/>
    </a:custClr>
    <a:custClr name="Mittelgrün">
      <a:srgbClr val="00AA84"/>
    </a:custClr>
    <a:custClr name="Grün">
      <a:srgbClr val="007256"/>
    </a:custClr>
    <a:custClr name="Dunkelgrün">
      <a:srgbClr val="004534"/>
    </a:custClr>
    <a:custClr name="Hellblau">
      <a:srgbClr val="AAC9E7"/>
    </a:custClr>
    <a:custClr name="Mittelblau">
      <a:srgbClr val="4F90CD"/>
    </a:custClr>
    <a:custClr name="Blau">
      <a:srgbClr val="004F9F"/>
    </a:custClr>
    <a:custClr name="Dunkelblau">
      <a:srgbClr val="002856"/>
    </a:custClr>
    <a:custClr name="Gelb">
      <a:srgbClr val="FFE70E"/>
    </a:custClr>
    <a:custClr name="Orange">
      <a:srgbClr val="F39300"/>
    </a:custClr>
    <a:custClr name="Rosa">
      <a:srgbClr val="F5B4CB"/>
    </a:custClr>
    <a:custClr name="Violett">
      <a:srgbClr val="9185BE"/>
    </a:custClr>
    <a:custClr name="Berlin Rot">
      <a:srgbClr val="E40422"/>
    </a:custClr>
    <a:custClr name="Schwarz">
      <a:srgbClr val="000000"/>
    </a:custClr>
    <a:custClr name="80% Schwarz">
      <a:srgbClr val="575756"/>
    </a:custClr>
    <a:custClr name="60% Schwarz">
      <a:srgbClr val="878787"/>
    </a:custClr>
    <a:custClr name="40% Schwarz">
      <a:srgbClr val="B2B2B2"/>
    </a:custClr>
    <a:custClr name="20% Schwarz">
      <a:srgbClr val="DADADA"/>
    </a:custClr>
    <a:custClr name="10% Schwarz">
      <a:srgbClr val="EDEDED"/>
    </a:custClr>
    <a:custClr name="5% Schwarz">
      <a:srgbClr val="F6F6F6"/>
    </a:custClr>
  </a:custClrLst>
  <a:extLst>
    <a:ext uri="{05A4C25C-085E-4340-85A3-A5531E510DB2}">
      <thm15:themeFamily xmlns:thm15="http://schemas.microsoft.com/office/thememl/2012/main" name="Berlin_PowerPoint_16x9_BerlinType.potx" id="{39A90E74-DFB3-4F69-828C-1DB394FDAD52}" vid="{A9F96AB5-64B7-456E-9CD1-0C595BF1A756}"/>
    </a:ext>
  </a:extLst>
</a:theme>
</file>

<file path=ppt/theme/theme2.xml><?xml version="1.0" encoding="utf-8"?>
<a:theme xmlns:a="http://schemas.openxmlformats.org/drawingml/2006/main" name="Office">
  <a:themeElements>
    <a:clrScheme name="Benutzerdefiniert 123">
      <a:dk1>
        <a:sysClr val="windowText" lastClr="000000"/>
      </a:dk1>
      <a:lt1>
        <a:sysClr val="window" lastClr="FFFFFF"/>
      </a:lt1>
      <a:dk2>
        <a:srgbClr val="878787"/>
      </a:dk2>
      <a:lt2>
        <a:srgbClr val="B2B2B2"/>
      </a:lt2>
      <a:accent1>
        <a:srgbClr val="E40523"/>
      </a:accent1>
      <a:accent2>
        <a:srgbClr val="004F9F"/>
      </a:accent2>
      <a:accent3>
        <a:srgbClr val="F39300"/>
      </a:accent3>
      <a:accent4>
        <a:srgbClr val="007256"/>
      </a:accent4>
      <a:accent5>
        <a:srgbClr val="FFE70E"/>
      </a:accent5>
      <a:accent6>
        <a:srgbClr val="9185BE"/>
      </a:accent6>
      <a:hlink>
        <a:srgbClr val="E40523"/>
      </a:hlink>
      <a:folHlink>
        <a:srgbClr val="E40523"/>
      </a:folHlink>
    </a:clrScheme>
    <a:fontScheme name="Benutzerdefiniert 79">
      <a:majorFont>
        <a:latin typeface="Berlin Type Office"/>
        <a:ea typeface=""/>
        <a:cs typeface=""/>
      </a:majorFont>
      <a:minorFont>
        <a:latin typeface="Berlin Type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Benutzerdefiniert 123">
      <a:dk1>
        <a:sysClr val="windowText" lastClr="000000"/>
      </a:dk1>
      <a:lt1>
        <a:sysClr val="window" lastClr="FFFFFF"/>
      </a:lt1>
      <a:dk2>
        <a:srgbClr val="878787"/>
      </a:dk2>
      <a:lt2>
        <a:srgbClr val="B2B2B2"/>
      </a:lt2>
      <a:accent1>
        <a:srgbClr val="E40523"/>
      </a:accent1>
      <a:accent2>
        <a:srgbClr val="004F9F"/>
      </a:accent2>
      <a:accent3>
        <a:srgbClr val="F39300"/>
      </a:accent3>
      <a:accent4>
        <a:srgbClr val="007256"/>
      </a:accent4>
      <a:accent5>
        <a:srgbClr val="FFE70E"/>
      </a:accent5>
      <a:accent6>
        <a:srgbClr val="9185BE"/>
      </a:accent6>
      <a:hlink>
        <a:srgbClr val="E40523"/>
      </a:hlink>
      <a:folHlink>
        <a:srgbClr val="E40523"/>
      </a:folHlink>
    </a:clrScheme>
    <a:fontScheme name="Benutzerdefiniert 79">
      <a:majorFont>
        <a:latin typeface="Berlin Type Office"/>
        <a:ea typeface=""/>
        <a:cs typeface=""/>
      </a:majorFont>
      <a:minorFont>
        <a:latin typeface="Berlin Type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1241</Words>
  <Application>Microsoft Office PowerPoint</Application>
  <PresentationFormat>Breitbild</PresentationFormat>
  <Paragraphs>128</Paragraphs>
  <Slides>14</Slides>
  <Notes>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14</vt:i4>
      </vt:variant>
    </vt:vector>
  </HeadingPairs>
  <TitlesOfParts>
    <vt:vector size="19" baseType="lpstr">
      <vt:lpstr>Berlin Type Office</vt:lpstr>
      <vt:lpstr>Arial</vt:lpstr>
      <vt:lpstr>Calibri</vt:lpstr>
      <vt:lpstr>Wingdings</vt:lpstr>
      <vt:lpstr>Berlin</vt:lpstr>
      <vt:lpstr>Keine Minijobs bei Zuwendungsempfangenden des Bezirksamts Friedrichshain-Kreuzberg sowie weitere Maßnahmen für Gute Arbeit bei Zuwendungsempfangenden</vt:lpstr>
      <vt:lpstr>Warum dieser Beschluss?</vt:lpstr>
      <vt:lpstr>Politische Grundlage: Gute Arbeit für Friedrichshain-Kreuzberg</vt:lpstr>
      <vt:lpstr>Was ist Gute Arbeit? Kriterien Guter Arbeit in Friedrichshain-Kreuzberg</vt:lpstr>
      <vt:lpstr>Inhalte des Beschlusses</vt:lpstr>
      <vt:lpstr>Zentrale Festlegungen des Beschlusses</vt:lpstr>
      <vt:lpstr>Aktualisierung Angaben in der Transparenzdatenbank</vt:lpstr>
      <vt:lpstr>Weitere Maßnahmen zur Förderung Guter Arbeit</vt:lpstr>
      <vt:lpstr>Umwandlung von Minijobs</vt:lpstr>
      <vt:lpstr>Minijobs als ungesicherte Beschäftigungsverhältnisse</vt:lpstr>
      <vt:lpstr>PowerPoint-Präsentation</vt:lpstr>
      <vt:lpstr>Beispielrechnung: Umwandlung eines/einer Minijobber*in mit 450 Euro in einen Midi-Job ohne Schlechterstellung</vt:lpstr>
      <vt:lpstr>Umwandlung Minijob in sozialversicherungspflichtige Teilzeitbeschäftigung</vt:lpstr>
      <vt:lpstr>Vielen Dank.  Romana Wittmer, Beauftragte für Gute Arbeit E-Mail: gute-arbeit@ba-fk.berlin.de Telefon: +49 – (0)30 – 90298 – 4819 Telefax: +49 – (0)30 – 90298 – 2505 www.berlin.de/bga-fk </vt:lpstr>
    </vt:vector>
  </TitlesOfParts>
  <Company>Berlin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HAUPTTITEL BERLIN TYPE BOLD 28 PT UNTERTITEL BERLIN TYPE 28 PT</dc:title>
  <dc:creator>Berlin</dc:creator>
  <cp:lastModifiedBy>Wittmer, Romana</cp:lastModifiedBy>
  <cp:revision>175</cp:revision>
  <dcterms:created xsi:type="dcterms:W3CDTF">2020-09-02T12:22:51Z</dcterms:created>
  <dcterms:modified xsi:type="dcterms:W3CDTF">2021-07-20T12:51:37Z</dcterms:modified>
</cp:coreProperties>
</file>