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8" r:id="rId2"/>
    <p:sldId id="261" r:id="rId3"/>
    <p:sldId id="262" r:id="rId4"/>
    <p:sldId id="259" r:id="rId5"/>
    <p:sldId id="260" r:id="rId6"/>
    <p:sldId id="263" r:id="rId7"/>
    <p:sldId id="282" r:id="rId8"/>
    <p:sldId id="265" r:id="rId9"/>
    <p:sldId id="266" r:id="rId10"/>
    <p:sldId id="267" r:id="rId11"/>
    <p:sldId id="268" r:id="rId12"/>
    <p:sldId id="270" r:id="rId13"/>
    <p:sldId id="269" r:id="rId14"/>
    <p:sldId id="271" r:id="rId15"/>
    <p:sldId id="272" r:id="rId16"/>
    <p:sldId id="275" r:id="rId17"/>
    <p:sldId id="276" r:id="rId18"/>
    <p:sldId id="281" r:id="rId19"/>
    <p:sldId id="278" r:id="rId20"/>
    <p:sldId id="279" r:id="rId21"/>
    <p:sldId id="283" r:id="rId2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E466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80" autoAdjust="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F3F009-9B43-4D27-A3B4-CDE671B39BAB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575CB8AA-EFAA-4CA2-AB8E-F659E16C9E2D}">
      <dgm:prSet phldrT="[Text]"/>
      <dgm:spPr/>
      <dgm:t>
        <a:bodyPr/>
        <a:lstStyle/>
        <a:p>
          <a:r>
            <a:rPr lang="de-DE" dirty="0" smtClean="0"/>
            <a:t>Prävention</a:t>
          </a:r>
          <a:endParaRPr lang="de-DE" dirty="0"/>
        </a:p>
      </dgm:t>
    </dgm:pt>
    <dgm:pt modelId="{87BE09ED-FDD0-48E8-BA75-B185158C6051}" type="parTrans" cxnId="{5919C89A-A1FE-4814-BB70-B4C6EB5E3949}">
      <dgm:prSet/>
      <dgm:spPr/>
      <dgm:t>
        <a:bodyPr/>
        <a:lstStyle/>
        <a:p>
          <a:endParaRPr lang="de-DE"/>
        </a:p>
      </dgm:t>
    </dgm:pt>
    <dgm:pt modelId="{1D0E0EDC-FDF2-4C56-B1F3-D09856BBB23D}" type="sibTrans" cxnId="{5919C89A-A1FE-4814-BB70-B4C6EB5E3949}">
      <dgm:prSet/>
      <dgm:spPr/>
      <dgm:t>
        <a:bodyPr/>
        <a:lstStyle/>
        <a:p>
          <a:endParaRPr lang="de-DE"/>
        </a:p>
      </dgm:t>
    </dgm:pt>
    <dgm:pt modelId="{144253C1-CA86-4499-817F-D7B00CD8CC65}">
      <dgm:prSet phldrT="[Text]"/>
      <dgm:spPr/>
      <dgm:t>
        <a:bodyPr/>
        <a:lstStyle/>
        <a:p>
          <a:r>
            <a:rPr lang="de-DE" dirty="0" smtClean="0"/>
            <a:t>Gesundheits- und Sozialdaten</a:t>
          </a:r>
          <a:endParaRPr lang="de-DE" dirty="0"/>
        </a:p>
      </dgm:t>
    </dgm:pt>
    <dgm:pt modelId="{883FD690-1ECF-4B2D-964E-AFE0384C887C}" type="parTrans" cxnId="{F751E5D6-1A3F-4BEA-BC67-B9B160DDF990}">
      <dgm:prSet/>
      <dgm:spPr/>
      <dgm:t>
        <a:bodyPr/>
        <a:lstStyle/>
        <a:p>
          <a:endParaRPr lang="de-DE"/>
        </a:p>
      </dgm:t>
    </dgm:pt>
    <dgm:pt modelId="{BC5DAC3E-CF14-4263-9AEF-282B27BC02B3}" type="sibTrans" cxnId="{F751E5D6-1A3F-4BEA-BC67-B9B160DDF990}">
      <dgm:prSet/>
      <dgm:spPr/>
      <dgm:t>
        <a:bodyPr/>
        <a:lstStyle/>
        <a:p>
          <a:endParaRPr lang="de-DE"/>
        </a:p>
      </dgm:t>
    </dgm:pt>
    <dgm:pt modelId="{E21B792D-A69D-4A8F-AA51-82B469A499B2}">
      <dgm:prSet phldrT="[Text]"/>
      <dgm:spPr/>
      <dgm:t>
        <a:bodyPr/>
        <a:lstStyle/>
        <a:p>
          <a:r>
            <a:rPr lang="de-DE" dirty="0" smtClean="0"/>
            <a:t>gesetzlicher Auftrag</a:t>
          </a:r>
          <a:endParaRPr lang="de-DE" dirty="0"/>
        </a:p>
      </dgm:t>
    </dgm:pt>
    <dgm:pt modelId="{14C94EE6-CED2-4B97-951A-F3A625996F7E}" type="parTrans" cxnId="{1944BE9B-BB66-49DD-A523-56B270BAD19A}">
      <dgm:prSet/>
      <dgm:spPr/>
      <dgm:t>
        <a:bodyPr/>
        <a:lstStyle/>
        <a:p>
          <a:endParaRPr lang="de-DE"/>
        </a:p>
      </dgm:t>
    </dgm:pt>
    <dgm:pt modelId="{615D8DF5-A67F-49FB-A89B-97CF1372DBA1}" type="sibTrans" cxnId="{1944BE9B-BB66-49DD-A523-56B270BAD19A}">
      <dgm:prSet/>
      <dgm:spPr/>
      <dgm:t>
        <a:bodyPr/>
        <a:lstStyle/>
        <a:p>
          <a:endParaRPr lang="de-DE"/>
        </a:p>
      </dgm:t>
    </dgm:pt>
    <dgm:pt modelId="{687E9D4C-897C-406E-A0E1-A3BD59BE287A}">
      <dgm:prSet phldrT="[Text]"/>
      <dgm:spPr/>
      <dgm:t>
        <a:bodyPr/>
        <a:lstStyle/>
        <a:p>
          <a:r>
            <a:rPr lang="de-DE" dirty="0" smtClean="0"/>
            <a:t>Ziele</a:t>
          </a:r>
          <a:endParaRPr lang="de-DE" dirty="0"/>
        </a:p>
      </dgm:t>
    </dgm:pt>
    <dgm:pt modelId="{B355B463-2003-4E68-913C-238DB92F5A76}" type="parTrans" cxnId="{8658C860-9013-4417-99F2-A226CBB4416A}">
      <dgm:prSet/>
      <dgm:spPr/>
      <dgm:t>
        <a:bodyPr/>
        <a:lstStyle/>
        <a:p>
          <a:endParaRPr lang="de-DE"/>
        </a:p>
      </dgm:t>
    </dgm:pt>
    <dgm:pt modelId="{70091E11-B882-42C0-98F7-47068E2A5882}" type="sibTrans" cxnId="{8658C860-9013-4417-99F2-A226CBB4416A}">
      <dgm:prSet/>
      <dgm:spPr/>
      <dgm:t>
        <a:bodyPr/>
        <a:lstStyle/>
        <a:p>
          <a:endParaRPr lang="de-DE"/>
        </a:p>
      </dgm:t>
    </dgm:pt>
    <dgm:pt modelId="{EF9DBB7F-2EBA-4AC9-A29B-B9F55B699944}">
      <dgm:prSet phldrT="[Text]"/>
      <dgm:spPr/>
      <dgm:t>
        <a:bodyPr/>
        <a:lstStyle/>
        <a:p>
          <a:r>
            <a:rPr lang="de-DE" dirty="0" smtClean="0"/>
            <a:t>Gesund aufwachsen/leben</a:t>
          </a:r>
          <a:endParaRPr lang="de-DE" dirty="0"/>
        </a:p>
      </dgm:t>
    </dgm:pt>
    <dgm:pt modelId="{7913613E-B497-478E-BE61-A320389130F6}" type="parTrans" cxnId="{15ABA4DF-036F-403A-B7A0-2A40ADCD6C8B}">
      <dgm:prSet/>
      <dgm:spPr/>
      <dgm:t>
        <a:bodyPr/>
        <a:lstStyle/>
        <a:p>
          <a:endParaRPr lang="de-DE"/>
        </a:p>
      </dgm:t>
    </dgm:pt>
    <dgm:pt modelId="{D0B0A1C5-2291-4BC7-B95F-95B8058FE43B}" type="sibTrans" cxnId="{15ABA4DF-036F-403A-B7A0-2A40ADCD6C8B}">
      <dgm:prSet/>
      <dgm:spPr/>
      <dgm:t>
        <a:bodyPr/>
        <a:lstStyle/>
        <a:p>
          <a:endParaRPr lang="de-DE"/>
        </a:p>
      </dgm:t>
    </dgm:pt>
    <dgm:pt modelId="{D7F7E095-F82D-4AAA-A45A-68BDC2C851F0}">
      <dgm:prSet phldrT="[Text]"/>
      <dgm:spPr/>
      <dgm:t>
        <a:bodyPr/>
        <a:lstStyle/>
        <a:p>
          <a:r>
            <a:rPr lang="de-DE" dirty="0" smtClean="0"/>
            <a:t>Verbesserung der Rahmenbedingungen</a:t>
          </a:r>
          <a:endParaRPr lang="de-DE" dirty="0"/>
        </a:p>
      </dgm:t>
    </dgm:pt>
    <dgm:pt modelId="{C1217C88-20AA-4B09-87B2-9C20863FEA8A}" type="parTrans" cxnId="{445217F8-CCF7-4992-8F91-BED944888616}">
      <dgm:prSet/>
      <dgm:spPr/>
      <dgm:t>
        <a:bodyPr/>
        <a:lstStyle/>
        <a:p>
          <a:endParaRPr lang="de-DE"/>
        </a:p>
      </dgm:t>
    </dgm:pt>
    <dgm:pt modelId="{2845A31F-F534-4220-AAED-6520B5E9FCE2}" type="sibTrans" cxnId="{445217F8-CCF7-4992-8F91-BED944888616}">
      <dgm:prSet/>
      <dgm:spPr/>
      <dgm:t>
        <a:bodyPr/>
        <a:lstStyle/>
        <a:p>
          <a:endParaRPr lang="de-DE"/>
        </a:p>
      </dgm:t>
    </dgm:pt>
    <dgm:pt modelId="{710CBC79-6EA0-4276-89F2-5DF6186C4B5F}">
      <dgm:prSet phldrT="[Text]"/>
      <dgm:spPr/>
      <dgm:t>
        <a:bodyPr/>
        <a:lstStyle/>
        <a:p>
          <a:r>
            <a:rPr lang="de-DE" dirty="0" err="1" smtClean="0"/>
            <a:t>PartnerInnen</a:t>
          </a:r>
          <a:endParaRPr lang="de-DE" dirty="0"/>
        </a:p>
      </dgm:t>
    </dgm:pt>
    <dgm:pt modelId="{4D36C744-E5E3-44D0-812F-577C0578EDD8}" type="parTrans" cxnId="{DF425940-5624-46C3-ACFA-D8A3AC3DEF8B}">
      <dgm:prSet/>
      <dgm:spPr/>
      <dgm:t>
        <a:bodyPr/>
        <a:lstStyle/>
        <a:p>
          <a:endParaRPr lang="de-DE"/>
        </a:p>
      </dgm:t>
    </dgm:pt>
    <dgm:pt modelId="{FBBB49A2-DAC5-4843-AA09-8BF5A117A703}" type="sibTrans" cxnId="{DF425940-5624-46C3-ACFA-D8A3AC3DEF8B}">
      <dgm:prSet/>
      <dgm:spPr/>
      <dgm:t>
        <a:bodyPr/>
        <a:lstStyle/>
        <a:p>
          <a:endParaRPr lang="de-DE"/>
        </a:p>
      </dgm:t>
    </dgm:pt>
    <dgm:pt modelId="{6F95DA22-153A-469D-8046-8E7AB3B3CF97}">
      <dgm:prSet phldrT="[Text]"/>
      <dgm:spPr/>
      <dgm:t>
        <a:bodyPr/>
        <a:lstStyle/>
        <a:p>
          <a:r>
            <a:rPr lang="de-DE" dirty="0" smtClean="0"/>
            <a:t>Austausch zu den bestehenden Angeboten</a:t>
          </a:r>
          <a:endParaRPr lang="de-DE" dirty="0"/>
        </a:p>
      </dgm:t>
    </dgm:pt>
    <dgm:pt modelId="{5835E503-6FF3-40E7-BC3A-707EDDFDD736}" type="parTrans" cxnId="{E6BC7134-EEB4-4D6D-BA0D-93668BEB4FA6}">
      <dgm:prSet/>
      <dgm:spPr/>
      <dgm:t>
        <a:bodyPr/>
        <a:lstStyle/>
        <a:p>
          <a:endParaRPr lang="de-DE"/>
        </a:p>
      </dgm:t>
    </dgm:pt>
    <dgm:pt modelId="{F4D3299A-3A4E-4EA1-830A-39E54CEB097E}" type="sibTrans" cxnId="{E6BC7134-EEB4-4D6D-BA0D-93668BEB4FA6}">
      <dgm:prSet/>
      <dgm:spPr/>
      <dgm:t>
        <a:bodyPr/>
        <a:lstStyle/>
        <a:p>
          <a:endParaRPr lang="de-DE"/>
        </a:p>
      </dgm:t>
    </dgm:pt>
    <dgm:pt modelId="{D3F0D2DF-34DF-4ECB-B990-55A52C04F081}">
      <dgm:prSet phldrT="[Text]"/>
      <dgm:spPr/>
      <dgm:t>
        <a:bodyPr/>
        <a:lstStyle/>
        <a:p>
          <a:r>
            <a:rPr lang="de-DE" dirty="0" smtClean="0"/>
            <a:t>Lücken schließen</a:t>
          </a:r>
          <a:endParaRPr lang="de-DE" dirty="0"/>
        </a:p>
      </dgm:t>
    </dgm:pt>
    <dgm:pt modelId="{4832CEA2-E34A-4BF4-B377-DE8087A83AD0}" type="parTrans" cxnId="{FF43220D-4D8D-4EC3-9C78-92B57D36E292}">
      <dgm:prSet/>
      <dgm:spPr/>
      <dgm:t>
        <a:bodyPr/>
        <a:lstStyle/>
        <a:p>
          <a:endParaRPr lang="de-DE"/>
        </a:p>
      </dgm:t>
    </dgm:pt>
    <dgm:pt modelId="{9461CCEB-572D-45BB-B76E-48855A94D343}" type="sibTrans" cxnId="{FF43220D-4D8D-4EC3-9C78-92B57D36E292}">
      <dgm:prSet/>
      <dgm:spPr/>
      <dgm:t>
        <a:bodyPr/>
        <a:lstStyle/>
        <a:p>
          <a:endParaRPr lang="de-DE"/>
        </a:p>
      </dgm:t>
    </dgm:pt>
    <dgm:pt modelId="{3E98404B-6B11-4A63-9799-5B4ACDCD499E}" type="pres">
      <dgm:prSet presAssocID="{F4F3F009-9B43-4D27-A3B4-CDE671B39BA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2B83502-60A4-4CAF-9ED2-3C01059C9157}" type="pres">
      <dgm:prSet presAssocID="{F4F3F009-9B43-4D27-A3B4-CDE671B39BAB}" presName="tSp" presStyleCnt="0"/>
      <dgm:spPr/>
    </dgm:pt>
    <dgm:pt modelId="{323C75E2-AF87-4B78-BA7D-A14AD4310C1A}" type="pres">
      <dgm:prSet presAssocID="{F4F3F009-9B43-4D27-A3B4-CDE671B39BAB}" presName="bSp" presStyleCnt="0"/>
      <dgm:spPr/>
    </dgm:pt>
    <dgm:pt modelId="{1F10F8EE-6F2E-4BB7-83E2-B27BA6925042}" type="pres">
      <dgm:prSet presAssocID="{F4F3F009-9B43-4D27-A3B4-CDE671B39BAB}" presName="process" presStyleCnt="0"/>
      <dgm:spPr/>
    </dgm:pt>
    <dgm:pt modelId="{584C7505-8502-418F-BAF2-85B956764E8A}" type="pres">
      <dgm:prSet presAssocID="{575CB8AA-EFAA-4CA2-AB8E-F659E16C9E2D}" presName="composite1" presStyleCnt="0"/>
      <dgm:spPr/>
    </dgm:pt>
    <dgm:pt modelId="{052823FD-58F6-4928-A786-A45B14F927B1}" type="pres">
      <dgm:prSet presAssocID="{575CB8AA-EFAA-4CA2-AB8E-F659E16C9E2D}" presName="dummyNode1" presStyleLbl="node1" presStyleIdx="0" presStyleCnt="3"/>
      <dgm:spPr/>
    </dgm:pt>
    <dgm:pt modelId="{63028857-5EF3-4732-AFF6-4D54380E66DE}" type="pres">
      <dgm:prSet presAssocID="{575CB8AA-EFAA-4CA2-AB8E-F659E16C9E2D}" presName="childNode1" presStyleLbl="bgAcc1" presStyleIdx="0" presStyleCnt="3" custLinFactNeighborX="6499" custLinFactNeighborY="-632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74679D3-07A5-46C7-A531-1CF6A67CAA4B}" type="pres">
      <dgm:prSet presAssocID="{575CB8AA-EFAA-4CA2-AB8E-F659E16C9E2D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37207B7-3B22-4207-9362-4780E601F1D4}" type="pres">
      <dgm:prSet presAssocID="{575CB8AA-EFAA-4CA2-AB8E-F659E16C9E2D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97F0F15-8FF4-463A-B396-4F4AB8FC4467}" type="pres">
      <dgm:prSet presAssocID="{575CB8AA-EFAA-4CA2-AB8E-F659E16C9E2D}" presName="connSite1" presStyleCnt="0"/>
      <dgm:spPr/>
    </dgm:pt>
    <dgm:pt modelId="{6FEE1870-8AF7-4259-B0F2-78BBFA288C28}" type="pres">
      <dgm:prSet presAssocID="{1D0E0EDC-FDF2-4C56-B1F3-D09856BBB23D}" presName="Name9" presStyleLbl="sibTrans2D1" presStyleIdx="0" presStyleCnt="2"/>
      <dgm:spPr/>
      <dgm:t>
        <a:bodyPr/>
        <a:lstStyle/>
        <a:p>
          <a:endParaRPr lang="en-GB"/>
        </a:p>
      </dgm:t>
    </dgm:pt>
    <dgm:pt modelId="{778C68EC-B4D2-4888-8932-16C2D5641641}" type="pres">
      <dgm:prSet presAssocID="{687E9D4C-897C-406E-A0E1-A3BD59BE287A}" presName="composite2" presStyleCnt="0"/>
      <dgm:spPr/>
    </dgm:pt>
    <dgm:pt modelId="{495FA503-34F3-43D4-BAB3-F733088DD85F}" type="pres">
      <dgm:prSet presAssocID="{687E9D4C-897C-406E-A0E1-A3BD59BE287A}" presName="dummyNode2" presStyleLbl="node1" presStyleIdx="0" presStyleCnt="3"/>
      <dgm:spPr/>
    </dgm:pt>
    <dgm:pt modelId="{96A20D2E-038F-45B6-9628-C51ED3A75F6A}" type="pres">
      <dgm:prSet presAssocID="{687E9D4C-897C-406E-A0E1-A3BD59BE287A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7DA5804-ABBB-4E43-A4A4-63AF57D18D02}" type="pres">
      <dgm:prSet presAssocID="{687E9D4C-897C-406E-A0E1-A3BD59BE287A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85D8546-D2F3-40E8-8890-65AE3D0D6F1B}" type="pres">
      <dgm:prSet presAssocID="{687E9D4C-897C-406E-A0E1-A3BD59BE287A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A6EF1AC-1CAE-4C38-BA6C-11C94C369304}" type="pres">
      <dgm:prSet presAssocID="{687E9D4C-897C-406E-A0E1-A3BD59BE287A}" presName="connSite2" presStyleCnt="0"/>
      <dgm:spPr/>
    </dgm:pt>
    <dgm:pt modelId="{C736F644-27C8-4421-8BBF-E3471112674F}" type="pres">
      <dgm:prSet presAssocID="{70091E11-B882-42C0-98F7-47068E2A5882}" presName="Name18" presStyleLbl="sibTrans2D1" presStyleIdx="1" presStyleCnt="2"/>
      <dgm:spPr/>
      <dgm:t>
        <a:bodyPr/>
        <a:lstStyle/>
        <a:p>
          <a:endParaRPr lang="en-GB"/>
        </a:p>
      </dgm:t>
    </dgm:pt>
    <dgm:pt modelId="{51F83826-CDBC-4ED3-A521-ECA4BA80E3CB}" type="pres">
      <dgm:prSet presAssocID="{710CBC79-6EA0-4276-89F2-5DF6186C4B5F}" presName="composite1" presStyleCnt="0"/>
      <dgm:spPr/>
    </dgm:pt>
    <dgm:pt modelId="{F0E537D0-EC8D-4E23-B8B9-375F44445226}" type="pres">
      <dgm:prSet presAssocID="{710CBC79-6EA0-4276-89F2-5DF6186C4B5F}" presName="dummyNode1" presStyleLbl="node1" presStyleIdx="1" presStyleCnt="3"/>
      <dgm:spPr/>
    </dgm:pt>
    <dgm:pt modelId="{97889202-0928-4B00-9B61-CB5CED483F9D}" type="pres">
      <dgm:prSet presAssocID="{710CBC79-6EA0-4276-89F2-5DF6186C4B5F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BF2C80B-F65B-48B8-90DA-1EFE24C78321}" type="pres">
      <dgm:prSet presAssocID="{710CBC79-6EA0-4276-89F2-5DF6186C4B5F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2B33486-B21C-41D8-8826-D7ED61AB9EA3}" type="pres">
      <dgm:prSet presAssocID="{710CBC79-6EA0-4276-89F2-5DF6186C4B5F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2990BD0-1511-4747-87B6-D541C7E496C3}" type="pres">
      <dgm:prSet presAssocID="{710CBC79-6EA0-4276-89F2-5DF6186C4B5F}" presName="connSite1" presStyleCnt="0"/>
      <dgm:spPr/>
    </dgm:pt>
  </dgm:ptLst>
  <dgm:cxnLst>
    <dgm:cxn modelId="{E6BC7134-EEB4-4D6D-BA0D-93668BEB4FA6}" srcId="{710CBC79-6EA0-4276-89F2-5DF6186C4B5F}" destId="{6F95DA22-153A-469D-8046-8E7AB3B3CF97}" srcOrd="0" destOrd="0" parTransId="{5835E503-6FF3-40E7-BC3A-707EDDFDD736}" sibTransId="{F4D3299A-3A4E-4EA1-830A-39E54CEB097E}"/>
    <dgm:cxn modelId="{F2C48FF4-9B29-429E-8ABF-E019FAE6B80E}" type="presOf" srcId="{687E9D4C-897C-406E-A0E1-A3BD59BE287A}" destId="{685D8546-D2F3-40E8-8890-65AE3D0D6F1B}" srcOrd="0" destOrd="0" presId="urn:microsoft.com/office/officeart/2005/8/layout/hProcess4"/>
    <dgm:cxn modelId="{5919C89A-A1FE-4814-BB70-B4C6EB5E3949}" srcId="{F4F3F009-9B43-4D27-A3B4-CDE671B39BAB}" destId="{575CB8AA-EFAA-4CA2-AB8E-F659E16C9E2D}" srcOrd="0" destOrd="0" parTransId="{87BE09ED-FDD0-48E8-BA75-B185158C6051}" sibTransId="{1D0E0EDC-FDF2-4C56-B1F3-D09856BBB23D}"/>
    <dgm:cxn modelId="{450B6E72-9468-4DA7-B8CE-17B5BFFB0E9B}" type="presOf" srcId="{710CBC79-6EA0-4276-89F2-5DF6186C4B5F}" destId="{82B33486-B21C-41D8-8826-D7ED61AB9EA3}" srcOrd="0" destOrd="0" presId="urn:microsoft.com/office/officeart/2005/8/layout/hProcess4"/>
    <dgm:cxn modelId="{B6BD05AD-C98E-4B1D-A417-8800AD4EEF19}" type="presOf" srcId="{575CB8AA-EFAA-4CA2-AB8E-F659E16C9E2D}" destId="{237207B7-3B22-4207-9362-4780E601F1D4}" srcOrd="0" destOrd="0" presId="urn:microsoft.com/office/officeart/2005/8/layout/hProcess4"/>
    <dgm:cxn modelId="{4A36950D-0090-4799-BC81-90089D89F5BE}" type="presOf" srcId="{70091E11-B882-42C0-98F7-47068E2A5882}" destId="{C736F644-27C8-4421-8BBF-E3471112674F}" srcOrd="0" destOrd="0" presId="urn:microsoft.com/office/officeart/2005/8/layout/hProcess4"/>
    <dgm:cxn modelId="{2893AA1D-33FF-4EFF-B4C9-11733EDAF2EF}" type="presOf" srcId="{144253C1-CA86-4499-817F-D7B00CD8CC65}" destId="{474679D3-07A5-46C7-A531-1CF6A67CAA4B}" srcOrd="1" destOrd="1" presId="urn:microsoft.com/office/officeart/2005/8/layout/hProcess4"/>
    <dgm:cxn modelId="{7574708B-0FED-47EE-9F47-500511269303}" type="presOf" srcId="{D7F7E095-F82D-4AAA-A45A-68BDC2C851F0}" destId="{96A20D2E-038F-45B6-9628-C51ED3A75F6A}" srcOrd="0" destOrd="1" presId="urn:microsoft.com/office/officeart/2005/8/layout/hProcess4"/>
    <dgm:cxn modelId="{BB7BDBBF-DDFC-45CB-A204-04F2EB710A26}" type="presOf" srcId="{D3F0D2DF-34DF-4ECB-B990-55A52C04F081}" destId="{97889202-0928-4B00-9B61-CB5CED483F9D}" srcOrd="0" destOrd="1" presId="urn:microsoft.com/office/officeart/2005/8/layout/hProcess4"/>
    <dgm:cxn modelId="{445217F8-CCF7-4992-8F91-BED944888616}" srcId="{687E9D4C-897C-406E-A0E1-A3BD59BE287A}" destId="{D7F7E095-F82D-4AAA-A45A-68BDC2C851F0}" srcOrd="1" destOrd="0" parTransId="{C1217C88-20AA-4B09-87B2-9C20863FEA8A}" sibTransId="{2845A31F-F534-4220-AAED-6520B5E9FCE2}"/>
    <dgm:cxn modelId="{7C351673-A73A-4A62-91C2-C2CB6C702419}" type="presOf" srcId="{1D0E0EDC-FDF2-4C56-B1F3-D09856BBB23D}" destId="{6FEE1870-8AF7-4259-B0F2-78BBFA288C28}" srcOrd="0" destOrd="0" presId="urn:microsoft.com/office/officeart/2005/8/layout/hProcess4"/>
    <dgm:cxn modelId="{1944BE9B-BB66-49DD-A523-56B270BAD19A}" srcId="{575CB8AA-EFAA-4CA2-AB8E-F659E16C9E2D}" destId="{E21B792D-A69D-4A8F-AA51-82B469A499B2}" srcOrd="0" destOrd="0" parTransId="{14C94EE6-CED2-4B97-951A-F3A625996F7E}" sibTransId="{615D8DF5-A67F-49FB-A89B-97CF1372DBA1}"/>
    <dgm:cxn modelId="{1E08B097-8529-4A6F-B850-818ECD221876}" type="presOf" srcId="{EF9DBB7F-2EBA-4AC9-A29B-B9F55B699944}" destId="{96A20D2E-038F-45B6-9628-C51ED3A75F6A}" srcOrd="0" destOrd="0" presId="urn:microsoft.com/office/officeart/2005/8/layout/hProcess4"/>
    <dgm:cxn modelId="{DBAE3486-7099-40DE-B37B-71BC52646FD9}" type="presOf" srcId="{F4F3F009-9B43-4D27-A3B4-CDE671B39BAB}" destId="{3E98404B-6B11-4A63-9799-5B4ACDCD499E}" srcOrd="0" destOrd="0" presId="urn:microsoft.com/office/officeart/2005/8/layout/hProcess4"/>
    <dgm:cxn modelId="{8658C860-9013-4417-99F2-A226CBB4416A}" srcId="{F4F3F009-9B43-4D27-A3B4-CDE671B39BAB}" destId="{687E9D4C-897C-406E-A0E1-A3BD59BE287A}" srcOrd="1" destOrd="0" parTransId="{B355B463-2003-4E68-913C-238DB92F5A76}" sibTransId="{70091E11-B882-42C0-98F7-47068E2A5882}"/>
    <dgm:cxn modelId="{EF48EABE-63D7-4D77-803D-EA825FB88801}" type="presOf" srcId="{6F95DA22-153A-469D-8046-8E7AB3B3CF97}" destId="{2BF2C80B-F65B-48B8-90DA-1EFE24C78321}" srcOrd="1" destOrd="0" presId="urn:microsoft.com/office/officeart/2005/8/layout/hProcess4"/>
    <dgm:cxn modelId="{9DA4C93A-5864-49E4-90FA-CF81982D3767}" type="presOf" srcId="{EF9DBB7F-2EBA-4AC9-A29B-B9F55B699944}" destId="{57DA5804-ABBB-4E43-A4A4-63AF57D18D02}" srcOrd="1" destOrd="0" presId="urn:microsoft.com/office/officeart/2005/8/layout/hProcess4"/>
    <dgm:cxn modelId="{30805CF2-EB7B-4FD1-9316-D4059E658F8E}" type="presOf" srcId="{D3F0D2DF-34DF-4ECB-B990-55A52C04F081}" destId="{2BF2C80B-F65B-48B8-90DA-1EFE24C78321}" srcOrd="1" destOrd="1" presId="urn:microsoft.com/office/officeart/2005/8/layout/hProcess4"/>
    <dgm:cxn modelId="{DF425940-5624-46C3-ACFA-D8A3AC3DEF8B}" srcId="{F4F3F009-9B43-4D27-A3B4-CDE671B39BAB}" destId="{710CBC79-6EA0-4276-89F2-5DF6186C4B5F}" srcOrd="2" destOrd="0" parTransId="{4D36C744-E5E3-44D0-812F-577C0578EDD8}" sibTransId="{FBBB49A2-DAC5-4843-AA09-8BF5A117A703}"/>
    <dgm:cxn modelId="{0DCC47FE-7B03-4B32-B8F8-79EFD21A1B34}" type="presOf" srcId="{D7F7E095-F82D-4AAA-A45A-68BDC2C851F0}" destId="{57DA5804-ABBB-4E43-A4A4-63AF57D18D02}" srcOrd="1" destOrd="1" presId="urn:microsoft.com/office/officeart/2005/8/layout/hProcess4"/>
    <dgm:cxn modelId="{F8CADA77-0C97-4083-BF38-975EC144E2B1}" type="presOf" srcId="{E21B792D-A69D-4A8F-AA51-82B469A499B2}" destId="{474679D3-07A5-46C7-A531-1CF6A67CAA4B}" srcOrd="1" destOrd="0" presId="urn:microsoft.com/office/officeart/2005/8/layout/hProcess4"/>
    <dgm:cxn modelId="{15ABA4DF-036F-403A-B7A0-2A40ADCD6C8B}" srcId="{687E9D4C-897C-406E-A0E1-A3BD59BE287A}" destId="{EF9DBB7F-2EBA-4AC9-A29B-B9F55B699944}" srcOrd="0" destOrd="0" parTransId="{7913613E-B497-478E-BE61-A320389130F6}" sibTransId="{D0B0A1C5-2291-4BC7-B95F-95B8058FE43B}"/>
    <dgm:cxn modelId="{66984A5B-346C-4835-AF97-4461B6A23F55}" type="presOf" srcId="{6F95DA22-153A-469D-8046-8E7AB3B3CF97}" destId="{97889202-0928-4B00-9B61-CB5CED483F9D}" srcOrd="0" destOrd="0" presId="urn:microsoft.com/office/officeart/2005/8/layout/hProcess4"/>
    <dgm:cxn modelId="{D45A0DD7-385C-42E3-882E-163B3FAFD4ED}" type="presOf" srcId="{E21B792D-A69D-4A8F-AA51-82B469A499B2}" destId="{63028857-5EF3-4732-AFF6-4D54380E66DE}" srcOrd="0" destOrd="0" presId="urn:microsoft.com/office/officeart/2005/8/layout/hProcess4"/>
    <dgm:cxn modelId="{F751E5D6-1A3F-4BEA-BC67-B9B160DDF990}" srcId="{575CB8AA-EFAA-4CA2-AB8E-F659E16C9E2D}" destId="{144253C1-CA86-4499-817F-D7B00CD8CC65}" srcOrd="1" destOrd="0" parTransId="{883FD690-1ECF-4B2D-964E-AFE0384C887C}" sibTransId="{BC5DAC3E-CF14-4263-9AEF-282B27BC02B3}"/>
    <dgm:cxn modelId="{FF43220D-4D8D-4EC3-9C78-92B57D36E292}" srcId="{710CBC79-6EA0-4276-89F2-5DF6186C4B5F}" destId="{D3F0D2DF-34DF-4ECB-B990-55A52C04F081}" srcOrd="1" destOrd="0" parTransId="{4832CEA2-E34A-4BF4-B377-DE8087A83AD0}" sibTransId="{9461CCEB-572D-45BB-B76E-48855A94D343}"/>
    <dgm:cxn modelId="{FC707994-9CF2-4003-9C0A-F71BFFCD5951}" type="presOf" srcId="{144253C1-CA86-4499-817F-D7B00CD8CC65}" destId="{63028857-5EF3-4732-AFF6-4D54380E66DE}" srcOrd="0" destOrd="1" presId="urn:microsoft.com/office/officeart/2005/8/layout/hProcess4"/>
    <dgm:cxn modelId="{CE49A70B-A59E-42A2-96E8-1B0841170D7D}" type="presParOf" srcId="{3E98404B-6B11-4A63-9799-5B4ACDCD499E}" destId="{62B83502-60A4-4CAF-9ED2-3C01059C9157}" srcOrd="0" destOrd="0" presId="urn:microsoft.com/office/officeart/2005/8/layout/hProcess4"/>
    <dgm:cxn modelId="{4AE3E68F-5808-4C43-9ACB-B39EBDBDA693}" type="presParOf" srcId="{3E98404B-6B11-4A63-9799-5B4ACDCD499E}" destId="{323C75E2-AF87-4B78-BA7D-A14AD4310C1A}" srcOrd="1" destOrd="0" presId="urn:microsoft.com/office/officeart/2005/8/layout/hProcess4"/>
    <dgm:cxn modelId="{91D9257A-458D-4541-AF90-54AA1D23A8E9}" type="presParOf" srcId="{3E98404B-6B11-4A63-9799-5B4ACDCD499E}" destId="{1F10F8EE-6F2E-4BB7-83E2-B27BA6925042}" srcOrd="2" destOrd="0" presId="urn:microsoft.com/office/officeart/2005/8/layout/hProcess4"/>
    <dgm:cxn modelId="{32EFB347-00BB-46EE-9284-90CA35EAC02F}" type="presParOf" srcId="{1F10F8EE-6F2E-4BB7-83E2-B27BA6925042}" destId="{584C7505-8502-418F-BAF2-85B956764E8A}" srcOrd="0" destOrd="0" presId="urn:microsoft.com/office/officeart/2005/8/layout/hProcess4"/>
    <dgm:cxn modelId="{08395E32-96FC-4BA9-9208-BC3804CF1769}" type="presParOf" srcId="{584C7505-8502-418F-BAF2-85B956764E8A}" destId="{052823FD-58F6-4928-A786-A45B14F927B1}" srcOrd="0" destOrd="0" presId="urn:microsoft.com/office/officeart/2005/8/layout/hProcess4"/>
    <dgm:cxn modelId="{B54347A7-C5C6-462D-AE78-ED625011E98C}" type="presParOf" srcId="{584C7505-8502-418F-BAF2-85B956764E8A}" destId="{63028857-5EF3-4732-AFF6-4D54380E66DE}" srcOrd="1" destOrd="0" presId="urn:microsoft.com/office/officeart/2005/8/layout/hProcess4"/>
    <dgm:cxn modelId="{EC93BB9F-C4D0-4EE7-A6A4-B246ED149358}" type="presParOf" srcId="{584C7505-8502-418F-BAF2-85B956764E8A}" destId="{474679D3-07A5-46C7-A531-1CF6A67CAA4B}" srcOrd="2" destOrd="0" presId="urn:microsoft.com/office/officeart/2005/8/layout/hProcess4"/>
    <dgm:cxn modelId="{102C56A5-E643-48AF-8690-47673F72F859}" type="presParOf" srcId="{584C7505-8502-418F-BAF2-85B956764E8A}" destId="{237207B7-3B22-4207-9362-4780E601F1D4}" srcOrd="3" destOrd="0" presId="urn:microsoft.com/office/officeart/2005/8/layout/hProcess4"/>
    <dgm:cxn modelId="{8D4CDDB3-A096-4D5A-A20B-CE9BD1243D5C}" type="presParOf" srcId="{584C7505-8502-418F-BAF2-85B956764E8A}" destId="{997F0F15-8FF4-463A-B396-4F4AB8FC4467}" srcOrd="4" destOrd="0" presId="urn:microsoft.com/office/officeart/2005/8/layout/hProcess4"/>
    <dgm:cxn modelId="{A6D638C9-F317-4EFD-9456-6248C5F94C87}" type="presParOf" srcId="{1F10F8EE-6F2E-4BB7-83E2-B27BA6925042}" destId="{6FEE1870-8AF7-4259-B0F2-78BBFA288C28}" srcOrd="1" destOrd="0" presId="urn:microsoft.com/office/officeart/2005/8/layout/hProcess4"/>
    <dgm:cxn modelId="{C5B9FF56-29E4-4275-BFFA-7ECDF02F9362}" type="presParOf" srcId="{1F10F8EE-6F2E-4BB7-83E2-B27BA6925042}" destId="{778C68EC-B4D2-4888-8932-16C2D5641641}" srcOrd="2" destOrd="0" presId="urn:microsoft.com/office/officeart/2005/8/layout/hProcess4"/>
    <dgm:cxn modelId="{A658860E-E680-40E3-ABEE-08FCF0DE2A3E}" type="presParOf" srcId="{778C68EC-B4D2-4888-8932-16C2D5641641}" destId="{495FA503-34F3-43D4-BAB3-F733088DD85F}" srcOrd="0" destOrd="0" presId="urn:microsoft.com/office/officeart/2005/8/layout/hProcess4"/>
    <dgm:cxn modelId="{A4C8D6AD-B3CA-4A77-A538-CD1F40AEEABB}" type="presParOf" srcId="{778C68EC-B4D2-4888-8932-16C2D5641641}" destId="{96A20D2E-038F-45B6-9628-C51ED3A75F6A}" srcOrd="1" destOrd="0" presId="urn:microsoft.com/office/officeart/2005/8/layout/hProcess4"/>
    <dgm:cxn modelId="{763A3B35-3CBA-4D4D-B641-365A2F7A8AE0}" type="presParOf" srcId="{778C68EC-B4D2-4888-8932-16C2D5641641}" destId="{57DA5804-ABBB-4E43-A4A4-63AF57D18D02}" srcOrd="2" destOrd="0" presId="urn:microsoft.com/office/officeart/2005/8/layout/hProcess4"/>
    <dgm:cxn modelId="{83A903CF-50FE-41B2-BA3E-CA6AFFEDA797}" type="presParOf" srcId="{778C68EC-B4D2-4888-8932-16C2D5641641}" destId="{685D8546-D2F3-40E8-8890-65AE3D0D6F1B}" srcOrd="3" destOrd="0" presId="urn:microsoft.com/office/officeart/2005/8/layout/hProcess4"/>
    <dgm:cxn modelId="{EA5CA58F-EFEB-4836-A83B-696B4017CFE2}" type="presParOf" srcId="{778C68EC-B4D2-4888-8932-16C2D5641641}" destId="{BA6EF1AC-1CAE-4C38-BA6C-11C94C369304}" srcOrd="4" destOrd="0" presId="urn:microsoft.com/office/officeart/2005/8/layout/hProcess4"/>
    <dgm:cxn modelId="{2CAB3BD8-776F-4733-8442-84EB8C699FB2}" type="presParOf" srcId="{1F10F8EE-6F2E-4BB7-83E2-B27BA6925042}" destId="{C736F644-27C8-4421-8BBF-E3471112674F}" srcOrd="3" destOrd="0" presId="urn:microsoft.com/office/officeart/2005/8/layout/hProcess4"/>
    <dgm:cxn modelId="{A5E0D517-4FA1-4527-A0BD-567A5004BF19}" type="presParOf" srcId="{1F10F8EE-6F2E-4BB7-83E2-B27BA6925042}" destId="{51F83826-CDBC-4ED3-A521-ECA4BA80E3CB}" srcOrd="4" destOrd="0" presId="urn:microsoft.com/office/officeart/2005/8/layout/hProcess4"/>
    <dgm:cxn modelId="{332687D2-F4FF-4E94-9AD2-400DB316B444}" type="presParOf" srcId="{51F83826-CDBC-4ED3-A521-ECA4BA80E3CB}" destId="{F0E537D0-EC8D-4E23-B8B9-375F44445226}" srcOrd="0" destOrd="0" presId="urn:microsoft.com/office/officeart/2005/8/layout/hProcess4"/>
    <dgm:cxn modelId="{CE771B54-6F42-4B8C-873B-3C107A6F54DB}" type="presParOf" srcId="{51F83826-CDBC-4ED3-A521-ECA4BA80E3CB}" destId="{97889202-0928-4B00-9B61-CB5CED483F9D}" srcOrd="1" destOrd="0" presId="urn:microsoft.com/office/officeart/2005/8/layout/hProcess4"/>
    <dgm:cxn modelId="{A60CE511-3C0B-4CCD-B5A6-3B628FC9C960}" type="presParOf" srcId="{51F83826-CDBC-4ED3-A521-ECA4BA80E3CB}" destId="{2BF2C80B-F65B-48B8-90DA-1EFE24C78321}" srcOrd="2" destOrd="0" presId="urn:microsoft.com/office/officeart/2005/8/layout/hProcess4"/>
    <dgm:cxn modelId="{A8F498A4-E2FC-476F-B9B0-22875CCAA75C}" type="presParOf" srcId="{51F83826-CDBC-4ED3-A521-ECA4BA80E3CB}" destId="{82B33486-B21C-41D8-8826-D7ED61AB9EA3}" srcOrd="3" destOrd="0" presId="urn:microsoft.com/office/officeart/2005/8/layout/hProcess4"/>
    <dgm:cxn modelId="{C7B509AF-AD18-4456-A810-E3F20226BC36}" type="presParOf" srcId="{51F83826-CDBC-4ED3-A521-ECA4BA80E3CB}" destId="{A2990BD0-1511-4747-87B6-D541C7E496C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28857-5EF3-4732-AFF6-4D54380E66DE}">
      <dsp:nvSpPr>
        <dsp:cNvPr id="0" name=""/>
        <dsp:cNvSpPr/>
      </dsp:nvSpPr>
      <dsp:spPr>
        <a:xfrm>
          <a:off x="144010" y="936105"/>
          <a:ext cx="2170210" cy="178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gesetzlicher Auftrag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Gesundheits- und Sozialdaten</a:t>
          </a:r>
          <a:endParaRPr lang="de-DE" sz="1800" kern="1200" dirty="0"/>
        </a:p>
      </dsp:txBody>
      <dsp:txXfrm>
        <a:off x="185202" y="977297"/>
        <a:ext cx="2087826" cy="1324020"/>
      </dsp:txXfrm>
    </dsp:sp>
    <dsp:sp modelId="{6FEE1870-8AF7-4259-B0F2-78BBFA288C28}">
      <dsp:nvSpPr>
        <dsp:cNvPr id="0" name=""/>
        <dsp:cNvSpPr/>
      </dsp:nvSpPr>
      <dsp:spPr>
        <a:xfrm>
          <a:off x="1217776" y="1458331"/>
          <a:ext cx="2418770" cy="2418770"/>
        </a:xfrm>
        <a:prstGeom prst="leftCircularArrow">
          <a:avLst>
            <a:gd name="adj1" fmla="val 3259"/>
            <a:gd name="adj2" fmla="val 402025"/>
            <a:gd name="adj3" fmla="val 2177535"/>
            <a:gd name="adj4" fmla="val 9024489"/>
            <a:gd name="adj5" fmla="val 380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7207B7-3B22-4207-9362-4780E601F1D4}">
      <dsp:nvSpPr>
        <dsp:cNvPr id="0" name=""/>
        <dsp:cNvSpPr/>
      </dsp:nvSpPr>
      <dsp:spPr>
        <a:xfrm>
          <a:off x="485237" y="2455635"/>
          <a:ext cx="1929076" cy="7671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kern="1200" dirty="0" smtClean="0"/>
            <a:t>Prävention</a:t>
          </a:r>
          <a:endParaRPr lang="de-DE" sz="2900" kern="1200" dirty="0"/>
        </a:p>
      </dsp:txBody>
      <dsp:txXfrm>
        <a:off x="507705" y="2478103"/>
        <a:ext cx="1884140" cy="722193"/>
      </dsp:txXfrm>
    </dsp:sp>
    <dsp:sp modelId="{96A20D2E-038F-45B6-9628-C51ED3A75F6A}">
      <dsp:nvSpPr>
        <dsp:cNvPr id="0" name=""/>
        <dsp:cNvSpPr/>
      </dsp:nvSpPr>
      <dsp:spPr>
        <a:xfrm>
          <a:off x="2789655" y="1049231"/>
          <a:ext cx="2170210" cy="178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Gesund aufwachsen/leben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Verbesserung der Rahmenbedingungen</a:t>
          </a:r>
          <a:endParaRPr lang="de-DE" sz="1800" kern="1200" dirty="0"/>
        </a:p>
      </dsp:txBody>
      <dsp:txXfrm>
        <a:off x="2830847" y="1473988"/>
        <a:ext cx="2087826" cy="1324020"/>
      </dsp:txXfrm>
    </dsp:sp>
    <dsp:sp modelId="{C736F644-27C8-4421-8BBF-E3471112674F}">
      <dsp:nvSpPr>
        <dsp:cNvPr id="0" name=""/>
        <dsp:cNvSpPr/>
      </dsp:nvSpPr>
      <dsp:spPr>
        <a:xfrm>
          <a:off x="3986379" y="-58853"/>
          <a:ext cx="2696074" cy="2696074"/>
        </a:xfrm>
        <a:prstGeom prst="circularArrow">
          <a:avLst>
            <a:gd name="adj1" fmla="val 2924"/>
            <a:gd name="adj2" fmla="val 357836"/>
            <a:gd name="adj3" fmla="val 19466654"/>
            <a:gd name="adj4" fmla="val 12575511"/>
            <a:gd name="adj5" fmla="val 341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5D8546-D2F3-40E8-8890-65AE3D0D6F1B}">
      <dsp:nvSpPr>
        <dsp:cNvPr id="0" name=""/>
        <dsp:cNvSpPr/>
      </dsp:nvSpPr>
      <dsp:spPr>
        <a:xfrm>
          <a:off x="3271924" y="665666"/>
          <a:ext cx="1929076" cy="7671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kern="1200" dirty="0" smtClean="0"/>
            <a:t>Ziele</a:t>
          </a:r>
          <a:endParaRPr lang="de-DE" sz="2900" kern="1200" dirty="0"/>
        </a:p>
      </dsp:txBody>
      <dsp:txXfrm>
        <a:off x="3294392" y="688134"/>
        <a:ext cx="1884140" cy="722193"/>
      </dsp:txXfrm>
    </dsp:sp>
    <dsp:sp modelId="{97889202-0928-4B00-9B61-CB5CED483F9D}">
      <dsp:nvSpPr>
        <dsp:cNvPr id="0" name=""/>
        <dsp:cNvSpPr/>
      </dsp:nvSpPr>
      <dsp:spPr>
        <a:xfrm>
          <a:off x="5576342" y="1049231"/>
          <a:ext cx="2170210" cy="178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Austausch zu den bestehenden Angeboten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Lücken schließen</a:t>
          </a:r>
          <a:endParaRPr lang="de-DE" sz="1800" kern="1200" dirty="0"/>
        </a:p>
      </dsp:txBody>
      <dsp:txXfrm>
        <a:off x="5617534" y="1090423"/>
        <a:ext cx="2087826" cy="1324020"/>
      </dsp:txXfrm>
    </dsp:sp>
    <dsp:sp modelId="{82B33486-B21C-41D8-8826-D7ED61AB9EA3}">
      <dsp:nvSpPr>
        <dsp:cNvPr id="0" name=""/>
        <dsp:cNvSpPr/>
      </dsp:nvSpPr>
      <dsp:spPr>
        <a:xfrm>
          <a:off x="6058611" y="2455635"/>
          <a:ext cx="1929076" cy="7671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kern="1200" dirty="0" err="1" smtClean="0"/>
            <a:t>PartnerInnen</a:t>
          </a:r>
          <a:endParaRPr lang="de-DE" sz="2900" kern="1200" dirty="0"/>
        </a:p>
      </dsp:txBody>
      <dsp:txXfrm>
        <a:off x="6081079" y="2478103"/>
        <a:ext cx="1884140" cy="7221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42954-1F28-4128-82B8-A6A62A8C1FF9}" type="datetimeFigureOut">
              <a:rPr lang="de-DE" smtClean="0"/>
              <a:t>01.01.1980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27404-9435-4F17-A6F5-7B207BC10C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46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335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 smtClean="0"/>
              <a:t>Wissenschaftliche Studien belegen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335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335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335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335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2423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5794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477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9257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3734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385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29996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 dirty="0" smtClean="0"/>
              <a:t>Nicht nur finanzielle</a:t>
            </a:r>
            <a:r>
              <a:rPr lang="de-DE" baseline="0" dirty="0" smtClean="0"/>
              <a:t> Absicherung, sondern auch soziale Einbettung, zeitliche Ressourcen der Eltern</a:t>
            </a:r>
          </a:p>
          <a:p>
            <a:pPr marL="228600" indent="-228600">
              <a:buAutoNum type="arabicPeriod"/>
            </a:pPr>
            <a:r>
              <a:rPr lang="de-DE" baseline="0" dirty="0" smtClean="0"/>
              <a:t>Nicht nur die Anzahl des Personals sondern auch die Qualität der Tätigkeit sicherstellen</a:t>
            </a:r>
          </a:p>
          <a:p>
            <a:pPr marL="228600" indent="-228600">
              <a:buAutoNum type="arabicPeriod"/>
            </a:pPr>
            <a:r>
              <a:rPr lang="de-DE" baseline="0" dirty="0" smtClean="0"/>
              <a:t>Zur Integration von Familien mit Migrationshintergrund sehr wichtig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34628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4441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66988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92354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3798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 dirty="0" smtClean="0"/>
              <a:t>Ressortübergreifende</a:t>
            </a:r>
            <a:r>
              <a:rPr lang="de-DE" baseline="0" dirty="0" smtClean="0"/>
              <a:t> Abstimmung und Vernetzung der Fachkräfte</a:t>
            </a:r>
          </a:p>
          <a:p>
            <a:pPr marL="228600" indent="-228600">
              <a:buAutoNum type="arabicPeriod"/>
            </a:pPr>
            <a:r>
              <a:rPr lang="de-DE" baseline="0" dirty="0" smtClean="0"/>
              <a:t>Leicht zugängliche Angebote z.B. im Sozialraum oder lebensphasenorientiert</a:t>
            </a:r>
          </a:p>
          <a:p>
            <a:pPr marL="228600" indent="-228600">
              <a:buAutoNum type="arabicPeriod"/>
            </a:pPr>
            <a:r>
              <a:rPr lang="de-DE" baseline="0" dirty="0" smtClean="0"/>
              <a:t>Konkrete Themenstellung aus der Erfahrung der Fachkräfte aufgreifen und Ideen/Möglichkeiten für neue Angebote entwickeln</a:t>
            </a:r>
          </a:p>
          <a:p>
            <a:pPr marL="228600" indent="-228600">
              <a:buAutoNum type="arabicPeriod"/>
            </a:pPr>
            <a:r>
              <a:rPr lang="de-DE" baseline="0" dirty="0" smtClean="0"/>
              <a:t>Transparenz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379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23867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7404-9435-4F17-A6F5-7B207BC10CD9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335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auto">
          <a:xfrm>
            <a:off x="0" y="5445125"/>
            <a:ext cx="9144000" cy="5048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2400" dirty="0">
              <a:solidFill>
                <a:srgbClr val="000000"/>
              </a:solidFill>
              <a:latin typeface="Times New Roman" charset="0"/>
            </a:endParaRPr>
          </a:p>
        </p:txBody>
      </p:sp>
      <p:pic>
        <p:nvPicPr>
          <p:cNvPr id="5" name="Bild 6" descr="wapp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229225"/>
            <a:ext cx="665163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/>
          <p:cNvSpPr/>
          <p:nvPr userDrawn="1"/>
        </p:nvSpPr>
        <p:spPr>
          <a:xfrm>
            <a:off x="1116013" y="5508625"/>
            <a:ext cx="7704137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Bezirksamt Charlottenburg-Wilmersdorf von Berlin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60648"/>
            <a:ext cx="7772400" cy="93610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de-DE" sz="4800">
                <a:solidFill>
                  <a:schemeClr val="tx1"/>
                </a:solidFill>
                <a:effectLst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Tagesordnung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1340768"/>
            <a:ext cx="6400800" cy="3960440"/>
          </a:xfrm>
        </p:spPr>
        <p:txBody>
          <a:bodyPr/>
          <a:lstStyle>
            <a:lvl1pPr marL="457200" indent="-457200" algn="ctr">
              <a:buClr>
                <a:srgbClr val="002060"/>
              </a:buClr>
              <a:buFont typeface="Wingdings" pitchFamily="2" charset="2"/>
              <a:buChar char="§"/>
              <a:defRPr sz="2800"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Begrüßung und Vorstellung</a:t>
            </a:r>
          </a:p>
          <a:p>
            <a:r>
              <a:rPr lang="de-DE" dirty="0" smtClean="0"/>
              <a:t>Masern/</a:t>
            </a:r>
            <a:r>
              <a:rPr lang="de-DE" dirty="0" err="1" smtClean="0"/>
              <a:t>impfungen</a:t>
            </a:r>
            <a:r>
              <a:rPr lang="de-DE" dirty="0" smtClean="0"/>
              <a:t>  im Gesundheitsamt</a:t>
            </a:r>
          </a:p>
          <a:p>
            <a:r>
              <a:rPr lang="de-DE" dirty="0" smtClean="0"/>
              <a:t>Medizinische Versorgung für </a:t>
            </a:r>
            <a:r>
              <a:rPr lang="de-DE" dirty="0" err="1" smtClean="0"/>
              <a:t>Flüchtinge</a:t>
            </a:r>
            <a:endParaRPr lang="de-DE" dirty="0" smtClean="0"/>
          </a:p>
          <a:p>
            <a:r>
              <a:rPr lang="de-DE" dirty="0" smtClean="0"/>
              <a:t>Themen/Wünsche der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9139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 bwMode="auto">
          <a:xfrm>
            <a:off x="0" y="5445125"/>
            <a:ext cx="9144000" cy="5048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2400" dirty="0">
              <a:solidFill>
                <a:srgbClr val="000000"/>
              </a:solidFill>
              <a:latin typeface="Times New Roman" charset="0"/>
            </a:endParaRPr>
          </a:p>
        </p:txBody>
      </p:sp>
      <p:pic>
        <p:nvPicPr>
          <p:cNvPr id="7171" name="Bild 6" descr="wappe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229225"/>
            <a:ext cx="665163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 userDrawn="1"/>
        </p:nvSpPr>
        <p:spPr>
          <a:xfrm>
            <a:off x="1116013" y="5508625"/>
            <a:ext cx="7704137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Bezirksamt Charlottenburg-Wilmersdorf von Berlin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548680"/>
            <a:ext cx="777240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Gesundheitsamt Charlottenburg-Wilmersdorf </a:t>
            </a:r>
          </a:p>
          <a:p>
            <a:pPr lvl="1"/>
            <a:r>
              <a:rPr lang="de-DE" dirty="0" smtClean="0"/>
              <a:t>Gesundheitsförderung, Prävention und Gesundheitshilfe für Kinder und Jugendliche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Austausch mit den Kinderärztinnen und Kinderärzten im Bezirk</a:t>
            </a:r>
          </a:p>
          <a:p>
            <a:pPr lvl="1"/>
            <a:r>
              <a:rPr lang="de-DE" dirty="0" smtClean="0"/>
              <a:t>17. Juni 2015</a:t>
            </a:r>
          </a:p>
        </p:txBody>
      </p:sp>
    </p:spTree>
    <p:extLst>
      <p:ext uri="{BB962C8B-B14F-4D97-AF65-F5344CB8AC3E}">
        <p14:creationId xmlns:p14="http://schemas.microsoft.com/office/powerpoint/2010/main" val="2203601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 Narrow" pitchFamily="34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 Narrow" pitchFamily="34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 Narrow" pitchFamily="34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 Narrow" pitchFamily="34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 Narrow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 Narrow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 Narrow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 Narrow" pitchFamily="34" charset="0"/>
          <a:ea typeface="ＭＳ Ｐゴシック" pitchFamily="34" charset="-128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lr>
          <a:srgbClr val="BC8D45"/>
        </a:buClr>
        <a:buFont typeface="Lucida Grande" charset="0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defRPr sz="32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5800" y="1916832"/>
            <a:ext cx="7772400" cy="295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Wingdings" pitchFamily="2" charset="2"/>
              <a:buChar char="§"/>
              <a:defRPr sz="2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/>
            <a:r>
              <a:rPr lang="de-DE" sz="5400" dirty="0" smtClean="0">
                <a:solidFill>
                  <a:srgbClr val="000000"/>
                </a:solidFill>
              </a:rPr>
              <a:t>Gesund Aufwachsen in Charlottenburg-Wilmersdorf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234" y="5157191"/>
            <a:ext cx="653835" cy="972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036" y="362120"/>
            <a:ext cx="4391928" cy="126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2656"/>
            <a:ext cx="4391928" cy="126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713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5400" b="1" dirty="0" smtClean="0"/>
              <a:t>Themenübersicht</a:t>
            </a: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8136904" cy="3672408"/>
          </a:xfrm>
        </p:spPr>
        <p:txBody>
          <a:bodyPr/>
          <a:lstStyle/>
          <a:p>
            <a:pPr marL="742950" indent="-742950" algn="l">
              <a:buFont typeface="+mj-lt"/>
              <a:buAutoNum type="arabicPeriod"/>
            </a:pPr>
            <a:r>
              <a:rPr lang="de-DE" sz="4400" dirty="0" smtClean="0"/>
              <a:t>Worum geht es ?</a:t>
            </a:r>
          </a:p>
          <a:p>
            <a:pPr marL="742950" indent="-742950" algn="l">
              <a:buFont typeface="+mj-lt"/>
              <a:buAutoNum type="arabicPeriod"/>
            </a:pPr>
            <a:r>
              <a:rPr lang="de-DE" sz="4400" dirty="0" smtClean="0"/>
              <a:t>Wie gehen wir vor ?</a:t>
            </a:r>
          </a:p>
          <a:p>
            <a:pPr marL="742950" indent="-742950" algn="l">
              <a:buFont typeface="+mj-lt"/>
              <a:buAutoNum type="arabicPeriod"/>
            </a:pPr>
            <a:r>
              <a:rPr lang="de-DE" sz="4400" dirty="0" smtClean="0"/>
              <a:t>Wo stehen wir gerade im Projekt ?</a:t>
            </a:r>
          </a:p>
          <a:p>
            <a:pPr marL="742950" indent="-742950" algn="l">
              <a:buFont typeface="+mj-lt"/>
              <a:buAutoNum type="arabicPeriod"/>
            </a:pPr>
            <a:r>
              <a:rPr lang="de-DE" sz="4400" dirty="0" smtClean="0"/>
              <a:t>Was haben Sie - als Eltern und Kinder - davon ?</a:t>
            </a:r>
            <a:endParaRPr lang="de-DE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995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5400" b="1" dirty="0" smtClean="0"/>
              <a:t>Worum geht es?</a:t>
            </a: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3600400"/>
          </a:xfrm>
        </p:spPr>
        <p:txBody>
          <a:bodyPr/>
          <a:lstStyle/>
          <a:p>
            <a:r>
              <a:rPr lang="de-DE" sz="3200" b="1" dirty="0" smtClean="0"/>
              <a:t>Zusammenhang von sozialer Herkunft und gesundheitlicher Entwicklung von Kindern und Jugendlichen</a:t>
            </a:r>
            <a:endParaRPr lang="de-DE" sz="3200" dirty="0" smtClean="0"/>
          </a:p>
          <a:p>
            <a:pPr marL="0" indent="0">
              <a:buNone/>
            </a:pPr>
            <a:r>
              <a:rPr lang="de-DE" sz="3200" dirty="0" smtClean="0"/>
              <a:t>Kinder aus sozial benachteiligten Familien </a:t>
            </a:r>
            <a:r>
              <a:rPr lang="de-DE" sz="3200" dirty="0"/>
              <a:t>sind häufiger </a:t>
            </a:r>
            <a:r>
              <a:rPr lang="de-DE" sz="3200" dirty="0" smtClean="0"/>
              <a:t>gesundheitlich gefährdet: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feil nach rechts 3"/>
          <p:cNvSpPr/>
          <p:nvPr/>
        </p:nvSpPr>
        <p:spPr>
          <a:xfrm>
            <a:off x="971600" y="34747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266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5400" b="1" dirty="0" smtClean="0"/>
              <a:t>Worum geht es?</a:t>
            </a: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3911672"/>
          </a:xfrm>
        </p:spPr>
        <p:txBody>
          <a:bodyPr/>
          <a:lstStyle/>
          <a:p>
            <a:pPr marL="0" indent="0">
              <a:buNone/>
            </a:pPr>
            <a:r>
              <a:rPr lang="de-DE" sz="3600" b="1" dirty="0" smtClean="0"/>
              <a:t>Ziel</a:t>
            </a:r>
            <a:r>
              <a:rPr lang="de-DE" sz="3600" dirty="0" smtClean="0"/>
              <a:t> </a:t>
            </a:r>
            <a:r>
              <a:rPr lang="de-DE" sz="3200" dirty="0" smtClean="0"/>
              <a:t>ist der Aufbau eines </a:t>
            </a:r>
          </a:p>
          <a:p>
            <a:pPr marL="0" indent="0">
              <a:buNone/>
            </a:pPr>
            <a:r>
              <a:rPr lang="de-DE" sz="3200" dirty="0"/>
              <a:t>n</a:t>
            </a:r>
            <a:r>
              <a:rPr lang="de-DE" sz="3200" dirty="0" smtClean="0"/>
              <a:t>iedrigschwelligen</a:t>
            </a:r>
          </a:p>
          <a:p>
            <a:pPr marL="0" indent="0">
              <a:buNone/>
            </a:pPr>
            <a:r>
              <a:rPr lang="de-DE" sz="3200" dirty="0"/>
              <a:t>f</a:t>
            </a:r>
            <a:r>
              <a:rPr lang="de-DE" sz="3200" dirty="0" smtClean="0"/>
              <a:t>lächendeckenden</a:t>
            </a:r>
          </a:p>
          <a:p>
            <a:pPr marL="0" indent="0">
              <a:buNone/>
            </a:pPr>
            <a:r>
              <a:rPr lang="de-DE" sz="3200" dirty="0" smtClean="0"/>
              <a:t>abgestimmten</a:t>
            </a:r>
          </a:p>
          <a:p>
            <a:pPr marL="0" indent="0">
              <a:buNone/>
            </a:pPr>
            <a:r>
              <a:rPr lang="de-DE" sz="3200" dirty="0" smtClean="0"/>
              <a:t>Netzwerks zur Gesundheitsförderung im Bezirk, zunächst für die Altersgruppen 0 bis 6 Jahre</a:t>
            </a:r>
            <a:endParaRPr lang="de-DE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127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000" dirty="0" smtClean="0"/>
              <a:t>Studie des Robert-Koch-Instituts (2008)</a:t>
            </a:r>
            <a:endParaRPr lang="de-DE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59632" y="1225906"/>
            <a:ext cx="6400800" cy="3859278"/>
          </a:xfrm>
        </p:spPr>
        <p:txBody>
          <a:bodyPr/>
          <a:lstStyle/>
          <a:p>
            <a:r>
              <a:rPr lang="de-DE" dirty="0" smtClean="0"/>
              <a:t>Häufiger frühkindliche psychische </a:t>
            </a:r>
            <a:r>
              <a:rPr lang="de-DE" dirty="0"/>
              <a:t>und </a:t>
            </a:r>
            <a:r>
              <a:rPr lang="de-DE" dirty="0" smtClean="0"/>
              <a:t>physische </a:t>
            </a:r>
            <a:r>
              <a:rPr lang="de-DE" dirty="0"/>
              <a:t>Verhaltensauffälligkeiten vor dem 3. </a:t>
            </a:r>
            <a:r>
              <a:rPr lang="de-DE" dirty="0" err="1"/>
              <a:t>Lj</a:t>
            </a:r>
            <a:r>
              <a:rPr lang="de-DE" dirty="0"/>
              <a:t>.</a:t>
            </a:r>
          </a:p>
          <a:p>
            <a:r>
              <a:rPr lang="de-DE" dirty="0" smtClean="0"/>
              <a:t>ein doppelt so hohes Risiko für Übergewicht und Adipositas </a:t>
            </a:r>
          </a:p>
          <a:p>
            <a:r>
              <a:rPr lang="de-DE" dirty="0" smtClean="0"/>
              <a:t>weniger soziale </a:t>
            </a:r>
            <a:r>
              <a:rPr lang="de-DE" dirty="0"/>
              <a:t>Teilhabe, vor allem beim Übergang von Kita zu Schule</a:t>
            </a:r>
          </a:p>
          <a:p>
            <a:r>
              <a:rPr lang="de-DE" dirty="0" smtClean="0"/>
              <a:t>seltenere Teilnahme an außerhäuslichen Aktivitäten</a:t>
            </a:r>
            <a:endParaRPr lang="de-DE" dirty="0"/>
          </a:p>
          <a:p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03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5400" b="1" dirty="0" smtClean="0"/>
              <a:t>Wie gehen wir vor?</a:t>
            </a:r>
            <a:endParaRPr lang="de-DE" sz="5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954319164"/>
              </p:ext>
            </p:extLst>
          </p:nvPr>
        </p:nvGraphicFramePr>
        <p:xfrm>
          <a:off x="467544" y="1196752"/>
          <a:ext cx="7990656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032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Rechteck 254"/>
          <p:cNvSpPr/>
          <p:nvPr/>
        </p:nvSpPr>
        <p:spPr>
          <a:xfrm>
            <a:off x="-36512" y="0"/>
            <a:ext cx="9180512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251520" y="188640"/>
            <a:ext cx="1296144" cy="43204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Familienzentrum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</a:rPr>
              <a:t>g</a:t>
            </a:r>
            <a:r>
              <a:rPr lang="de-DE" sz="1200" dirty="0" smtClean="0">
                <a:solidFill>
                  <a:schemeClr val="tx1"/>
                </a:solidFill>
              </a:rPr>
              <a:t>roß &amp; KLEIN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51520" y="692696"/>
            <a:ext cx="1296144" cy="43204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Haus der Familie</a:t>
            </a:r>
          </a:p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Schillerstraße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251520" y="1196752"/>
            <a:ext cx="1296144" cy="43204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Familienzentrum</a:t>
            </a:r>
          </a:p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Halemweg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921698" y="816566"/>
            <a:ext cx="1296144" cy="43204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Erziehungs- und Beratungsstellen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921698" y="1320622"/>
            <a:ext cx="1296144" cy="43204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Regionaler </a:t>
            </a:r>
            <a:r>
              <a:rPr lang="de-DE" sz="1200" dirty="0" err="1" smtClean="0">
                <a:solidFill>
                  <a:schemeClr val="tx1"/>
                </a:solidFill>
              </a:rPr>
              <a:t>Sozialpäd</a:t>
            </a:r>
            <a:r>
              <a:rPr lang="de-DE" sz="1200" dirty="0" smtClean="0">
                <a:solidFill>
                  <a:schemeClr val="tx1"/>
                </a:solidFill>
              </a:rPr>
              <a:t>. Dienst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921698" y="1824678"/>
            <a:ext cx="1296144" cy="43204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Wirtschaftliche Hilfe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0" name="Geschweifte Klammer rechts 9"/>
          <p:cNvSpPr/>
          <p:nvPr/>
        </p:nvSpPr>
        <p:spPr>
          <a:xfrm>
            <a:off x="1547664" y="116632"/>
            <a:ext cx="152400" cy="1584176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Geschweifte Klammer rechts 10"/>
          <p:cNvSpPr/>
          <p:nvPr/>
        </p:nvSpPr>
        <p:spPr>
          <a:xfrm>
            <a:off x="3239019" y="764704"/>
            <a:ext cx="152400" cy="2088232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1907704" y="2348880"/>
            <a:ext cx="1296144" cy="43204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DASi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3491880" y="332656"/>
            <a:ext cx="1296144" cy="43204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Jugendamt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427984" y="1318847"/>
            <a:ext cx="1296144" cy="43204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Kinder- und Jugendhilfe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23" name="Gewinkelte Verbindung 22"/>
          <p:cNvCxnSpPr>
            <a:stCxn id="13" idx="1"/>
            <a:endCxn id="10" idx="1"/>
          </p:cNvCxnSpPr>
          <p:nvPr/>
        </p:nvCxnSpPr>
        <p:spPr>
          <a:xfrm rot="10800000" flipV="1">
            <a:off x="1700064" y="548680"/>
            <a:ext cx="1791816" cy="360040"/>
          </a:xfrm>
          <a:prstGeom prst="bentConnector5">
            <a:avLst>
              <a:gd name="adj1" fmla="val 50000"/>
              <a:gd name="adj2" fmla="val 1227"/>
              <a:gd name="adj3" fmla="val 9276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winkelte Verbindung 38"/>
          <p:cNvCxnSpPr>
            <a:stCxn id="13" idx="2"/>
            <a:endCxn id="11" idx="1"/>
          </p:cNvCxnSpPr>
          <p:nvPr/>
        </p:nvCxnSpPr>
        <p:spPr>
          <a:xfrm rot="5400000">
            <a:off x="3243628" y="912496"/>
            <a:ext cx="1044116" cy="748533"/>
          </a:xfrm>
          <a:prstGeom prst="bentConnector4">
            <a:avLst>
              <a:gd name="adj1" fmla="val 99106"/>
              <a:gd name="adj2" fmla="val 61484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hteck 44"/>
          <p:cNvSpPr/>
          <p:nvPr/>
        </p:nvSpPr>
        <p:spPr>
          <a:xfrm>
            <a:off x="4484428" y="2397027"/>
            <a:ext cx="1224136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u="sng" dirty="0" smtClean="0">
                <a:solidFill>
                  <a:schemeClr val="tx1"/>
                </a:solidFill>
              </a:rPr>
              <a:t>Projekt</a:t>
            </a:r>
            <a:endParaRPr lang="de-DE" b="1" u="sng" dirty="0">
              <a:solidFill>
                <a:schemeClr val="tx1"/>
              </a:solidFill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3656336" y="3670422"/>
            <a:ext cx="1440160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Gesundheitswesen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50" name="Gerade Verbindung mit Pfeil 49"/>
          <p:cNvCxnSpPr>
            <a:stCxn id="45" idx="2"/>
            <a:endCxn id="46" idx="0"/>
          </p:cNvCxnSpPr>
          <p:nvPr/>
        </p:nvCxnSpPr>
        <p:spPr>
          <a:xfrm flipH="1">
            <a:off x="4376416" y="2829075"/>
            <a:ext cx="720080" cy="84134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eck 50"/>
          <p:cNvSpPr/>
          <p:nvPr/>
        </p:nvSpPr>
        <p:spPr>
          <a:xfrm>
            <a:off x="1947900" y="3691243"/>
            <a:ext cx="1296144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Gesundheitsamt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2" name="Rechteck 51"/>
          <p:cNvSpPr/>
          <p:nvPr/>
        </p:nvSpPr>
        <p:spPr>
          <a:xfrm>
            <a:off x="327720" y="2730564"/>
            <a:ext cx="1296144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Gynäkologen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3" name="Rechteck 52"/>
          <p:cNvSpPr/>
          <p:nvPr/>
        </p:nvSpPr>
        <p:spPr>
          <a:xfrm>
            <a:off x="327720" y="3306628"/>
            <a:ext cx="1296144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Hebammen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4" name="Rechteck 53"/>
          <p:cNvSpPr/>
          <p:nvPr/>
        </p:nvSpPr>
        <p:spPr>
          <a:xfrm>
            <a:off x="327720" y="3882692"/>
            <a:ext cx="1296144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Kinderärzte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5" name="Rechteck 54"/>
          <p:cNvSpPr/>
          <p:nvPr/>
        </p:nvSpPr>
        <p:spPr>
          <a:xfrm>
            <a:off x="323528" y="2154500"/>
            <a:ext cx="1296144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Frühförderung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6" name="Rechteck 55"/>
          <p:cNvSpPr/>
          <p:nvPr/>
        </p:nvSpPr>
        <p:spPr>
          <a:xfrm>
            <a:off x="327720" y="4458756"/>
            <a:ext cx="1296144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Kliniken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107504" y="5373216"/>
            <a:ext cx="1296144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Kinderschutz</a:t>
            </a:r>
          </a:p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Ambulanz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8" name="Geschweifte Klammer rechts 57"/>
          <p:cNvSpPr/>
          <p:nvPr/>
        </p:nvSpPr>
        <p:spPr>
          <a:xfrm>
            <a:off x="1625282" y="2060848"/>
            <a:ext cx="152400" cy="2923608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5" name="Gewinkelte Verbindung 64"/>
          <p:cNvCxnSpPr>
            <a:stCxn id="56" idx="2"/>
            <a:endCxn id="57" idx="0"/>
          </p:cNvCxnSpPr>
          <p:nvPr/>
        </p:nvCxnSpPr>
        <p:spPr>
          <a:xfrm rot="5400000">
            <a:off x="624478" y="5021902"/>
            <a:ext cx="482412" cy="220216"/>
          </a:xfrm>
          <a:prstGeom prst="bentConnector3">
            <a:avLst>
              <a:gd name="adj1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winkelte Verbindung 67"/>
          <p:cNvCxnSpPr>
            <a:stCxn id="13" idx="3"/>
            <a:endCxn id="15" idx="0"/>
          </p:cNvCxnSpPr>
          <p:nvPr/>
        </p:nvCxnSpPr>
        <p:spPr>
          <a:xfrm>
            <a:off x="4788024" y="548680"/>
            <a:ext cx="288032" cy="770167"/>
          </a:xfrm>
          <a:prstGeom prst="bentConnector2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/>
          <p:cNvCxnSpPr>
            <a:stCxn id="45" idx="0"/>
            <a:endCxn id="15" idx="2"/>
          </p:cNvCxnSpPr>
          <p:nvPr/>
        </p:nvCxnSpPr>
        <p:spPr>
          <a:xfrm flipH="1" flipV="1">
            <a:off x="5076056" y="1750895"/>
            <a:ext cx="20440" cy="6461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hteck 73"/>
          <p:cNvSpPr/>
          <p:nvPr/>
        </p:nvSpPr>
        <p:spPr>
          <a:xfrm>
            <a:off x="6134217" y="1102823"/>
            <a:ext cx="1296144" cy="43204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Schule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5" name="Rechteck 74"/>
          <p:cNvSpPr/>
          <p:nvPr/>
        </p:nvSpPr>
        <p:spPr>
          <a:xfrm>
            <a:off x="7668344" y="1240645"/>
            <a:ext cx="1296144" cy="43204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Schulaufsicht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6" name="Rechteck 75"/>
          <p:cNvSpPr/>
          <p:nvPr/>
        </p:nvSpPr>
        <p:spPr>
          <a:xfrm>
            <a:off x="7668344" y="729732"/>
            <a:ext cx="1296144" cy="43204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SIBUZ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7" name="Rechteck 76"/>
          <p:cNvSpPr/>
          <p:nvPr/>
        </p:nvSpPr>
        <p:spPr>
          <a:xfrm>
            <a:off x="7668344" y="221149"/>
            <a:ext cx="1296144" cy="43204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Schulamt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8" name="Geschweifte Klammer links 77"/>
          <p:cNvSpPr/>
          <p:nvPr/>
        </p:nvSpPr>
        <p:spPr>
          <a:xfrm>
            <a:off x="7524328" y="118644"/>
            <a:ext cx="144016" cy="1636038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9" name="Gewinkelte Verbindung 78"/>
          <p:cNvCxnSpPr>
            <a:stCxn id="78" idx="1"/>
            <a:endCxn id="74" idx="0"/>
          </p:cNvCxnSpPr>
          <p:nvPr/>
        </p:nvCxnSpPr>
        <p:spPr>
          <a:xfrm rot="10800000" flipV="1">
            <a:off x="6782290" y="936663"/>
            <a:ext cx="742039" cy="166160"/>
          </a:xfrm>
          <a:prstGeom prst="bentConnector2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mit Pfeil 81"/>
          <p:cNvCxnSpPr>
            <a:stCxn id="45" idx="3"/>
            <a:endCxn id="74" idx="2"/>
          </p:cNvCxnSpPr>
          <p:nvPr/>
        </p:nvCxnSpPr>
        <p:spPr>
          <a:xfrm flipV="1">
            <a:off x="5708564" y="1534871"/>
            <a:ext cx="1073725" cy="10781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hteck 85"/>
          <p:cNvSpPr/>
          <p:nvPr/>
        </p:nvSpPr>
        <p:spPr>
          <a:xfrm>
            <a:off x="3080901" y="2981912"/>
            <a:ext cx="1296144" cy="432048"/>
          </a:xfrm>
          <a:prstGeom prst="rect">
            <a:avLst/>
          </a:prstGeom>
          <a:solidFill>
            <a:srgbClr val="E466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Gesundheit Berlin Brandenburg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87" name="Rechteck 86"/>
          <p:cNvSpPr/>
          <p:nvPr/>
        </p:nvSpPr>
        <p:spPr>
          <a:xfrm>
            <a:off x="6175424" y="3737090"/>
            <a:ext cx="1384959" cy="4320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Migrationsbereich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88" name="Gerade Verbindung mit Pfeil 87"/>
          <p:cNvCxnSpPr>
            <a:stCxn id="45" idx="3"/>
            <a:endCxn id="87" idx="0"/>
          </p:cNvCxnSpPr>
          <p:nvPr/>
        </p:nvCxnSpPr>
        <p:spPr>
          <a:xfrm>
            <a:off x="5708564" y="2613051"/>
            <a:ext cx="1159340" cy="112403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hteck 94"/>
          <p:cNvSpPr/>
          <p:nvPr/>
        </p:nvSpPr>
        <p:spPr>
          <a:xfrm>
            <a:off x="7511403" y="4313154"/>
            <a:ext cx="1296144" cy="4320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Stadtteilmütter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96" name="Rechteck 95"/>
          <p:cNvSpPr/>
          <p:nvPr/>
        </p:nvSpPr>
        <p:spPr>
          <a:xfrm>
            <a:off x="7516021" y="4835009"/>
            <a:ext cx="1296144" cy="4320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Kiezmütter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97" name="Rechteck 96"/>
          <p:cNvSpPr/>
          <p:nvPr/>
        </p:nvSpPr>
        <p:spPr>
          <a:xfrm>
            <a:off x="7517153" y="5393274"/>
            <a:ext cx="1296144" cy="4320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Flüchtlingsheime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98" name="Rechteck 97"/>
          <p:cNvSpPr/>
          <p:nvPr/>
        </p:nvSpPr>
        <p:spPr>
          <a:xfrm>
            <a:off x="7524328" y="5918974"/>
            <a:ext cx="1296144" cy="4320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Wohnheimträger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99" name="Rechteck 98"/>
          <p:cNvSpPr/>
          <p:nvPr/>
        </p:nvSpPr>
        <p:spPr>
          <a:xfrm>
            <a:off x="5220072" y="4653136"/>
            <a:ext cx="1296144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Bürgerstiftung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00" name="Rechteck 99"/>
          <p:cNvSpPr/>
          <p:nvPr/>
        </p:nvSpPr>
        <p:spPr>
          <a:xfrm>
            <a:off x="5220072" y="5202235"/>
            <a:ext cx="1296144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Caritas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01" name="Rechteck 100"/>
          <p:cNvSpPr/>
          <p:nvPr/>
        </p:nvSpPr>
        <p:spPr>
          <a:xfrm>
            <a:off x="5231123" y="5733256"/>
            <a:ext cx="1296144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Diakonie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02" name="Rechteck 101"/>
          <p:cNvSpPr/>
          <p:nvPr/>
        </p:nvSpPr>
        <p:spPr>
          <a:xfrm>
            <a:off x="1863494" y="4550034"/>
            <a:ext cx="1772402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Kinder- und Jugendgesundheitsdienst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03" name="Rechteck 102"/>
          <p:cNvSpPr/>
          <p:nvPr/>
        </p:nvSpPr>
        <p:spPr>
          <a:xfrm>
            <a:off x="1888730" y="5085184"/>
            <a:ext cx="1772402" cy="5485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Kinder- und </a:t>
            </a:r>
            <a:r>
              <a:rPr lang="de-DE" sz="1200" dirty="0" smtClean="0">
                <a:solidFill>
                  <a:schemeClr val="tx1"/>
                </a:solidFill>
              </a:rPr>
              <a:t>Jugendpsychiatrischer </a:t>
            </a:r>
            <a:r>
              <a:rPr lang="de-DE" sz="1200" dirty="0" smtClean="0">
                <a:solidFill>
                  <a:schemeClr val="tx1"/>
                </a:solidFill>
              </a:rPr>
              <a:t>Dienst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04" name="Rechteck 103"/>
          <p:cNvSpPr/>
          <p:nvPr/>
        </p:nvSpPr>
        <p:spPr>
          <a:xfrm>
            <a:off x="1907704" y="5713199"/>
            <a:ext cx="1772402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Zahnärztlicher Dienst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05" name="Rechteck 104"/>
          <p:cNvSpPr/>
          <p:nvPr/>
        </p:nvSpPr>
        <p:spPr>
          <a:xfrm>
            <a:off x="1921698" y="6232740"/>
            <a:ext cx="1772402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Zentrum für sexuelle Gesundheit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106" name="Gerade Verbindung 105"/>
          <p:cNvCxnSpPr>
            <a:stCxn id="102" idx="0"/>
            <a:endCxn id="51" idx="2"/>
          </p:cNvCxnSpPr>
          <p:nvPr/>
        </p:nvCxnSpPr>
        <p:spPr>
          <a:xfrm flipH="1" flipV="1">
            <a:off x="2595972" y="4123291"/>
            <a:ext cx="153723" cy="42674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hteck 110"/>
          <p:cNvSpPr/>
          <p:nvPr/>
        </p:nvSpPr>
        <p:spPr>
          <a:xfrm>
            <a:off x="6156176" y="2397029"/>
            <a:ext cx="1296144" cy="432048"/>
          </a:xfrm>
          <a:prstGeom prst="rect">
            <a:avLst/>
          </a:prstGeom>
          <a:solidFill>
            <a:schemeClr val="accent3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Materielle Sicherung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12" name="Rechteck 111"/>
          <p:cNvSpPr/>
          <p:nvPr/>
        </p:nvSpPr>
        <p:spPr>
          <a:xfrm>
            <a:off x="7535805" y="1988840"/>
            <a:ext cx="1296144" cy="432048"/>
          </a:xfrm>
          <a:prstGeom prst="rect">
            <a:avLst/>
          </a:prstGeom>
          <a:solidFill>
            <a:schemeClr val="accent3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Sozialamt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13" name="Rechteck 112"/>
          <p:cNvSpPr/>
          <p:nvPr/>
        </p:nvSpPr>
        <p:spPr>
          <a:xfrm>
            <a:off x="7509901" y="2909070"/>
            <a:ext cx="1296144" cy="432048"/>
          </a:xfrm>
          <a:prstGeom prst="rect">
            <a:avLst/>
          </a:prstGeom>
          <a:solidFill>
            <a:schemeClr val="accent3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Jobcenter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14" name="Rechteck 113"/>
          <p:cNvSpPr/>
          <p:nvPr/>
        </p:nvSpPr>
        <p:spPr>
          <a:xfrm>
            <a:off x="3822720" y="4669498"/>
            <a:ext cx="129614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Känguru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15" name="Rechteck 114"/>
          <p:cNvSpPr/>
          <p:nvPr/>
        </p:nvSpPr>
        <p:spPr>
          <a:xfrm>
            <a:off x="3822720" y="5201648"/>
            <a:ext cx="129614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Geburt und Familie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47" name="Geschweifte Klammer links 146"/>
          <p:cNvSpPr/>
          <p:nvPr/>
        </p:nvSpPr>
        <p:spPr>
          <a:xfrm>
            <a:off x="7229019" y="4282935"/>
            <a:ext cx="282383" cy="2170401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8" name="Gewinkelte Verbindung 147"/>
          <p:cNvCxnSpPr>
            <a:stCxn id="147" idx="1"/>
            <a:endCxn id="87" idx="2"/>
          </p:cNvCxnSpPr>
          <p:nvPr/>
        </p:nvCxnSpPr>
        <p:spPr>
          <a:xfrm rot="10800000">
            <a:off x="6867905" y="4169138"/>
            <a:ext cx="361115" cy="1198998"/>
          </a:xfrm>
          <a:prstGeom prst="bentConnector2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hteck 151"/>
          <p:cNvSpPr/>
          <p:nvPr/>
        </p:nvSpPr>
        <p:spPr>
          <a:xfrm>
            <a:off x="3822720" y="5737101"/>
            <a:ext cx="129614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Weg der Stille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53" name="Rechteck 152"/>
          <p:cNvSpPr/>
          <p:nvPr/>
        </p:nvSpPr>
        <p:spPr>
          <a:xfrm>
            <a:off x="3822720" y="6237428"/>
            <a:ext cx="129614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Traglinge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181" name="Gerade Verbindung mit Pfeil 180"/>
          <p:cNvCxnSpPr>
            <a:stCxn id="45" idx="3"/>
            <a:endCxn id="111" idx="1"/>
          </p:cNvCxnSpPr>
          <p:nvPr/>
        </p:nvCxnSpPr>
        <p:spPr>
          <a:xfrm>
            <a:off x="5708564" y="2613051"/>
            <a:ext cx="447612" cy="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Gewinkelte Verbindung 200"/>
          <p:cNvCxnSpPr>
            <a:stCxn id="51" idx="0"/>
            <a:endCxn id="58" idx="1"/>
          </p:cNvCxnSpPr>
          <p:nvPr/>
        </p:nvCxnSpPr>
        <p:spPr>
          <a:xfrm rot="16200000" flipV="1">
            <a:off x="2102532" y="3197803"/>
            <a:ext cx="168591" cy="818290"/>
          </a:xfrm>
          <a:prstGeom prst="bentConnector4">
            <a:avLst>
              <a:gd name="adj1" fmla="val 100773"/>
              <a:gd name="adj2" fmla="val 70512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Geschweifte Klammer links 211"/>
          <p:cNvSpPr/>
          <p:nvPr/>
        </p:nvSpPr>
        <p:spPr>
          <a:xfrm rot="5400000">
            <a:off x="5023507" y="3128317"/>
            <a:ext cx="335487" cy="2858166"/>
          </a:xfrm>
          <a:prstGeom prst="leftBrace">
            <a:avLst>
              <a:gd name="adj1" fmla="val 0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24" name="Gewinkelte Verbindung 223"/>
          <p:cNvCxnSpPr>
            <a:stCxn id="111" idx="0"/>
            <a:endCxn id="112" idx="1"/>
          </p:cNvCxnSpPr>
          <p:nvPr/>
        </p:nvCxnSpPr>
        <p:spPr>
          <a:xfrm rot="5400000" flipH="1" flipV="1">
            <a:off x="7073944" y="1935169"/>
            <a:ext cx="192165" cy="731557"/>
          </a:xfrm>
          <a:prstGeom prst="bentConnector2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Gewinkelte Verbindung 230"/>
          <p:cNvCxnSpPr>
            <a:stCxn id="111" idx="2"/>
            <a:endCxn id="113" idx="1"/>
          </p:cNvCxnSpPr>
          <p:nvPr/>
        </p:nvCxnSpPr>
        <p:spPr>
          <a:xfrm rot="16200000" flipH="1">
            <a:off x="7009066" y="2624258"/>
            <a:ext cx="296017" cy="705653"/>
          </a:xfrm>
          <a:prstGeom prst="bentConnector2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Gewinkelte Verbindung 251"/>
          <p:cNvCxnSpPr>
            <a:stCxn id="46" idx="1"/>
            <a:endCxn id="51" idx="3"/>
          </p:cNvCxnSpPr>
          <p:nvPr/>
        </p:nvCxnSpPr>
        <p:spPr>
          <a:xfrm rot="10800000" flipV="1">
            <a:off x="3244044" y="3886445"/>
            <a:ext cx="412292" cy="20821"/>
          </a:xfrm>
          <a:prstGeom prst="bentConnector3">
            <a:avLst>
              <a:gd name="adj1" fmla="val 6875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mit Pfeil 79"/>
          <p:cNvCxnSpPr>
            <a:stCxn id="45" idx="2"/>
          </p:cNvCxnSpPr>
          <p:nvPr/>
        </p:nvCxnSpPr>
        <p:spPr>
          <a:xfrm>
            <a:off x="5096496" y="2829075"/>
            <a:ext cx="94754" cy="156058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95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400" b="1" dirty="0" smtClean="0"/>
              <a:t>Wo stehen wir im Projekt</a:t>
            </a:r>
            <a:r>
              <a:rPr lang="de-DE" sz="5400" b="1" dirty="0" smtClean="0"/>
              <a:t>?</a:t>
            </a: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3672408"/>
          </a:xfrm>
        </p:spPr>
        <p:txBody>
          <a:bodyPr/>
          <a:lstStyle/>
          <a:p>
            <a:pPr marL="0" indent="0" algn="l">
              <a:buNone/>
            </a:pPr>
            <a:r>
              <a:rPr lang="de-DE" sz="4000" dirty="0" smtClean="0"/>
              <a:t>Im Überblick</a:t>
            </a:r>
          </a:p>
          <a:p>
            <a:pPr algn="l">
              <a:buFont typeface="Wingdings" panose="05000000000000000000" pitchFamily="2" charset="2"/>
              <a:buChar char="Ø"/>
            </a:pPr>
            <a:endParaRPr lang="de-DE" dirty="0"/>
          </a:p>
          <a:p>
            <a:pPr algn="l">
              <a:buFont typeface="Wingdings" panose="05000000000000000000" pitchFamily="2" charset="2"/>
              <a:buChar char="Ø"/>
            </a:pPr>
            <a:r>
              <a:rPr lang="de-DE" dirty="0" smtClean="0"/>
              <a:t>Beginn 2016 mit dem Aktionsprogramm Gesundheit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de-DE" dirty="0" smtClean="0"/>
              <a:t>Analyse der Sozial-und Gesundheitsdaten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de-DE" dirty="0" smtClean="0"/>
              <a:t>1.Veranstaltung mit breiter Teilnahme der NetzwerkpartnerInnen am 01.03.2017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45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400" b="1" dirty="0" smtClean="0"/>
              <a:t>Wo stehen wir im Projekt</a:t>
            </a:r>
            <a:r>
              <a:rPr lang="de-DE" sz="5400" b="1" dirty="0" smtClean="0"/>
              <a:t>?</a:t>
            </a: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6400800" cy="2425179"/>
          </a:xfrm>
        </p:spPr>
        <p:txBody>
          <a:bodyPr/>
          <a:lstStyle/>
          <a:p>
            <a:pPr algn="l">
              <a:buFont typeface="Wingdings" panose="05000000000000000000" pitchFamily="2" charset="2"/>
              <a:buChar char="Ø"/>
            </a:pPr>
            <a:r>
              <a:rPr lang="de-DE" dirty="0"/>
              <a:t>Auswertung der Ergebnisse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de-DE" dirty="0"/>
              <a:t>Veröffentlichung in einem Newsletter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de-DE" dirty="0" smtClean="0"/>
              <a:t>Zweite Veranstaltung </a:t>
            </a:r>
            <a:r>
              <a:rPr lang="de-DE" smtClean="0"/>
              <a:t>in Vorbereitung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844" y="1378234"/>
            <a:ext cx="2566506" cy="3634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309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400" b="1" dirty="0" smtClean="0"/>
              <a:t>Wo stehen wir im Projekt</a:t>
            </a:r>
            <a:r>
              <a:rPr lang="de-DE" sz="5400" b="1" dirty="0" smtClean="0"/>
              <a:t>?</a:t>
            </a: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1196752"/>
            <a:ext cx="6400800" cy="4032448"/>
          </a:xfrm>
        </p:spPr>
        <p:txBody>
          <a:bodyPr/>
          <a:lstStyle/>
          <a:p>
            <a:pPr marL="0" indent="0" algn="l">
              <a:buNone/>
            </a:pPr>
            <a:r>
              <a:rPr lang="de-DE" sz="4000" dirty="0" smtClean="0"/>
              <a:t>Im Detail</a:t>
            </a:r>
            <a:endParaRPr lang="de-DE" dirty="0" smtClean="0"/>
          </a:p>
          <a:p>
            <a:pPr marL="0" indent="0" algn="l">
              <a:buNone/>
            </a:pPr>
            <a:r>
              <a:rPr lang="de-DE" dirty="0" smtClean="0"/>
              <a:t>Daten Charlottenburg-Nord/Berlin</a:t>
            </a:r>
          </a:p>
          <a:p>
            <a:pPr marL="0" indent="0" algn="l">
              <a:buNone/>
            </a:pPr>
            <a:r>
              <a:rPr lang="de-DE" sz="1600" dirty="0" smtClean="0"/>
              <a:t>(Datengrundlage: Sozial- und Gesundheitsberichterstattung QPK Chlbg.-Wdf.)</a:t>
            </a:r>
          </a:p>
          <a:p>
            <a:pPr marL="0" indent="0" algn="l">
              <a:buNone/>
            </a:pPr>
            <a:endParaRPr lang="de-DE" dirty="0" smtClean="0"/>
          </a:p>
          <a:p>
            <a:pPr marL="0" indent="0" algn="l">
              <a:buNone/>
            </a:pPr>
            <a:r>
              <a:rPr lang="de-DE" dirty="0" smtClean="0"/>
              <a:t>S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356328"/>
              </p:ext>
            </p:extLst>
          </p:nvPr>
        </p:nvGraphicFramePr>
        <p:xfrm>
          <a:off x="1371600" y="2635736"/>
          <a:ext cx="665678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623"/>
                <a:gridCol w="1498881"/>
                <a:gridCol w="1828140"/>
                <a:gridCol w="1828140"/>
              </a:tblGrid>
              <a:tr h="60130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Bezug  SGB II               (0-15 Jahre)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Migrationshintergrund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Adipositas?</a:t>
                      </a:r>
                      <a:endParaRPr lang="en-GB" dirty="0"/>
                    </a:p>
                  </a:txBody>
                  <a:tcPr/>
                </a:tc>
              </a:tr>
              <a:tr h="773108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Charlotten-burg-Nord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56,9%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45%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</a:tr>
              <a:tr h="429505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Bezirk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21,6%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38,1%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</a:tr>
              <a:tr h="429505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Berlin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32,7%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29,9%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790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400" b="1" dirty="0" smtClean="0"/>
              <a:t>Wo stehen wir im Projekt</a:t>
            </a:r>
            <a:r>
              <a:rPr lang="de-DE" sz="5400" b="1" dirty="0" smtClean="0"/>
              <a:t>?</a:t>
            </a: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8136904" cy="3672408"/>
          </a:xfrm>
        </p:spPr>
        <p:txBody>
          <a:bodyPr/>
          <a:lstStyle/>
          <a:p>
            <a:pPr marL="0" indent="0" algn="l">
              <a:buNone/>
            </a:pPr>
            <a:r>
              <a:rPr lang="de-DE" sz="4000" dirty="0"/>
              <a:t>1.Veranstaltung mit breiter Teilnahme der NetzwerkpartnerInnen am 01.03.2017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de-DE" sz="4000" dirty="0" smtClean="0"/>
              <a:t>Über 80 TeilnehmerInnen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de-DE" sz="4000" dirty="0" smtClean="0"/>
              <a:t>Mehr als 30 Institutionen,Organisationen, Träger</a:t>
            </a:r>
          </a:p>
          <a:p>
            <a:pPr marL="0" indent="0" algn="l">
              <a:buNone/>
            </a:pPr>
            <a:endParaRPr lang="de-DE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985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400" b="1" dirty="0" smtClean="0"/>
              <a:t>Wo stehen wir im Projekt</a:t>
            </a:r>
            <a:r>
              <a:rPr lang="de-DE" sz="5400" b="1" dirty="0" smtClean="0"/>
              <a:t>?</a:t>
            </a: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8352928" cy="4199704"/>
          </a:xfrm>
        </p:spPr>
        <p:txBody>
          <a:bodyPr/>
          <a:lstStyle/>
          <a:p>
            <a:pPr algn="l">
              <a:buFont typeface="Wingdings" panose="05000000000000000000" pitchFamily="2" charset="2"/>
              <a:buChar char="Ø"/>
            </a:pPr>
            <a:r>
              <a:rPr lang="de-DE" sz="3600" dirty="0" smtClean="0"/>
              <a:t>Veranstaltung mit Workshops zu den Übergängen der Lebensphasen: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de-DE" sz="3600" dirty="0" smtClean="0"/>
              <a:t>	1. Schwangerschaft und Geburt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de-DE" sz="3600" dirty="0" smtClean="0"/>
              <a:t>	2. Das 1. Lebensjahr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de-DE" sz="3600" dirty="0"/>
              <a:t>	</a:t>
            </a:r>
            <a:r>
              <a:rPr lang="de-DE" sz="3600" dirty="0" smtClean="0"/>
              <a:t>3. </a:t>
            </a:r>
            <a:r>
              <a:rPr lang="de-DE" sz="3600" dirty="0" err="1" smtClean="0"/>
              <a:t>Kitazeit</a:t>
            </a:r>
            <a:endParaRPr lang="de-DE" sz="3600" dirty="0" smtClean="0"/>
          </a:p>
          <a:p>
            <a:pPr marL="0" indent="0" algn="l">
              <a:spcBef>
                <a:spcPts val="600"/>
              </a:spcBef>
              <a:buNone/>
            </a:pPr>
            <a:r>
              <a:rPr lang="de-DE" sz="3600" dirty="0"/>
              <a:t>	</a:t>
            </a:r>
            <a:r>
              <a:rPr lang="de-DE" sz="3600" dirty="0" smtClean="0"/>
              <a:t>4. Übergang von der Kita in die Schule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de-DE" sz="3600" dirty="0" smtClean="0"/>
              <a:t>         Ressourcen - Lücken - Handlungsbedarfe</a:t>
            </a:r>
          </a:p>
          <a:p>
            <a:pPr marL="0" indent="0" algn="l">
              <a:buNone/>
            </a:pPr>
            <a:endParaRPr lang="de-DE" sz="4000" dirty="0" smtClean="0"/>
          </a:p>
          <a:p>
            <a:pPr marL="0" indent="0" algn="l">
              <a:buNone/>
            </a:pPr>
            <a:endParaRPr lang="de-DE" sz="4000" dirty="0" smtClean="0"/>
          </a:p>
          <a:p>
            <a:pPr marL="0" indent="0" algn="l">
              <a:buNone/>
            </a:pPr>
            <a:endParaRPr lang="de-DE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feil nach rechts 3"/>
          <p:cNvSpPr/>
          <p:nvPr/>
        </p:nvSpPr>
        <p:spPr>
          <a:xfrm>
            <a:off x="521043" y="47678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8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5400" b="1" dirty="0" smtClean="0"/>
              <a:t>Präventionskette</a:t>
            </a:r>
            <a:endParaRPr lang="de-DE" sz="5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393228"/>
            <a:ext cx="7056784" cy="3742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66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/>
              <a:t>Auswertung der Ergebnisse</a:t>
            </a:r>
            <a:r>
              <a:rPr lang="de-DE" sz="5400" dirty="0"/>
              <a:t/>
            </a:r>
            <a:br>
              <a:rPr lang="de-DE" sz="5400" dirty="0"/>
            </a:b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8136904" cy="3911672"/>
          </a:xfrm>
        </p:spPr>
        <p:txBody>
          <a:bodyPr/>
          <a:lstStyle/>
          <a:p>
            <a:pPr marL="0" indent="0" algn="l">
              <a:buNone/>
            </a:pPr>
            <a:r>
              <a:rPr lang="de-DE" sz="4000" b="1" dirty="0" smtClean="0"/>
              <a:t>Politische </a:t>
            </a:r>
            <a:r>
              <a:rPr lang="de-DE" sz="4000" b="1" dirty="0"/>
              <a:t>Ziele </a:t>
            </a:r>
            <a:r>
              <a:rPr lang="de-DE" sz="3600" dirty="0" smtClean="0"/>
              <a:t>(Auswahl):</a:t>
            </a:r>
            <a:endParaRPr lang="de-DE" sz="3600" dirty="0"/>
          </a:p>
          <a:p>
            <a:pPr marL="0" indent="0" algn="l">
              <a:buNone/>
            </a:pPr>
            <a:r>
              <a:rPr lang="de-DE" sz="3600" dirty="0"/>
              <a:t>1. Nachhaltige Absicherung der </a:t>
            </a:r>
            <a:r>
              <a:rPr lang="de-DE" sz="3600" dirty="0" err="1" smtClean="0"/>
              <a:t>Grundbe-dürfnisse</a:t>
            </a:r>
            <a:r>
              <a:rPr lang="de-DE" sz="3600" dirty="0" smtClean="0"/>
              <a:t> </a:t>
            </a:r>
            <a:r>
              <a:rPr lang="de-DE" sz="3600" dirty="0"/>
              <a:t>der Familien</a:t>
            </a:r>
          </a:p>
          <a:p>
            <a:pPr marL="0" indent="0" algn="l">
              <a:buNone/>
            </a:pPr>
            <a:r>
              <a:rPr lang="de-DE" sz="3600" dirty="0"/>
              <a:t>2. Personelle Ausstattung verbessern im Gesundheits-</a:t>
            </a:r>
            <a:r>
              <a:rPr lang="de-DE" sz="3600" dirty="0" smtClean="0"/>
              <a:t>, Jugend-</a:t>
            </a:r>
            <a:r>
              <a:rPr lang="de-DE" sz="3600" dirty="0"/>
              <a:t>, Kita- und </a:t>
            </a:r>
            <a:r>
              <a:rPr lang="de-DE" sz="3600" dirty="0" smtClean="0"/>
              <a:t>Schulbereich</a:t>
            </a:r>
          </a:p>
          <a:p>
            <a:pPr marL="0" indent="0" algn="l">
              <a:buNone/>
            </a:pPr>
            <a:r>
              <a:rPr lang="de-DE" sz="3600" dirty="0" smtClean="0"/>
              <a:t>3. Mehr </a:t>
            </a:r>
            <a:r>
              <a:rPr lang="de-DE" sz="3600" dirty="0"/>
              <a:t>Sprachmittlung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422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/>
              <a:t>Auswertung der Ergebnisse</a:t>
            </a:r>
            <a:r>
              <a:rPr lang="de-DE" sz="5400" dirty="0"/>
              <a:t/>
            </a:r>
            <a:br>
              <a:rPr lang="de-DE" sz="5400" dirty="0"/>
            </a:b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1196752"/>
            <a:ext cx="8136904" cy="3816424"/>
          </a:xfrm>
        </p:spPr>
        <p:txBody>
          <a:bodyPr/>
          <a:lstStyle/>
          <a:p>
            <a:pPr marL="0" indent="0" algn="l">
              <a:buNone/>
            </a:pPr>
            <a:r>
              <a:rPr lang="de-DE" sz="3600" dirty="0" smtClean="0"/>
              <a:t>4. </a:t>
            </a:r>
            <a:r>
              <a:rPr lang="de-DE" sz="3600" dirty="0"/>
              <a:t>Mehr Kitaplätze insgesamt zur Verfügung </a:t>
            </a:r>
            <a:r>
              <a:rPr lang="de-DE" sz="3600" dirty="0" smtClean="0"/>
              <a:t>stellen</a:t>
            </a:r>
          </a:p>
          <a:p>
            <a:pPr marL="0" indent="0" algn="l">
              <a:buNone/>
            </a:pPr>
            <a:r>
              <a:rPr lang="de-DE" sz="3600" dirty="0" smtClean="0"/>
              <a:t>5</a:t>
            </a:r>
            <a:r>
              <a:rPr lang="de-DE" sz="3600" dirty="0"/>
              <a:t>. Mehr Bewegungsräume für Kinder </a:t>
            </a:r>
            <a:r>
              <a:rPr lang="de-DE" sz="3600" dirty="0" smtClean="0"/>
              <a:t>schaffen</a:t>
            </a:r>
          </a:p>
          <a:p>
            <a:pPr marL="0" indent="0" algn="l">
              <a:buNone/>
            </a:pPr>
            <a:r>
              <a:rPr lang="de-DE" sz="3600" dirty="0" smtClean="0"/>
              <a:t>6. </a:t>
            </a:r>
            <a:r>
              <a:rPr lang="de-DE" sz="3600" dirty="0"/>
              <a:t>Nachhaltige Finanzierung von </a:t>
            </a:r>
            <a:r>
              <a:rPr lang="de-DE" sz="3600" dirty="0" smtClean="0"/>
              <a:t>Präventionsangeboten </a:t>
            </a:r>
            <a:r>
              <a:rPr lang="de-DE" sz="3600" dirty="0"/>
              <a:t>sicherstellen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20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/>
              <a:t>Auswertung der Ergebnisse</a:t>
            </a:r>
            <a:r>
              <a:rPr lang="de-DE" sz="5400" dirty="0"/>
              <a:t/>
            </a:r>
            <a:br>
              <a:rPr lang="de-DE" sz="5400" dirty="0"/>
            </a:b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8728" y="956344"/>
            <a:ext cx="8136904" cy="4536504"/>
          </a:xfrm>
        </p:spPr>
        <p:txBody>
          <a:bodyPr/>
          <a:lstStyle/>
          <a:p>
            <a:pPr marL="0" indent="0" algn="l">
              <a:buNone/>
            </a:pPr>
            <a:endParaRPr lang="de-DE" sz="3600" b="1" dirty="0" smtClean="0"/>
          </a:p>
          <a:p>
            <a:pPr marL="0" indent="0" algn="l">
              <a:buNone/>
            </a:pPr>
            <a:r>
              <a:rPr lang="de-DE" sz="3600" b="1" dirty="0" smtClean="0"/>
              <a:t>Erste </a:t>
            </a:r>
            <a:r>
              <a:rPr lang="de-DE" sz="3600" b="1" dirty="0"/>
              <a:t>Schritte– Lücken schließen </a:t>
            </a:r>
            <a:r>
              <a:rPr lang="de-DE" sz="3600" b="1" dirty="0" smtClean="0"/>
              <a:t>:</a:t>
            </a:r>
          </a:p>
          <a:p>
            <a:pPr marL="0" indent="0" algn="l">
              <a:buNone/>
            </a:pPr>
            <a:r>
              <a:rPr lang="de-DE" sz="3600" dirty="0"/>
              <a:t>1. Babylotsinnen sollen in allen Kliniken in </a:t>
            </a:r>
            <a:r>
              <a:rPr lang="de-DE" sz="3600" dirty="0" smtClean="0"/>
              <a:t>Charlottenburg-Wilmersdorf </a:t>
            </a:r>
            <a:r>
              <a:rPr lang="de-DE" sz="3600" dirty="0"/>
              <a:t>eingeführt werden.</a:t>
            </a:r>
          </a:p>
          <a:p>
            <a:pPr marL="0" indent="0" algn="l">
              <a:buNone/>
            </a:pPr>
            <a:r>
              <a:rPr lang="de-DE" sz="3600" dirty="0"/>
              <a:t>2. Anmeldungen in den Geburtskliniken sollen </a:t>
            </a:r>
            <a:r>
              <a:rPr lang="de-DE" sz="3600" dirty="0" smtClean="0"/>
              <a:t>standardisiert und </a:t>
            </a:r>
            <a:r>
              <a:rPr lang="de-DE" sz="3600" dirty="0"/>
              <a:t>entbürokratisiert </a:t>
            </a:r>
            <a:r>
              <a:rPr lang="de-DE" sz="3600" dirty="0" smtClean="0"/>
              <a:t>werden.</a:t>
            </a:r>
            <a:endParaRPr lang="de-DE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10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/>
              <a:t>Auswertung der Ergebnisse</a:t>
            </a:r>
            <a:r>
              <a:rPr lang="de-DE" sz="5400" dirty="0"/>
              <a:t/>
            </a:r>
            <a:br>
              <a:rPr lang="de-DE" sz="5400" dirty="0"/>
            </a:b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800" y="1076548"/>
            <a:ext cx="8292228" cy="4296096"/>
          </a:xfrm>
        </p:spPr>
        <p:txBody>
          <a:bodyPr/>
          <a:lstStyle/>
          <a:p>
            <a:pPr marL="0" indent="0" algn="l">
              <a:buNone/>
            </a:pPr>
            <a:endParaRPr lang="de-DE" sz="3600" dirty="0" smtClean="0"/>
          </a:p>
          <a:p>
            <a:pPr marL="0" indent="0" algn="l">
              <a:buNone/>
            </a:pPr>
            <a:r>
              <a:rPr lang="de-DE" sz="3600" dirty="0" smtClean="0"/>
              <a:t>3. Das Angebot des Kinder- und Jugendgesundheitsdienstes soll in allen Kliniken im Bezirk etabliert werden.</a:t>
            </a:r>
          </a:p>
          <a:p>
            <a:pPr marL="0" indent="0" algn="l">
              <a:buNone/>
            </a:pPr>
            <a:r>
              <a:rPr lang="de-DE" sz="3600" dirty="0" smtClean="0"/>
              <a:t>4. </a:t>
            </a:r>
            <a:r>
              <a:rPr lang="de-DE" sz="3600" dirty="0"/>
              <a:t>Ärzte </a:t>
            </a:r>
            <a:r>
              <a:rPr lang="de-DE" sz="3600" dirty="0" smtClean="0"/>
              <a:t>wollen und sollen </a:t>
            </a:r>
            <a:r>
              <a:rPr lang="de-DE" sz="3600" dirty="0"/>
              <a:t>stärker in die Arbeit der Akteure auf Bezirksebene einbezogen und über vorhandene Angebote informiert </a:t>
            </a:r>
            <a:r>
              <a:rPr lang="de-DE" sz="3600" dirty="0" smtClean="0"/>
              <a:t>	werden</a:t>
            </a:r>
            <a:r>
              <a:rPr lang="de-DE" sz="3600" dirty="0"/>
              <a:t>. </a:t>
            </a:r>
          </a:p>
          <a:p>
            <a:pPr marL="0" indent="0" algn="l">
              <a:buNone/>
            </a:pPr>
            <a:endParaRPr lang="de-DE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6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512168"/>
          </a:xfrm>
        </p:spPr>
        <p:txBody>
          <a:bodyPr/>
          <a:lstStyle/>
          <a:p>
            <a:pPr marL="742950" lvl="0" indent="-742950">
              <a:spcBef>
                <a:spcPct val="20000"/>
              </a:spcBef>
            </a:pPr>
            <a:r>
              <a:rPr lang="de-DE" sz="4400" b="1" dirty="0">
                <a:solidFill>
                  <a:srgbClr val="000000"/>
                </a:solidFill>
              </a:rPr>
              <a:t>Was haben Sie - als Eltern und Kinder - davon ?</a:t>
            </a:r>
            <a:br>
              <a:rPr lang="de-DE" sz="4400" b="1" dirty="0">
                <a:solidFill>
                  <a:srgbClr val="000000"/>
                </a:solidFill>
              </a:rPr>
            </a:b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7017533">
            <a:off x="4397159" y="3408283"/>
            <a:ext cx="833530" cy="2594208"/>
          </a:xfrm>
        </p:spPr>
        <p:txBody>
          <a:bodyPr vert="vert270"/>
          <a:lstStyle/>
          <a:p>
            <a:pPr marL="0" indent="0">
              <a:buNone/>
            </a:pPr>
            <a:r>
              <a:rPr lang="de-DE" sz="2400" dirty="0" smtClean="0"/>
              <a:t>Ich suche eine Geburtsklinik.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 rot="20868604">
            <a:off x="2397834" y="3309505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Ich benötige eine Beratung zum Stillen. </a:t>
            </a:r>
            <a:endParaRPr lang="de-DE" sz="2400" dirty="0"/>
          </a:p>
        </p:txBody>
      </p:sp>
      <p:sp>
        <p:nvSpPr>
          <p:cNvPr id="6" name="Textfeld 5"/>
          <p:cNvSpPr txBox="1"/>
          <p:nvPr/>
        </p:nvSpPr>
        <p:spPr>
          <a:xfrm rot="1098028">
            <a:off x="3288278" y="2477722"/>
            <a:ext cx="594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Wann und wie kann ich einen Kitaplatz bekommen?</a:t>
            </a:r>
            <a:endParaRPr lang="de-DE" sz="2400" dirty="0"/>
          </a:p>
        </p:txBody>
      </p:sp>
      <p:sp>
        <p:nvSpPr>
          <p:cNvPr id="7" name="Textfeld 6"/>
          <p:cNvSpPr txBox="1"/>
          <p:nvPr/>
        </p:nvSpPr>
        <p:spPr>
          <a:xfrm rot="2760485">
            <a:off x="2170771" y="2301688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Wie finde ich eine/n Kinderärztin/-arzt?</a:t>
            </a:r>
            <a:endParaRPr lang="de-DE" sz="2400" dirty="0"/>
          </a:p>
        </p:txBody>
      </p:sp>
      <p:sp>
        <p:nvSpPr>
          <p:cNvPr id="8" name="Textfeld 7"/>
          <p:cNvSpPr txBox="1"/>
          <p:nvPr/>
        </p:nvSpPr>
        <p:spPr>
          <a:xfrm>
            <a:off x="204599" y="4014081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Wer berät mich zur Zahnpflege ab dem ersten Zahn?</a:t>
            </a:r>
            <a:endParaRPr lang="de-DE" sz="2400" dirty="0"/>
          </a:p>
        </p:txBody>
      </p:sp>
      <p:sp>
        <p:nvSpPr>
          <p:cNvPr id="10" name="Textfeld 9"/>
          <p:cNvSpPr txBox="1"/>
          <p:nvPr/>
        </p:nvSpPr>
        <p:spPr>
          <a:xfrm rot="20075472">
            <a:off x="143656" y="2212993"/>
            <a:ext cx="2354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Wer kann bei der Kinderbetreuung helfen?</a:t>
            </a:r>
            <a:endParaRPr lang="de-DE" sz="2400" dirty="0"/>
          </a:p>
        </p:txBody>
      </p:sp>
      <p:sp>
        <p:nvSpPr>
          <p:cNvPr id="11" name="Textfeld 10"/>
          <p:cNvSpPr txBox="1"/>
          <p:nvPr/>
        </p:nvSpPr>
        <p:spPr>
          <a:xfrm>
            <a:off x="6258354" y="1700808"/>
            <a:ext cx="2577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In welche Schule soll mein Kind gehen?</a:t>
            </a:r>
            <a:endParaRPr lang="de-DE" sz="2400" dirty="0"/>
          </a:p>
        </p:txBody>
      </p:sp>
      <p:sp>
        <p:nvSpPr>
          <p:cNvPr id="4" name="Textfeld 3"/>
          <p:cNvSpPr txBox="1"/>
          <p:nvPr/>
        </p:nvSpPr>
        <p:spPr>
          <a:xfrm>
            <a:off x="6484055" y="3816089"/>
            <a:ext cx="2048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Wer hilft, wenn mein Kind in der Kita auffällig ist? 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67534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512168"/>
          </a:xfrm>
        </p:spPr>
        <p:txBody>
          <a:bodyPr/>
          <a:lstStyle/>
          <a:p>
            <a:pPr marL="742950" lvl="0" indent="-742950">
              <a:spcBef>
                <a:spcPct val="20000"/>
              </a:spcBef>
            </a:pPr>
            <a:r>
              <a:rPr lang="de-DE" sz="4400" b="1" dirty="0">
                <a:solidFill>
                  <a:srgbClr val="000000"/>
                </a:solidFill>
              </a:rPr>
              <a:t>Was haben Sie - als Eltern und Kinder - davon ?</a:t>
            </a:r>
            <a:br>
              <a:rPr lang="de-DE" sz="4400" b="1" dirty="0">
                <a:solidFill>
                  <a:srgbClr val="000000"/>
                </a:solidFill>
              </a:rPr>
            </a:b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1520" y="1700808"/>
            <a:ext cx="8712968" cy="3672408"/>
          </a:xfrm>
        </p:spPr>
        <p:txBody>
          <a:bodyPr/>
          <a:lstStyle/>
          <a:p>
            <a:r>
              <a:rPr lang="de-DE" sz="3600" dirty="0" smtClean="0"/>
              <a:t>Bessere Abstimmung </a:t>
            </a:r>
            <a:r>
              <a:rPr lang="de-DE" sz="3600" dirty="0"/>
              <a:t>der Akteure und </a:t>
            </a:r>
            <a:r>
              <a:rPr lang="de-DE" sz="3600" dirty="0" smtClean="0"/>
              <a:t>Anbieter</a:t>
            </a:r>
            <a:endParaRPr lang="de-DE" sz="3600" dirty="0"/>
          </a:p>
          <a:p>
            <a:r>
              <a:rPr lang="de-DE" sz="3600" dirty="0" smtClean="0"/>
              <a:t> </a:t>
            </a:r>
            <a:r>
              <a:rPr lang="de-DE" sz="3600" dirty="0"/>
              <a:t>Niedrigschwellige und vom Nutzer her gedachte </a:t>
            </a:r>
            <a:r>
              <a:rPr lang="de-DE" sz="3600" dirty="0" smtClean="0"/>
              <a:t>Angebote</a:t>
            </a:r>
          </a:p>
          <a:p>
            <a:r>
              <a:rPr lang="de-DE" sz="3600" dirty="0" smtClean="0"/>
              <a:t>Lücken in der Versorgung schließen</a:t>
            </a:r>
            <a:endParaRPr lang="de-DE" sz="3600" dirty="0"/>
          </a:p>
          <a:p>
            <a:r>
              <a:rPr lang="en-GB" sz="3600" dirty="0" err="1" smtClean="0"/>
              <a:t>Leichter</a:t>
            </a:r>
            <a:r>
              <a:rPr lang="en-GB" sz="3600" dirty="0" smtClean="0"/>
              <a:t> </a:t>
            </a:r>
            <a:r>
              <a:rPr lang="en-GB" sz="3600" dirty="0" err="1" smtClean="0"/>
              <a:t>Zugang</a:t>
            </a:r>
            <a:r>
              <a:rPr lang="en-GB" sz="3600" dirty="0" smtClean="0"/>
              <a:t> </a:t>
            </a:r>
            <a:r>
              <a:rPr lang="en-GB" sz="3600" dirty="0" err="1" smtClean="0"/>
              <a:t>zu</a:t>
            </a:r>
            <a:r>
              <a:rPr lang="en-GB" sz="3600" dirty="0" smtClean="0"/>
              <a:t> </a:t>
            </a:r>
            <a:r>
              <a:rPr lang="en-GB" sz="3600" dirty="0" err="1" smtClean="0"/>
              <a:t>Informationen</a:t>
            </a:r>
            <a:r>
              <a:rPr lang="en-GB" sz="3600" dirty="0" smtClean="0"/>
              <a:t> </a:t>
            </a:r>
            <a:r>
              <a:rPr lang="en-GB" sz="3600" dirty="0" err="1" smtClean="0"/>
              <a:t>über</a:t>
            </a:r>
            <a:r>
              <a:rPr lang="en-GB" sz="3600" dirty="0" smtClean="0"/>
              <a:t> die </a:t>
            </a:r>
            <a:r>
              <a:rPr lang="en-GB" sz="3600" dirty="0" err="1" smtClean="0"/>
              <a:t>Angebote</a:t>
            </a:r>
            <a:endParaRPr lang="de-DE" sz="36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528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5400" b="1" dirty="0" smtClean="0"/>
              <a:t>Dann</a:t>
            </a:r>
            <a:endParaRPr lang="de-DE" sz="5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72" y="1628800"/>
            <a:ext cx="4391928" cy="126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191" y="1628800"/>
            <a:ext cx="4391928" cy="126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6375" y="3284984"/>
            <a:ext cx="8424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smtClean="0"/>
              <a:t>verknüpfte </a:t>
            </a:r>
            <a:r>
              <a:rPr lang="de-DE" sz="3600" dirty="0" smtClean="0"/>
              <a:t>Angebote für ein gesundes Aufwachsen</a:t>
            </a:r>
          </a:p>
          <a:p>
            <a:pPr algn="ctr"/>
            <a:r>
              <a:rPr lang="de-DE" sz="4000" b="1" dirty="0" smtClean="0"/>
              <a:t>Die Präventionskette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06919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5400" b="1" i="1" dirty="0" smtClean="0"/>
              <a:t>Sprechen Sie uns gerne an:</a:t>
            </a:r>
            <a:endParaRPr lang="de-DE" sz="5400" b="1" i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3911672"/>
          </a:xfrm>
        </p:spPr>
        <p:txBody>
          <a:bodyPr/>
          <a:lstStyle/>
          <a:p>
            <a:pPr marL="0" indent="0">
              <a:buNone/>
            </a:pPr>
            <a:r>
              <a:rPr lang="de-DE" sz="3200" b="1" dirty="0" smtClean="0"/>
              <a:t>Gesundheitsamt Charlottenburg-Wilmersdorf von Berlin</a:t>
            </a:r>
          </a:p>
          <a:p>
            <a:pPr marL="0" indent="0">
              <a:buNone/>
            </a:pPr>
            <a:r>
              <a:rPr lang="de-DE" sz="3200" b="1" dirty="0" smtClean="0"/>
              <a:t>Fachbereich Gesundheitsförderung, Prävention und Gesundheitshilfe für Kinder und Jugendliche</a:t>
            </a:r>
          </a:p>
          <a:p>
            <a:pPr marL="0" indent="0">
              <a:buNone/>
            </a:pPr>
            <a:r>
              <a:rPr lang="de-DE" sz="3200" b="1" dirty="0" smtClean="0"/>
              <a:t>Leitung: Heike </a:t>
            </a:r>
            <a:r>
              <a:rPr lang="de-DE" sz="3200" b="1" dirty="0" err="1" smtClean="0"/>
              <a:t>Dilßner-Nweke</a:t>
            </a:r>
            <a:endParaRPr lang="de-DE" sz="3200" b="1" dirty="0" smtClean="0"/>
          </a:p>
          <a:p>
            <a:pPr marL="0" indent="0">
              <a:buNone/>
            </a:pPr>
            <a:r>
              <a:rPr lang="de-DE" sz="3200" b="1" dirty="0" smtClean="0"/>
              <a:t>Tel: 9029-16021</a:t>
            </a:r>
            <a:endParaRPr lang="de-DE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52440"/>
            <a:ext cx="648072" cy="8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630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Office-Design">
  <a:themeElements>
    <a:clrScheme name="">
      <a:dk1>
        <a:srgbClr val="000000"/>
      </a:dk1>
      <a:lt1>
        <a:srgbClr val="FFFFFF"/>
      </a:lt1>
      <a:dk2>
        <a:srgbClr val="5478AD"/>
      </a:dk2>
      <a:lt2>
        <a:srgbClr val="C3CBE9"/>
      </a:lt2>
      <a:accent1>
        <a:srgbClr val="5478AD"/>
      </a:accent1>
      <a:accent2>
        <a:srgbClr val="C3CBE9"/>
      </a:accent2>
      <a:accent3>
        <a:srgbClr val="FFFFFF"/>
      </a:accent3>
      <a:accent4>
        <a:srgbClr val="000000"/>
      </a:accent4>
      <a:accent5>
        <a:srgbClr val="B3BED3"/>
      </a:accent5>
      <a:accent6>
        <a:srgbClr val="B0B8D3"/>
      </a:accent6>
      <a:hlink>
        <a:srgbClr val="A6001C"/>
      </a:hlink>
      <a:folHlink>
        <a:srgbClr val="A6001C"/>
      </a:folHlink>
    </a:clrScheme>
    <a:fontScheme name="5_Office-Design">
      <a:majorFont>
        <a:latin typeface="Arial Narrow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Office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Office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Office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Office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Office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Office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Office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724</Words>
  <Application>Microsoft Office PowerPoint</Application>
  <PresentationFormat>Bildschirmpräsentation (4:3)</PresentationFormat>
  <Paragraphs>185</Paragraphs>
  <Slides>21</Slides>
  <Notes>20</Notes>
  <HiddenSlides>4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5_Office-Design</vt:lpstr>
      <vt:lpstr>PowerPoint-Präsentation</vt:lpstr>
      <vt:lpstr>Themenübersicht</vt:lpstr>
      <vt:lpstr>Worum geht es?</vt:lpstr>
      <vt:lpstr>Worum geht es?</vt:lpstr>
      <vt:lpstr>Studie des Robert-Koch-Instituts (2008)</vt:lpstr>
      <vt:lpstr>Wie gehen wir vor?</vt:lpstr>
      <vt:lpstr>PowerPoint-Präsentation</vt:lpstr>
      <vt:lpstr>Wo stehen wir im Projekt?</vt:lpstr>
      <vt:lpstr>Wo stehen wir im Projekt?</vt:lpstr>
      <vt:lpstr>Wo stehen wir im Projekt?</vt:lpstr>
      <vt:lpstr>Wo stehen wir im Projekt?</vt:lpstr>
      <vt:lpstr>Wo stehen wir im Projekt?</vt:lpstr>
      <vt:lpstr>Präventionskette</vt:lpstr>
      <vt:lpstr>Auswertung der Ergebnisse </vt:lpstr>
      <vt:lpstr>Auswertung der Ergebnisse </vt:lpstr>
      <vt:lpstr>Auswertung der Ergebnisse </vt:lpstr>
      <vt:lpstr>Auswertung der Ergebnisse </vt:lpstr>
      <vt:lpstr>Was haben Sie - als Eltern und Kinder - davon ? </vt:lpstr>
      <vt:lpstr>Was haben Sie - als Eltern und Kinder - davon ? </vt:lpstr>
      <vt:lpstr>Dann</vt:lpstr>
      <vt:lpstr>Sprechen Sie uns gerne an: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Einzelplatz-Admin</dc:creator>
  <cp:lastModifiedBy>Einzelplatz-Admin</cp:lastModifiedBy>
  <cp:revision>64</cp:revision>
  <dcterms:created xsi:type="dcterms:W3CDTF">2017-09-12T09:57:58Z</dcterms:created>
  <dcterms:modified xsi:type="dcterms:W3CDTF">1979-12-31T23:21:59Z</dcterms:modified>
</cp:coreProperties>
</file>