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handoutMasterIdLst>
    <p:handoutMasterId r:id="rId18"/>
  </p:handoutMasterIdLst>
  <p:sldIdLst>
    <p:sldId id="263" r:id="rId2"/>
    <p:sldId id="315" r:id="rId3"/>
    <p:sldId id="316" r:id="rId4"/>
    <p:sldId id="317" r:id="rId5"/>
    <p:sldId id="325" r:id="rId6"/>
    <p:sldId id="318" r:id="rId7"/>
    <p:sldId id="320" r:id="rId8"/>
    <p:sldId id="324" r:id="rId9"/>
    <p:sldId id="321" r:id="rId10"/>
    <p:sldId id="322" r:id="rId11"/>
    <p:sldId id="323" r:id="rId12"/>
    <p:sldId id="308" r:id="rId13"/>
    <p:sldId id="304" r:id="rId14"/>
    <p:sldId id="305" r:id="rId15"/>
    <p:sldId id="306" r:id="rId16"/>
  </p:sldIdLst>
  <p:sldSz cx="9144000" cy="6858000" type="screen4x3"/>
  <p:notesSz cx="6797675" cy="9926638"/>
  <p:defaultTextStyle>
    <a:defPPr>
      <a:defRPr lang="en-US"/>
    </a:defPPr>
    <a:lvl1pPr algn="l" rtl="0" fontAlgn="base">
      <a:spcBef>
        <a:spcPct val="0"/>
      </a:spcBef>
      <a:spcAft>
        <a:spcPct val="20000"/>
      </a:spcAft>
      <a:buChar char="•"/>
      <a:defRPr sz="2200" kern="1200">
        <a:solidFill>
          <a:schemeClr val="tx1"/>
        </a:solidFill>
        <a:latin typeface="Arial" charset="0"/>
        <a:ea typeface="+mn-ea"/>
        <a:cs typeface="+mn-cs"/>
      </a:defRPr>
    </a:lvl1pPr>
    <a:lvl2pPr marL="457200" algn="l" rtl="0" fontAlgn="base">
      <a:spcBef>
        <a:spcPct val="0"/>
      </a:spcBef>
      <a:spcAft>
        <a:spcPct val="20000"/>
      </a:spcAft>
      <a:buChar char="•"/>
      <a:defRPr sz="2200" kern="1200">
        <a:solidFill>
          <a:schemeClr val="tx1"/>
        </a:solidFill>
        <a:latin typeface="Arial" charset="0"/>
        <a:ea typeface="+mn-ea"/>
        <a:cs typeface="+mn-cs"/>
      </a:defRPr>
    </a:lvl2pPr>
    <a:lvl3pPr marL="914400" algn="l" rtl="0" fontAlgn="base">
      <a:spcBef>
        <a:spcPct val="0"/>
      </a:spcBef>
      <a:spcAft>
        <a:spcPct val="20000"/>
      </a:spcAft>
      <a:buChar char="•"/>
      <a:defRPr sz="2200" kern="1200">
        <a:solidFill>
          <a:schemeClr val="tx1"/>
        </a:solidFill>
        <a:latin typeface="Arial" charset="0"/>
        <a:ea typeface="+mn-ea"/>
        <a:cs typeface="+mn-cs"/>
      </a:defRPr>
    </a:lvl3pPr>
    <a:lvl4pPr marL="1371600" algn="l" rtl="0" fontAlgn="base">
      <a:spcBef>
        <a:spcPct val="0"/>
      </a:spcBef>
      <a:spcAft>
        <a:spcPct val="20000"/>
      </a:spcAft>
      <a:buChar char="•"/>
      <a:defRPr sz="2200" kern="1200">
        <a:solidFill>
          <a:schemeClr val="tx1"/>
        </a:solidFill>
        <a:latin typeface="Arial" charset="0"/>
        <a:ea typeface="+mn-ea"/>
        <a:cs typeface="+mn-cs"/>
      </a:defRPr>
    </a:lvl4pPr>
    <a:lvl5pPr marL="1828800" algn="l" rtl="0" fontAlgn="base">
      <a:spcBef>
        <a:spcPct val="0"/>
      </a:spcBef>
      <a:spcAft>
        <a:spcPct val="20000"/>
      </a:spcAft>
      <a:buChar char="•"/>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02D"/>
    <a:srgbClr val="E20030"/>
    <a:srgbClr val="E28630"/>
    <a:srgbClr val="828282"/>
    <a:srgbClr val="969696"/>
    <a:srgbClr val="AFAF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34588" autoAdjust="0"/>
    <p:restoredTop sz="94556" autoAdjust="0"/>
  </p:normalViewPr>
  <p:slideViewPr>
    <p:cSldViewPr snapToGrid="0" showGuides="1">
      <p:cViewPr>
        <p:scale>
          <a:sx n="81" d="100"/>
          <a:sy n="81" d="100"/>
        </p:scale>
        <p:origin x="-456" y="-30"/>
      </p:cViewPr>
      <p:guideLst>
        <p:guide orient="horz" pos="1582"/>
        <p:guide pos="76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64A429F-BD3B-432F-A1F8-0162B0424B7C}" type="datetimeFigureOut">
              <a:rPr lang="de-DE" smtClean="0"/>
              <a:t>03.12.2015</a:t>
            </a:fld>
            <a:endParaRPr lang="de-DE"/>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3A964C92-58CD-44F7-91D1-BF69B4C949B8}" type="slidenum">
              <a:rPr lang="de-DE" smtClean="0"/>
              <a:t>‹Nr.›</a:t>
            </a:fld>
            <a:endParaRPr lang="de-DE"/>
          </a:p>
        </p:txBody>
      </p:sp>
    </p:spTree>
    <p:extLst>
      <p:ext uri="{BB962C8B-B14F-4D97-AF65-F5344CB8AC3E}">
        <p14:creationId xmlns:p14="http://schemas.microsoft.com/office/powerpoint/2010/main" val="3113106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09"/>
          </a:xfrm>
          <a:prstGeom prst="rect">
            <a:avLst/>
          </a:prstGeom>
        </p:spPr>
        <p:txBody>
          <a:bodyPr vert="horz" lIns="91440" tIns="45720" rIns="91440" bIns="45720" rtlCol="0"/>
          <a:lstStyle>
            <a:lvl1pPr algn="l" fontAlgn="auto">
              <a:spcBef>
                <a:spcPts val="0"/>
              </a:spcBef>
              <a:spcAft>
                <a:spcPts val="0"/>
              </a:spcAft>
              <a:buFontTx/>
              <a:buNone/>
              <a:defRPr sz="1200">
                <a:latin typeface="+mn-lt"/>
              </a:defRPr>
            </a:lvl1pPr>
          </a:lstStyle>
          <a:p>
            <a:pPr>
              <a:defRPr/>
            </a:pPr>
            <a:endParaRPr lang="en-US"/>
          </a:p>
        </p:txBody>
      </p:sp>
      <p:sp>
        <p:nvSpPr>
          <p:cNvPr id="3" name="Datumsplatzhalter 2"/>
          <p:cNvSpPr>
            <a:spLocks noGrp="1"/>
          </p:cNvSpPr>
          <p:nvPr>
            <p:ph type="dt" idx="1"/>
          </p:nvPr>
        </p:nvSpPr>
        <p:spPr>
          <a:xfrm>
            <a:off x="3849688" y="0"/>
            <a:ext cx="2946400" cy="496809"/>
          </a:xfrm>
          <a:prstGeom prst="rect">
            <a:avLst/>
          </a:prstGeom>
        </p:spPr>
        <p:txBody>
          <a:bodyPr vert="horz" lIns="91440" tIns="45720" rIns="91440" bIns="45720" rtlCol="0"/>
          <a:lstStyle>
            <a:lvl1pPr algn="r" fontAlgn="auto">
              <a:spcBef>
                <a:spcPts val="0"/>
              </a:spcBef>
              <a:spcAft>
                <a:spcPts val="0"/>
              </a:spcAft>
              <a:buFontTx/>
              <a:buNone/>
              <a:defRPr sz="1200" smtClean="0">
                <a:latin typeface="+mn-lt"/>
              </a:defRPr>
            </a:lvl1pPr>
          </a:lstStyle>
          <a:p>
            <a:pPr>
              <a:defRPr/>
            </a:pPr>
            <a:fld id="{D3B1CD33-3F79-4F15-A26C-85D00A68E1B1}" type="datetimeFigureOut">
              <a:rPr lang="en-US"/>
              <a:pPr>
                <a:defRPr/>
              </a:pPr>
              <a:t>12/3/2015</a:t>
            </a:fld>
            <a:endParaRPr lang="en-US"/>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izenplatzhalter 4"/>
          <p:cNvSpPr>
            <a:spLocks noGrp="1"/>
          </p:cNvSpPr>
          <p:nvPr>
            <p:ph type="body" sz="quarter" idx="3"/>
          </p:nvPr>
        </p:nvSpPr>
        <p:spPr>
          <a:xfrm>
            <a:off x="679450" y="4715710"/>
            <a:ext cx="5438775" cy="4466511"/>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6" name="Fußzeilenplatzhalter 5"/>
          <p:cNvSpPr>
            <a:spLocks noGrp="1"/>
          </p:cNvSpPr>
          <p:nvPr>
            <p:ph type="ftr" sz="quarter" idx="4"/>
          </p:nvPr>
        </p:nvSpPr>
        <p:spPr>
          <a:xfrm>
            <a:off x="0" y="9428242"/>
            <a:ext cx="2946400" cy="496809"/>
          </a:xfrm>
          <a:prstGeom prst="rect">
            <a:avLst/>
          </a:prstGeom>
        </p:spPr>
        <p:txBody>
          <a:bodyPr vert="horz" lIns="91440" tIns="45720" rIns="91440" bIns="45720" rtlCol="0" anchor="b"/>
          <a:lstStyle>
            <a:lvl1pPr algn="l" fontAlgn="auto">
              <a:spcBef>
                <a:spcPts val="0"/>
              </a:spcBef>
              <a:spcAft>
                <a:spcPts val="0"/>
              </a:spcAft>
              <a:buFontTx/>
              <a:buNone/>
              <a:defRPr sz="1200">
                <a:latin typeface="+mn-lt"/>
              </a:defRPr>
            </a:lvl1pPr>
          </a:lstStyle>
          <a:p>
            <a:pPr>
              <a:defRPr/>
            </a:pPr>
            <a:endParaRPr lang="en-US"/>
          </a:p>
        </p:txBody>
      </p:sp>
      <p:sp>
        <p:nvSpPr>
          <p:cNvPr id="7" name="Foliennummernplatzhalter 6"/>
          <p:cNvSpPr>
            <a:spLocks noGrp="1"/>
          </p:cNvSpPr>
          <p:nvPr>
            <p:ph type="sldNum" sz="quarter" idx="5"/>
          </p:nvPr>
        </p:nvSpPr>
        <p:spPr>
          <a:xfrm>
            <a:off x="3849688" y="9428242"/>
            <a:ext cx="2946400" cy="496809"/>
          </a:xfrm>
          <a:prstGeom prst="rect">
            <a:avLst/>
          </a:prstGeom>
        </p:spPr>
        <p:txBody>
          <a:bodyPr vert="horz" lIns="91440" tIns="45720" rIns="91440" bIns="45720" rtlCol="0" anchor="b"/>
          <a:lstStyle>
            <a:lvl1pPr algn="r" fontAlgn="auto">
              <a:spcBef>
                <a:spcPts val="0"/>
              </a:spcBef>
              <a:spcAft>
                <a:spcPts val="0"/>
              </a:spcAft>
              <a:buFontTx/>
              <a:buNone/>
              <a:defRPr sz="1200" smtClean="0">
                <a:latin typeface="+mn-lt"/>
              </a:defRPr>
            </a:lvl1pPr>
          </a:lstStyle>
          <a:p>
            <a:pPr>
              <a:defRPr/>
            </a:pPr>
            <a:fld id="{56B8ED5B-E024-493C-91B2-315749719AEB}" type="slidenum">
              <a:rPr lang="en-US"/>
              <a:pPr>
                <a:defRPr/>
              </a:pPr>
              <a:t>‹Nr.›</a:t>
            </a:fld>
            <a:endParaRPr lang="en-US"/>
          </a:p>
        </p:txBody>
      </p:sp>
    </p:spTree>
    <p:extLst>
      <p:ext uri="{BB962C8B-B14F-4D97-AF65-F5344CB8AC3E}">
        <p14:creationId xmlns:p14="http://schemas.microsoft.com/office/powerpoint/2010/main" val="40450411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bg1"/>
        </a:solidFill>
        <a:effectLst/>
      </p:bgPr>
    </p:bg>
    <p:spTree>
      <p:nvGrpSpPr>
        <p:cNvPr id="1" name=""/>
        <p:cNvGrpSpPr/>
        <p:nvPr/>
      </p:nvGrpSpPr>
      <p:grpSpPr>
        <a:xfrm>
          <a:off x="0" y="0"/>
          <a:ext cx="0" cy="0"/>
          <a:chOff x="0" y="0"/>
          <a:chExt cx="0" cy="0"/>
        </a:xfrm>
      </p:grpSpPr>
      <p:sp>
        <p:nvSpPr>
          <p:cNvPr id="5" name="Fußzeilenplatzhalter 4"/>
          <p:cNvSpPr>
            <a:spLocks noGrp="1"/>
          </p:cNvSpPr>
          <p:nvPr>
            <p:ph type="ftr" sz="quarter" idx="3"/>
          </p:nvPr>
        </p:nvSpPr>
        <p:spPr>
          <a:xfrm>
            <a:off x="1220788" y="6510338"/>
            <a:ext cx="6729412" cy="263525"/>
          </a:xfrm>
        </p:spPr>
        <p:txBody>
          <a:bodyPr/>
          <a:lstStyle>
            <a:lvl1pPr>
              <a:defRPr>
                <a:solidFill>
                  <a:schemeClr val="tx1"/>
                </a:solidFill>
              </a:defRPr>
            </a:lvl1pPr>
          </a:lstStyle>
          <a:p>
            <a:r>
              <a:rPr lang="de-DE" smtClean="0"/>
              <a:t>Die UN-Behindertenrechtskonvention in Theorie und Praxis | © t-Rümenapf  | 21. Mai 2014</a:t>
            </a:r>
            <a:endParaRPr lang="en-US" dirty="0"/>
          </a:p>
        </p:txBody>
      </p:sp>
      <p:sp>
        <p:nvSpPr>
          <p:cNvPr id="25602" name="Titelplatzhalter 1"/>
          <p:cNvSpPr>
            <a:spLocks noGrp="1"/>
          </p:cNvSpPr>
          <p:nvPr>
            <p:ph type="ctrTitle"/>
          </p:nvPr>
        </p:nvSpPr>
        <p:spPr>
          <a:xfrm>
            <a:off x="1220788" y="1697038"/>
            <a:ext cx="7197725" cy="1169987"/>
          </a:xfrm>
        </p:spPr>
        <p:txBody>
          <a:bodyPr anchor="b"/>
          <a:lstStyle>
            <a:lvl1pPr>
              <a:defRPr sz="3000" smtClean="0">
                <a:solidFill>
                  <a:schemeClr val="tx1"/>
                </a:solidFill>
              </a:defRPr>
            </a:lvl1pPr>
          </a:lstStyle>
          <a:p>
            <a:pPr lvl="0"/>
            <a:r>
              <a:rPr lang="de-DE" noProof="0" smtClean="0"/>
              <a:t>Titelmasterformat durch Klicken bearbeiten</a:t>
            </a:r>
          </a:p>
        </p:txBody>
      </p:sp>
      <p:sp>
        <p:nvSpPr>
          <p:cNvPr id="25603" name="Textplatzhalter 2"/>
          <p:cNvSpPr>
            <a:spLocks noGrp="1"/>
          </p:cNvSpPr>
          <p:nvPr>
            <p:ph type="subTitle" idx="1" hasCustomPrompt="1"/>
          </p:nvPr>
        </p:nvSpPr>
        <p:spPr>
          <a:xfrm>
            <a:off x="1220787" y="3575050"/>
            <a:ext cx="4610670" cy="2446188"/>
          </a:xfrm>
        </p:spPr>
        <p:txBody>
          <a:bodyPr/>
          <a:lstStyle>
            <a:lvl1pPr marL="0" marR="0" indent="0" algn="l" defTabSz="914400" rtl="0" eaLnBrk="1" fontAlgn="base" latinLnBrk="0" hangingPunct="1">
              <a:lnSpc>
                <a:spcPct val="100000"/>
              </a:lnSpc>
              <a:spcBef>
                <a:spcPct val="0"/>
              </a:spcBef>
              <a:spcAft>
                <a:spcPct val="20000"/>
              </a:spcAft>
              <a:buClrTx/>
              <a:buSzTx/>
              <a:buFontTx/>
              <a:buNone/>
              <a:tabLst/>
              <a:defRPr sz="1800" baseline="0" smtClean="0">
                <a:solidFill>
                  <a:srgbClr val="828282"/>
                </a:solidFill>
              </a:defRPr>
            </a:lvl1pPr>
          </a:lstStyle>
          <a:p>
            <a:r>
              <a:rPr lang="de-DE" dirty="0" smtClean="0"/>
              <a:t>Hier kann ein Textfeld mit Informationen z. B. zum Vortragenden, Referat/Arbeitsgruppe oder Anlass der Präsentation etc. hinzugefügt werden</a:t>
            </a:r>
          </a:p>
          <a:p>
            <a:endParaRPr lang="de-DE" dirty="0"/>
          </a:p>
        </p:txBody>
      </p:sp>
      <p:sp>
        <p:nvSpPr>
          <p:cNvPr id="6" name="Foliennummernplatzhalter 5"/>
          <p:cNvSpPr>
            <a:spLocks noGrp="1"/>
          </p:cNvSpPr>
          <p:nvPr>
            <p:ph type="sldNum" sz="quarter" idx="4"/>
          </p:nvPr>
        </p:nvSpPr>
        <p:spPr>
          <a:xfrm>
            <a:off x="8270875" y="6508750"/>
            <a:ext cx="542925" cy="261938"/>
          </a:xfrm>
        </p:spPr>
        <p:txBody>
          <a:bodyPr/>
          <a:lstStyle>
            <a:lvl1pPr algn="r">
              <a:defRPr sz="1200" b="1" smtClean="0">
                <a:solidFill>
                  <a:schemeClr val="tx1"/>
                </a:solidFill>
              </a:defRPr>
            </a:lvl1pPr>
          </a:lstStyle>
          <a:p>
            <a:pPr>
              <a:defRPr/>
            </a:pPr>
            <a:fld id="{4AE51BD1-D898-4B7B-90C4-E1AC5F1B5B7D}" type="slidenum">
              <a:rPr lang="en-US" smtClean="0"/>
              <a:pPr>
                <a:defRPr/>
              </a:pPr>
              <a:t>‹Nr.›</a:t>
            </a:fld>
            <a:endParaRPr lang="en-US" dirty="0"/>
          </a:p>
        </p:txBody>
      </p:sp>
      <p:pic>
        <p:nvPicPr>
          <p:cNvPr id="7"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106122" y="230367"/>
            <a:ext cx="271145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dirty="0"/>
          </a:p>
        </p:txBody>
      </p:sp>
      <p:sp>
        <p:nvSpPr>
          <p:cNvPr id="3" name="Inhaltsplatzhalter 2"/>
          <p:cNvSpPr>
            <a:spLocks noGrp="1"/>
          </p:cNvSpPr>
          <p:nvPr>
            <p:ph idx="1"/>
          </p:nvPr>
        </p:nvSpPr>
        <p:spPr/>
        <p:txBody>
          <a:bodyPr/>
          <a:lstStyle>
            <a:lvl5pPr>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Fußzeilenplatzhalter 4"/>
          <p:cNvSpPr>
            <a:spLocks noGrp="1"/>
          </p:cNvSpPr>
          <p:nvPr>
            <p:ph type="ftr" sz="quarter" idx="10"/>
          </p:nvPr>
        </p:nvSpPr>
        <p:spPr/>
        <p:txBody>
          <a:bodyPr/>
          <a:lstStyle>
            <a:lvl1pPr>
              <a:defRPr/>
            </a:lvl1pPr>
          </a:lstStyle>
          <a:p>
            <a:r>
              <a:rPr lang="de-DE" smtClean="0"/>
              <a:t>Die UN-Behindertenrechtskonvention in Theorie und Praxis | © t-Rümenapf  | 21. Mai 2014</a:t>
            </a:r>
            <a:endParaRPr lang="en-US" dirty="0"/>
          </a:p>
        </p:txBody>
      </p:sp>
      <p:sp>
        <p:nvSpPr>
          <p:cNvPr id="5" name="Foliennummernplatzhalter 5"/>
          <p:cNvSpPr>
            <a:spLocks noGrp="1"/>
          </p:cNvSpPr>
          <p:nvPr>
            <p:ph type="sldNum" sz="quarter" idx="11"/>
          </p:nvPr>
        </p:nvSpPr>
        <p:spPr/>
        <p:txBody>
          <a:bodyPr/>
          <a:lstStyle>
            <a:lvl1pPr>
              <a:defRPr/>
            </a:lvl1pPr>
          </a:lstStyle>
          <a:p>
            <a:pPr>
              <a:defRPr/>
            </a:pPr>
            <a:fld id="{5DD431CE-8981-4CA0-A200-02EA34FDEB68}" type="slidenum">
              <a:rPr lang="en-US"/>
              <a:pPr>
                <a:defRPr/>
              </a:pPr>
              <a:t>‹Nr.›</a:t>
            </a:fld>
            <a:endParaRPr lang="en-US" dirty="0"/>
          </a:p>
        </p:txBody>
      </p:sp>
    </p:spTree>
    <p:extLst>
      <p:ext uri="{BB962C8B-B14F-4D97-AF65-F5344CB8AC3E}">
        <p14:creationId xmlns:p14="http://schemas.microsoft.com/office/powerpoint/2010/main" val="1194937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dirty="0"/>
          </a:p>
        </p:txBody>
      </p:sp>
      <p:sp>
        <p:nvSpPr>
          <p:cNvPr id="3" name="Inhaltsplatzhalter 2"/>
          <p:cNvSpPr>
            <a:spLocks noGrp="1"/>
          </p:cNvSpPr>
          <p:nvPr>
            <p:ph sz="half" idx="1"/>
          </p:nvPr>
        </p:nvSpPr>
        <p:spPr>
          <a:xfrm>
            <a:off x="1220788" y="2880000"/>
            <a:ext cx="3275012" cy="3456000"/>
          </a:xfrm>
        </p:spPr>
        <p:txBody>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Inhaltsplatzhalter 3"/>
          <p:cNvSpPr>
            <a:spLocks noGrp="1"/>
          </p:cNvSpPr>
          <p:nvPr>
            <p:ph sz="half" idx="2"/>
          </p:nvPr>
        </p:nvSpPr>
        <p:spPr>
          <a:xfrm>
            <a:off x="4658400" y="2879999"/>
            <a:ext cx="3276000" cy="3456000"/>
          </a:xfrm>
        </p:spPr>
        <p:txBody>
          <a:bodyPr/>
          <a:lstStyle>
            <a:lvl1pPr>
              <a:buFont typeface="Arial" pitchFamily="34" charset="0"/>
              <a:buChar cha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Fußzeilenplatzhalter 4"/>
          <p:cNvSpPr>
            <a:spLocks noGrp="1"/>
          </p:cNvSpPr>
          <p:nvPr>
            <p:ph type="ftr" sz="quarter" idx="10"/>
          </p:nvPr>
        </p:nvSpPr>
        <p:spPr/>
        <p:txBody>
          <a:bodyPr/>
          <a:lstStyle>
            <a:lvl1pPr>
              <a:defRPr/>
            </a:lvl1pPr>
          </a:lstStyle>
          <a:p>
            <a:r>
              <a:rPr lang="de-DE" smtClean="0"/>
              <a:t>Die UN-Behindertenrechtskonvention in Theorie und Praxis | © t-Rümenapf  | 21. Mai 2014</a:t>
            </a:r>
            <a:endParaRPr lang="en-US" dirty="0"/>
          </a:p>
        </p:txBody>
      </p:sp>
      <p:sp>
        <p:nvSpPr>
          <p:cNvPr id="6" name="Foliennummernplatzhalter 5"/>
          <p:cNvSpPr>
            <a:spLocks noGrp="1"/>
          </p:cNvSpPr>
          <p:nvPr>
            <p:ph type="sldNum" sz="quarter" idx="11"/>
          </p:nvPr>
        </p:nvSpPr>
        <p:spPr/>
        <p:txBody>
          <a:bodyPr/>
          <a:lstStyle>
            <a:lvl1pPr>
              <a:defRPr/>
            </a:lvl1pPr>
          </a:lstStyle>
          <a:p>
            <a:pPr>
              <a:defRPr/>
            </a:pPr>
            <a:fld id="{E9F75FAA-F150-49E6-9566-581B0A4C2F73}" type="slidenum">
              <a:rPr lang="en-US"/>
              <a:pPr>
                <a:defRPr/>
              </a:pPr>
              <a:t>‹Nr.›</a:t>
            </a:fld>
            <a:endParaRPr lang="en-US" dirty="0"/>
          </a:p>
        </p:txBody>
      </p:sp>
    </p:spTree>
    <p:extLst>
      <p:ext uri="{BB962C8B-B14F-4D97-AF65-F5344CB8AC3E}">
        <p14:creationId xmlns:p14="http://schemas.microsoft.com/office/powerpoint/2010/main" val="1618207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1206000" y="2887620"/>
            <a:ext cx="3276000" cy="639762"/>
          </a:xfrm>
        </p:spPr>
        <p:txBody>
          <a:bodyPr/>
          <a:lstStyle>
            <a:lvl1pPr marL="0" indent="0">
              <a:lnSpc>
                <a:spcPts val="2600"/>
              </a:lnSpc>
              <a:buNone/>
              <a:defRPr sz="22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1220788" y="3690000"/>
            <a:ext cx="3276600" cy="2664000"/>
          </a:xfrm>
        </p:spPr>
        <p:txBody>
          <a:bodyPr/>
          <a:lstStyle>
            <a:lvl1pPr>
              <a:lnSpc>
                <a:spcPts val="2200"/>
              </a:lnSpc>
              <a:defRPr sz="1800"/>
            </a:lvl1pPr>
            <a:lvl2pPr>
              <a:lnSpc>
                <a:spcPts val="2200"/>
              </a:lnSpc>
              <a:defRPr sz="1800"/>
            </a:lvl2pPr>
            <a:lvl3pPr>
              <a:lnSpc>
                <a:spcPts val="2200"/>
              </a:lnSpc>
              <a:defRPr sz="1800"/>
            </a:lvl3pPr>
            <a:lvl4pPr>
              <a:lnSpc>
                <a:spcPts val="2200"/>
              </a:lnSpc>
              <a:defRPr sz="1800"/>
            </a:lvl4pPr>
            <a:lvl5pPr>
              <a:lnSpc>
                <a:spcPts val="2200"/>
              </a:lnSpc>
              <a:defRPr sz="18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platzhalter 4"/>
          <p:cNvSpPr>
            <a:spLocks noGrp="1"/>
          </p:cNvSpPr>
          <p:nvPr>
            <p:ph type="body" sz="quarter" idx="3"/>
          </p:nvPr>
        </p:nvSpPr>
        <p:spPr>
          <a:xfrm>
            <a:off x="4645025" y="2887620"/>
            <a:ext cx="3276000" cy="639762"/>
          </a:xfrm>
        </p:spPr>
        <p:txBody>
          <a:bodyPr/>
          <a:lstStyle>
            <a:lvl1pPr marL="0" indent="0">
              <a:buNone/>
              <a:defRPr sz="2200" b="1" i="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58400" y="3690000"/>
            <a:ext cx="3276000" cy="2664000"/>
          </a:xfrm>
        </p:spPr>
        <p:txBody>
          <a:bodyPr/>
          <a:lstStyle>
            <a:lvl1pPr>
              <a:lnSpc>
                <a:spcPts val="2200"/>
              </a:lnSpc>
              <a:defRPr sz="1800"/>
            </a:lvl1pPr>
            <a:lvl2pPr>
              <a:lnSpc>
                <a:spcPts val="2200"/>
              </a:lnSpc>
              <a:defRPr sz="1800"/>
            </a:lvl2pPr>
            <a:lvl3pPr>
              <a:lnSpc>
                <a:spcPts val="2200"/>
              </a:lnSpc>
              <a:defRPr sz="1800"/>
            </a:lvl3pPr>
            <a:lvl4pPr>
              <a:lnSpc>
                <a:spcPts val="2200"/>
              </a:lnSpc>
              <a:defRPr sz="1800"/>
            </a:lvl4pPr>
            <a:lvl5pPr>
              <a:lnSpc>
                <a:spcPts val="2200"/>
              </a:lnSpc>
              <a:defRPr sz="18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Fußzeilenplatzhalter 4"/>
          <p:cNvSpPr>
            <a:spLocks noGrp="1"/>
          </p:cNvSpPr>
          <p:nvPr>
            <p:ph type="ftr" sz="quarter" idx="10"/>
          </p:nvPr>
        </p:nvSpPr>
        <p:spPr/>
        <p:txBody>
          <a:bodyPr/>
          <a:lstStyle>
            <a:lvl1pPr>
              <a:defRPr/>
            </a:lvl1pPr>
          </a:lstStyle>
          <a:p>
            <a:r>
              <a:rPr lang="de-DE" smtClean="0"/>
              <a:t>Die UN-Behindertenrechtskonvention in Theorie und Praxis | © t-Rümenapf  | 21. Mai 2014</a:t>
            </a:r>
            <a:endParaRPr lang="en-US" dirty="0"/>
          </a:p>
        </p:txBody>
      </p:sp>
      <p:sp>
        <p:nvSpPr>
          <p:cNvPr id="8" name="Foliennummernplatzhalter 5"/>
          <p:cNvSpPr>
            <a:spLocks noGrp="1"/>
          </p:cNvSpPr>
          <p:nvPr>
            <p:ph type="sldNum" sz="quarter" idx="11"/>
          </p:nvPr>
        </p:nvSpPr>
        <p:spPr/>
        <p:txBody>
          <a:bodyPr/>
          <a:lstStyle>
            <a:lvl1pPr>
              <a:defRPr/>
            </a:lvl1pPr>
          </a:lstStyle>
          <a:p>
            <a:pPr>
              <a:defRPr/>
            </a:pPr>
            <a:fld id="{2A4A5BBF-08A1-4670-BBDD-5C0DB5857AAA}" type="slidenum">
              <a:rPr lang="en-US"/>
              <a:pPr>
                <a:defRPr/>
              </a:pPr>
              <a:t>‹Nr.›</a:t>
            </a:fld>
            <a:endParaRPr lang="en-US" dirty="0"/>
          </a:p>
        </p:txBody>
      </p:sp>
    </p:spTree>
    <p:extLst>
      <p:ext uri="{BB962C8B-B14F-4D97-AF65-F5344CB8AC3E}">
        <p14:creationId xmlns:p14="http://schemas.microsoft.com/office/powerpoint/2010/main" val="103496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dirty="0"/>
          </a:p>
        </p:txBody>
      </p:sp>
      <p:sp>
        <p:nvSpPr>
          <p:cNvPr id="3" name="Fußzeilenplatzhalter 4"/>
          <p:cNvSpPr>
            <a:spLocks noGrp="1"/>
          </p:cNvSpPr>
          <p:nvPr>
            <p:ph type="ftr" sz="quarter" idx="10"/>
          </p:nvPr>
        </p:nvSpPr>
        <p:spPr/>
        <p:txBody>
          <a:bodyPr/>
          <a:lstStyle>
            <a:lvl1pPr>
              <a:defRPr/>
            </a:lvl1pPr>
          </a:lstStyle>
          <a:p>
            <a:r>
              <a:rPr lang="de-DE" smtClean="0"/>
              <a:t>Die UN-Behindertenrechtskonvention in Theorie und Praxis | © t-Rümenapf  | 21. Mai 2014</a:t>
            </a:r>
            <a:endParaRPr lang="en-US" dirty="0"/>
          </a:p>
        </p:txBody>
      </p:sp>
      <p:sp>
        <p:nvSpPr>
          <p:cNvPr id="4" name="Foliennummernplatzhalter 5"/>
          <p:cNvSpPr>
            <a:spLocks noGrp="1"/>
          </p:cNvSpPr>
          <p:nvPr>
            <p:ph type="sldNum" sz="quarter" idx="11"/>
          </p:nvPr>
        </p:nvSpPr>
        <p:spPr/>
        <p:txBody>
          <a:bodyPr/>
          <a:lstStyle>
            <a:lvl1pPr>
              <a:defRPr/>
            </a:lvl1pPr>
          </a:lstStyle>
          <a:p>
            <a:pPr>
              <a:defRPr/>
            </a:pPr>
            <a:fld id="{75DB6B38-55D1-46FC-BF58-1817F7513938}" type="slidenum">
              <a:rPr lang="en-US"/>
              <a:pPr>
                <a:defRPr/>
              </a:pPr>
              <a:t>‹Nr.›</a:t>
            </a:fld>
            <a:endParaRPr lang="en-US" dirty="0"/>
          </a:p>
        </p:txBody>
      </p:sp>
    </p:spTree>
    <p:extLst>
      <p:ext uri="{BB962C8B-B14F-4D97-AF65-F5344CB8AC3E}">
        <p14:creationId xmlns:p14="http://schemas.microsoft.com/office/powerpoint/2010/main" val="1006135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r>
              <a:rPr lang="de-DE" smtClean="0"/>
              <a:t>Die UN-Behindertenrechtskonvention in Theorie und Praxis | © t-Rümenapf  | 21. Mai 2014</a:t>
            </a:r>
            <a:endParaRPr lang="en-US" dirty="0"/>
          </a:p>
        </p:txBody>
      </p:sp>
      <p:sp>
        <p:nvSpPr>
          <p:cNvPr id="3" name="Foliennummernplatzhalter 5"/>
          <p:cNvSpPr>
            <a:spLocks noGrp="1"/>
          </p:cNvSpPr>
          <p:nvPr>
            <p:ph type="sldNum" sz="quarter" idx="11"/>
          </p:nvPr>
        </p:nvSpPr>
        <p:spPr/>
        <p:txBody>
          <a:bodyPr/>
          <a:lstStyle>
            <a:lvl1pPr>
              <a:defRPr/>
            </a:lvl1pPr>
          </a:lstStyle>
          <a:p>
            <a:pPr>
              <a:defRPr/>
            </a:pPr>
            <a:fld id="{FD75B3BD-EBD8-4092-B66F-0EC25A99DB2A}" type="slidenum">
              <a:rPr lang="en-US"/>
              <a:pPr>
                <a:defRPr/>
              </a:pPr>
              <a:t>‹Nr.›</a:t>
            </a:fld>
            <a:endParaRPr lang="en-US" dirty="0"/>
          </a:p>
        </p:txBody>
      </p:sp>
    </p:spTree>
    <p:extLst>
      <p:ext uri="{BB962C8B-B14F-4D97-AF65-F5344CB8AC3E}">
        <p14:creationId xmlns:p14="http://schemas.microsoft.com/office/powerpoint/2010/main" val="376913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hoch mit Überschrift und Text">
    <p:spTree>
      <p:nvGrpSpPr>
        <p:cNvPr id="1" name=""/>
        <p:cNvGrpSpPr/>
        <p:nvPr/>
      </p:nvGrpSpPr>
      <p:grpSpPr>
        <a:xfrm>
          <a:off x="0" y="0"/>
          <a:ext cx="0" cy="0"/>
          <a:chOff x="0" y="0"/>
          <a:chExt cx="0" cy="0"/>
        </a:xfrm>
      </p:grpSpPr>
      <p:sp>
        <p:nvSpPr>
          <p:cNvPr id="2" name="Titel 1"/>
          <p:cNvSpPr>
            <a:spLocks noGrp="1"/>
          </p:cNvSpPr>
          <p:nvPr>
            <p:ph type="title"/>
          </p:nvPr>
        </p:nvSpPr>
        <p:spPr>
          <a:xfrm>
            <a:off x="1206000" y="1728000"/>
            <a:ext cx="6732000" cy="1080000"/>
          </a:xfrm>
        </p:spPr>
        <p:txBody>
          <a:bodyPr/>
          <a:lstStyle>
            <a:lvl1pPr algn="l">
              <a:defRPr sz="2600" b="0"/>
            </a:lvl1pPr>
          </a:lstStyle>
          <a:p>
            <a:r>
              <a:rPr lang="de-DE" smtClean="0"/>
              <a:t>Titelmasterformat durch Klicken bearbeiten</a:t>
            </a:r>
            <a:endParaRPr lang="en-US" dirty="0"/>
          </a:p>
        </p:txBody>
      </p:sp>
      <p:sp>
        <p:nvSpPr>
          <p:cNvPr id="3" name="Bildplatzhalter 2"/>
          <p:cNvSpPr>
            <a:spLocks noGrp="1"/>
          </p:cNvSpPr>
          <p:nvPr>
            <p:ph type="pic" idx="1"/>
          </p:nvPr>
        </p:nvSpPr>
        <p:spPr>
          <a:xfrm>
            <a:off x="1206000" y="2940050"/>
            <a:ext cx="2419200" cy="3402000"/>
          </a:xfrm>
        </p:spPr>
        <p:txBody>
          <a:bodyPr rtlCol="0">
            <a:noAutofit/>
          </a:bodyPr>
          <a:lstStyle>
            <a:lvl1pPr marL="0" indent="0">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a:p>
        </p:txBody>
      </p:sp>
      <p:sp>
        <p:nvSpPr>
          <p:cNvPr id="10" name="Inhaltsplatzhalter 2"/>
          <p:cNvSpPr>
            <a:spLocks noGrp="1"/>
          </p:cNvSpPr>
          <p:nvPr>
            <p:ph idx="13"/>
          </p:nvPr>
        </p:nvSpPr>
        <p:spPr>
          <a:xfrm>
            <a:off x="3794400" y="2879090"/>
            <a:ext cx="4137208" cy="3475990"/>
          </a:xfrm>
        </p:spPr>
        <p:txBody>
          <a:bodyPr/>
          <a:lstStyle>
            <a:lvl5pPr>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Fußzeilenplatzhalter 4"/>
          <p:cNvSpPr>
            <a:spLocks noGrp="1"/>
          </p:cNvSpPr>
          <p:nvPr>
            <p:ph type="ftr" sz="quarter" idx="14"/>
          </p:nvPr>
        </p:nvSpPr>
        <p:spPr/>
        <p:txBody>
          <a:bodyPr/>
          <a:lstStyle>
            <a:lvl1pPr>
              <a:defRPr/>
            </a:lvl1pPr>
          </a:lstStyle>
          <a:p>
            <a:r>
              <a:rPr lang="de-DE" smtClean="0"/>
              <a:t>Die UN-Behindertenrechtskonvention in Theorie und Praxis | © t-Rümenapf  | 21. Mai 2014</a:t>
            </a:r>
            <a:endParaRPr lang="en-US" dirty="0"/>
          </a:p>
        </p:txBody>
      </p:sp>
      <p:sp>
        <p:nvSpPr>
          <p:cNvPr id="6" name="Foliennummernplatzhalter 5"/>
          <p:cNvSpPr>
            <a:spLocks noGrp="1"/>
          </p:cNvSpPr>
          <p:nvPr>
            <p:ph type="sldNum" sz="quarter" idx="15"/>
          </p:nvPr>
        </p:nvSpPr>
        <p:spPr/>
        <p:txBody>
          <a:bodyPr/>
          <a:lstStyle>
            <a:lvl1pPr>
              <a:defRPr/>
            </a:lvl1pPr>
          </a:lstStyle>
          <a:p>
            <a:pPr>
              <a:defRPr/>
            </a:pPr>
            <a:fld id="{F7DA1647-15D0-46EA-A08F-6BAACCCD8812}" type="slidenum">
              <a:rPr lang="en-US"/>
              <a:pPr>
                <a:defRPr/>
              </a:pPr>
              <a:t>‹Nr.›</a:t>
            </a:fld>
            <a:endParaRPr lang="en-US" dirty="0"/>
          </a:p>
        </p:txBody>
      </p:sp>
    </p:spTree>
    <p:extLst>
      <p:ext uri="{BB962C8B-B14F-4D97-AF65-F5344CB8AC3E}">
        <p14:creationId xmlns:p14="http://schemas.microsoft.com/office/powerpoint/2010/main" val="2486596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quer mit Überschrift und Text">
    <p:spTree>
      <p:nvGrpSpPr>
        <p:cNvPr id="1" name=""/>
        <p:cNvGrpSpPr/>
        <p:nvPr/>
      </p:nvGrpSpPr>
      <p:grpSpPr>
        <a:xfrm>
          <a:off x="0" y="0"/>
          <a:ext cx="0" cy="0"/>
          <a:chOff x="0" y="0"/>
          <a:chExt cx="0" cy="0"/>
        </a:xfrm>
      </p:grpSpPr>
      <p:sp>
        <p:nvSpPr>
          <p:cNvPr id="2" name="Titel 1"/>
          <p:cNvSpPr>
            <a:spLocks noGrp="1"/>
          </p:cNvSpPr>
          <p:nvPr>
            <p:ph type="title"/>
          </p:nvPr>
        </p:nvSpPr>
        <p:spPr>
          <a:xfrm>
            <a:off x="1206000" y="1728000"/>
            <a:ext cx="6732000" cy="1080000"/>
          </a:xfrm>
        </p:spPr>
        <p:txBody>
          <a:bodyPr/>
          <a:lstStyle>
            <a:lvl1pPr algn="l">
              <a:defRPr sz="2600" b="0"/>
            </a:lvl1pPr>
          </a:lstStyle>
          <a:p>
            <a:r>
              <a:rPr lang="de-DE" smtClean="0"/>
              <a:t>Titelmasterformat durch Klicken bearbeiten</a:t>
            </a:r>
            <a:endParaRPr lang="en-US" dirty="0"/>
          </a:p>
        </p:txBody>
      </p:sp>
      <p:sp>
        <p:nvSpPr>
          <p:cNvPr id="3" name="Bildplatzhalter 2"/>
          <p:cNvSpPr>
            <a:spLocks noGrp="1"/>
          </p:cNvSpPr>
          <p:nvPr>
            <p:ph type="pic" idx="1"/>
          </p:nvPr>
        </p:nvSpPr>
        <p:spPr>
          <a:xfrm>
            <a:off x="1206000" y="2940050"/>
            <a:ext cx="4140000" cy="3402000"/>
          </a:xfrm>
        </p:spPr>
        <p:txBody>
          <a:bodyPr rtlCol="0">
            <a:noAutofit/>
          </a:bodyPr>
          <a:lstStyle>
            <a:lvl1pPr marL="0" indent="0">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a:p>
        </p:txBody>
      </p:sp>
      <p:sp>
        <p:nvSpPr>
          <p:cNvPr id="10" name="Inhaltsplatzhalter 2"/>
          <p:cNvSpPr>
            <a:spLocks noGrp="1"/>
          </p:cNvSpPr>
          <p:nvPr>
            <p:ph idx="13"/>
          </p:nvPr>
        </p:nvSpPr>
        <p:spPr>
          <a:xfrm>
            <a:off x="5511600" y="2879090"/>
            <a:ext cx="2436060" cy="3475990"/>
          </a:xfrm>
        </p:spPr>
        <p:txBody>
          <a:bodyPr/>
          <a:lstStyle>
            <a:lvl5pPr>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Fußzeilenplatzhalter 4"/>
          <p:cNvSpPr>
            <a:spLocks noGrp="1"/>
          </p:cNvSpPr>
          <p:nvPr>
            <p:ph type="ftr" sz="quarter" idx="14"/>
          </p:nvPr>
        </p:nvSpPr>
        <p:spPr/>
        <p:txBody>
          <a:bodyPr/>
          <a:lstStyle>
            <a:lvl1pPr>
              <a:defRPr/>
            </a:lvl1pPr>
          </a:lstStyle>
          <a:p>
            <a:r>
              <a:rPr lang="de-DE" smtClean="0"/>
              <a:t>Die UN-Behindertenrechtskonvention in Theorie und Praxis | © t-Rümenapf  | 21. Mai 2014</a:t>
            </a:r>
            <a:endParaRPr lang="en-US" dirty="0"/>
          </a:p>
        </p:txBody>
      </p:sp>
      <p:sp>
        <p:nvSpPr>
          <p:cNvPr id="6" name="Foliennummernplatzhalter 5"/>
          <p:cNvSpPr>
            <a:spLocks noGrp="1"/>
          </p:cNvSpPr>
          <p:nvPr>
            <p:ph type="sldNum" sz="quarter" idx="15"/>
          </p:nvPr>
        </p:nvSpPr>
        <p:spPr/>
        <p:txBody>
          <a:bodyPr/>
          <a:lstStyle>
            <a:lvl1pPr>
              <a:defRPr/>
            </a:lvl1pPr>
          </a:lstStyle>
          <a:p>
            <a:pPr>
              <a:defRPr/>
            </a:pPr>
            <a:fld id="{5E305038-E9B9-4319-AA3D-E57FD29FF688}" type="slidenum">
              <a:rPr lang="en-US"/>
              <a:pPr>
                <a:defRPr/>
              </a:pPr>
              <a:t>‹Nr.›</a:t>
            </a:fld>
            <a:endParaRPr lang="en-US" dirty="0"/>
          </a:p>
        </p:txBody>
      </p:sp>
    </p:spTree>
    <p:extLst>
      <p:ext uri="{BB962C8B-B14F-4D97-AF65-F5344CB8AC3E}">
        <p14:creationId xmlns:p14="http://schemas.microsoft.com/office/powerpoint/2010/main" val="247245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206000" y="1728000"/>
            <a:ext cx="6732000" cy="1080000"/>
          </a:xfrm>
        </p:spPr>
        <p:txBody>
          <a:bodyPr/>
          <a:lstStyle>
            <a:lvl1pPr algn="l">
              <a:defRPr sz="2600" b="0"/>
            </a:lvl1pPr>
          </a:lstStyle>
          <a:p>
            <a:r>
              <a:rPr lang="de-DE" smtClean="0"/>
              <a:t>Titelmasterformat durch Klicken bearbeiten</a:t>
            </a:r>
            <a:endParaRPr lang="en-US" dirty="0"/>
          </a:p>
        </p:txBody>
      </p:sp>
      <p:sp>
        <p:nvSpPr>
          <p:cNvPr id="3" name="Bildplatzhalter 2"/>
          <p:cNvSpPr>
            <a:spLocks noGrp="1"/>
          </p:cNvSpPr>
          <p:nvPr>
            <p:ph type="pic" idx="1"/>
          </p:nvPr>
        </p:nvSpPr>
        <p:spPr>
          <a:xfrm>
            <a:off x="1206000" y="2940050"/>
            <a:ext cx="6732000" cy="3402000"/>
          </a:xfrm>
        </p:spPr>
        <p:txBody>
          <a:bodyPr rtlCol="0">
            <a:noAutofit/>
          </a:bodyPr>
          <a:lstStyle>
            <a:lvl1pPr marL="0" indent="0">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a:p>
        </p:txBody>
      </p:sp>
      <p:sp>
        <p:nvSpPr>
          <p:cNvPr id="4" name="Fußzeilenplatzhalter 4"/>
          <p:cNvSpPr>
            <a:spLocks noGrp="1"/>
          </p:cNvSpPr>
          <p:nvPr>
            <p:ph type="ftr" sz="quarter" idx="10"/>
          </p:nvPr>
        </p:nvSpPr>
        <p:spPr/>
        <p:txBody>
          <a:bodyPr/>
          <a:lstStyle>
            <a:lvl1pPr>
              <a:defRPr/>
            </a:lvl1pPr>
          </a:lstStyle>
          <a:p>
            <a:r>
              <a:rPr lang="de-DE" smtClean="0"/>
              <a:t>Die UN-Behindertenrechtskonvention in Theorie und Praxis | © t-Rümenapf  | 21. Mai 2014</a:t>
            </a:r>
            <a:endParaRPr lang="en-US" dirty="0"/>
          </a:p>
        </p:txBody>
      </p:sp>
      <p:sp>
        <p:nvSpPr>
          <p:cNvPr id="5" name="Foliennummernplatzhalter 5"/>
          <p:cNvSpPr>
            <a:spLocks noGrp="1"/>
          </p:cNvSpPr>
          <p:nvPr>
            <p:ph type="sldNum" sz="quarter" idx="11"/>
          </p:nvPr>
        </p:nvSpPr>
        <p:spPr/>
        <p:txBody>
          <a:bodyPr/>
          <a:lstStyle>
            <a:lvl1pPr>
              <a:defRPr/>
            </a:lvl1pPr>
          </a:lstStyle>
          <a:p>
            <a:pPr>
              <a:defRPr/>
            </a:pPr>
            <a:fld id="{C23A2170-8CDE-446D-AF6F-54D3740DE373}" type="slidenum">
              <a:rPr lang="en-US"/>
              <a:pPr>
                <a:defRPr/>
              </a:pPr>
              <a:t>‹Nr.›</a:t>
            </a:fld>
            <a:endParaRPr lang="en-US" dirty="0"/>
          </a:p>
        </p:txBody>
      </p:sp>
    </p:spTree>
    <p:extLst>
      <p:ext uri="{BB962C8B-B14F-4D97-AF65-F5344CB8AC3E}">
        <p14:creationId xmlns:p14="http://schemas.microsoft.com/office/powerpoint/2010/main" val="2517766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it Bildunterschrift">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1206000" y="1813560"/>
            <a:ext cx="6732000" cy="3992400"/>
          </a:xfrm>
        </p:spPr>
        <p:txBody>
          <a:bodyPr rtlCol="0">
            <a:noAutofit/>
          </a:bodyPr>
          <a:lstStyle>
            <a:lvl1pPr marL="0" indent="0">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en-US" noProof="0"/>
          </a:p>
        </p:txBody>
      </p:sp>
      <p:sp>
        <p:nvSpPr>
          <p:cNvPr id="10" name="Inhaltsplatzhalter 2"/>
          <p:cNvSpPr>
            <a:spLocks noGrp="1"/>
          </p:cNvSpPr>
          <p:nvPr>
            <p:ph idx="13"/>
          </p:nvPr>
        </p:nvSpPr>
        <p:spPr>
          <a:xfrm>
            <a:off x="1206000" y="5882640"/>
            <a:ext cx="6732000" cy="472440"/>
          </a:xfrm>
        </p:spPr>
        <p:txBody>
          <a:bodyPr/>
          <a:lstStyle>
            <a:lvl1pPr>
              <a:buNone/>
              <a:defRPr sz="1800"/>
            </a:lvl1pPr>
            <a:lvl2pPr>
              <a:defRPr sz="1800"/>
            </a:lvl2pPr>
            <a:lvl5pPr>
              <a:buNone/>
              <a:defRPr/>
            </a:lvl5pPr>
          </a:lstStyle>
          <a:p>
            <a:pPr lvl="0"/>
            <a:r>
              <a:rPr lang="de-DE" smtClean="0"/>
              <a:t>Textmasterformat bearbeiten</a:t>
            </a:r>
          </a:p>
        </p:txBody>
      </p:sp>
      <p:sp>
        <p:nvSpPr>
          <p:cNvPr id="4" name="Fußzeilenplatzhalter 4"/>
          <p:cNvSpPr>
            <a:spLocks noGrp="1"/>
          </p:cNvSpPr>
          <p:nvPr>
            <p:ph type="ftr" sz="quarter" idx="14"/>
          </p:nvPr>
        </p:nvSpPr>
        <p:spPr/>
        <p:txBody>
          <a:bodyPr/>
          <a:lstStyle>
            <a:lvl1pPr>
              <a:defRPr/>
            </a:lvl1pPr>
          </a:lstStyle>
          <a:p>
            <a:r>
              <a:rPr lang="de-DE" smtClean="0"/>
              <a:t>Die UN-Behindertenrechtskonvention in Theorie und Praxis | © t-Rümenapf  | 21. Mai 2014</a:t>
            </a:r>
            <a:endParaRPr lang="en-US" dirty="0"/>
          </a:p>
        </p:txBody>
      </p:sp>
      <p:sp>
        <p:nvSpPr>
          <p:cNvPr id="5" name="Foliennummernplatzhalter 5"/>
          <p:cNvSpPr>
            <a:spLocks noGrp="1"/>
          </p:cNvSpPr>
          <p:nvPr>
            <p:ph type="sldNum" sz="quarter" idx="15"/>
          </p:nvPr>
        </p:nvSpPr>
        <p:spPr/>
        <p:txBody>
          <a:bodyPr/>
          <a:lstStyle>
            <a:lvl1pPr>
              <a:defRPr/>
            </a:lvl1pPr>
          </a:lstStyle>
          <a:p>
            <a:pPr>
              <a:defRPr/>
            </a:pPr>
            <a:fld id="{316AA085-6A32-4DFD-ACA4-0CA480E35ADE}" type="slidenum">
              <a:rPr lang="en-US"/>
              <a:pPr>
                <a:defRPr/>
              </a:pPr>
              <a:t>‹Nr.›</a:t>
            </a:fld>
            <a:endParaRPr lang="en-US" dirty="0"/>
          </a:p>
        </p:txBody>
      </p:sp>
    </p:spTree>
    <p:extLst>
      <p:ext uri="{BB962C8B-B14F-4D97-AF65-F5344CB8AC3E}">
        <p14:creationId xmlns:p14="http://schemas.microsoft.com/office/powerpoint/2010/main" val="482489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1206500" y="1463675"/>
            <a:ext cx="719772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dirty="0" smtClean="0"/>
              <a:t>Titelmasterformat durch Klicken bearbeiten</a:t>
            </a:r>
            <a:endParaRPr lang="en-US" dirty="0" smtClean="0"/>
          </a:p>
        </p:txBody>
      </p:sp>
      <p:sp>
        <p:nvSpPr>
          <p:cNvPr id="1027" name="Textplatzhalter 2"/>
          <p:cNvSpPr>
            <a:spLocks noGrp="1" noChangeAspect="1"/>
          </p:cNvSpPr>
          <p:nvPr>
            <p:ph type="body" idx="1"/>
          </p:nvPr>
        </p:nvSpPr>
        <p:spPr bwMode="auto">
          <a:xfrm>
            <a:off x="1204913" y="2422525"/>
            <a:ext cx="7186612"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smtClean="0"/>
          </a:p>
        </p:txBody>
      </p:sp>
      <p:sp>
        <p:nvSpPr>
          <p:cNvPr id="5" name="Fußzeilenplatzhalter 4"/>
          <p:cNvSpPr>
            <a:spLocks noGrp="1"/>
          </p:cNvSpPr>
          <p:nvPr>
            <p:ph type="ftr" sz="quarter" idx="3"/>
          </p:nvPr>
        </p:nvSpPr>
        <p:spPr>
          <a:xfrm>
            <a:off x="1206500" y="6505575"/>
            <a:ext cx="6731000" cy="252413"/>
          </a:xfrm>
          <a:prstGeom prst="rect">
            <a:avLst/>
          </a:prstGeom>
        </p:spPr>
        <p:txBody>
          <a:bodyPr vert="horz" wrap="square" lIns="0" tIns="0" rIns="0" bIns="0" numCol="1" anchor="t" anchorCtr="0" compatLnSpc="1">
            <a:prstTxWarp prst="textNoShape">
              <a:avLst/>
            </a:prstTxWarp>
          </a:bodyPr>
          <a:lstStyle>
            <a:lvl1pPr>
              <a:spcAft>
                <a:spcPct val="0"/>
              </a:spcAft>
              <a:buFontTx/>
              <a:buNone/>
              <a:defRPr sz="1200">
                <a:solidFill>
                  <a:schemeClr val="tx1"/>
                </a:solidFill>
              </a:defRPr>
            </a:lvl1pPr>
          </a:lstStyle>
          <a:p>
            <a:r>
              <a:rPr lang="de-DE" smtClean="0"/>
              <a:t>Die UN-Behindertenrechtskonvention in Theorie und Praxis | © t-Rümenapf  | 21. Mai 2014</a:t>
            </a:r>
            <a:endParaRPr lang="en-US" dirty="0"/>
          </a:p>
        </p:txBody>
      </p:sp>
      <p:sp>
        <p:nvSpPr>
          <p:cNvPr id="6" name="Foliennummernplatzhalter 5"/>
          <p:cNvSpPr>
            <a:spLocks noGrp="1"/>
          </p:cNvSpPr>
          <p:nvPr>
            <p:ph type="sldNum" sz="quarter" idx="4"/>
          </p:nvPr>
        </p:nvSpPr>
        <p:spPr>
          <a:xfrm>
            <a:off x="8099425" y="6505575"/>
            <a:ext cx="698500" cy="252413"/>
          </a:xfrm>
          <a:prstGeom prst="rect">
            <a:avLst/>
          </a:prstGeom>
        </p:spPr>
        <p:txBody>
          <a:bodyPr vert="horz" lIns="0" tIns="0" rIns="0" bIns="0" rtlCol="0" anchor="t" anchorCtr="0"/>
          <a:lstStyle>
            <a:lvl1pPr algn="r" fontAlgn="auto">
              <a:spcBef>
                <a:spcPts val="0"/>
              </a:spcBef>
              <a:spcAft>
                <a:spcPts val="0"/>
              </a:spcAft>
              <a:buFontTx/>
              <a:buNone/>
              <a:defRPr sz="1200" b="1" smtClean="0">
                <a:solidFill>
                  <a:schemeClr val="tx1"/>
                </a:solidFill>
                <a:latin typeface="+mn-lt"/>
              </a:defRPr>
            </a:lvl1pPr>
          </a:lstStyle>
          <a:p>
            <a:pPr>
              <a:defRPr/>
            </a:pPr>
            <a:fld id="{B2D3F034-0D98-43AB-921C-E6F94AAF1D9D}" type="slidenum">
              <a:rPr lang="en-US" smtClean="0"/>
              <a:pPr>
                <a:defRPr/>
              </a:pPr>
              <a:t>‹Nr.›</a:t>
            </a:fld>
            <a:endParaRPr lang="en-US" dirty="0"/>
          </a:p>
        </p:txBody>
      </p:sp>
      <p:pic>
        <p:nvPicPr>
          <p:cNvPr id="7"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06122" y="230367"/>
            <a:ext cx="271145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Lst>
  <p:hf hdr="0" ftr="0" dt="0"/>
  <p:txStyles>
    <p:titleStyle>
      <a:lvl1pPr algn="l" rtl="0" eaLnBrk="1" fontAlgn="base" hangingPunct="1">
        <a:lnSpc>
          <a:spcPct val="120000"/>
        </a:lnSpc>
        <a:spcBef>
          <a:spcPct val="0"/>
        </a:spcBef>
        <a:spcAft>
          <a:spcPct val="20000"/>
        </a:spcAft>
        <a:defRPr sz="2300" b="1" kern="120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p:titleStyle>
    <p:bodyStyle>
      <a:lvl1pPr marL="176213" indent="-176213" algn="l" rtl="0" eaLnBrk="1" fontAlgn="base" hangingPunct="1">
        <a:spcBef>
          <a:spcPct val="0"/>
        </a:spcBef>
        <a:spcAft>
          <a:spcPct val="20000"/>
        </a:spcAft>
        <a:buChar char="•"/>
        <a:defRPr sz="2200" kern="1200">
          <a:solidFill>
            <a:schemeClr val="tx1"/>
          </a:solidFill>
          <a:latin typeface="+mn-lt"/>
          <a:ea typeface="+mn-ea"/>
          <a:cs typeface="+mn-cs"/>
        </a:defRPr>
      </a:lvl1pPr>
      <a:lvl2pPr marL="538163" indent="-182563" algn="l" rtl="0" eaLnBrk="1" fontAlgn="base" hangingPunct="1">
        <a:spcBef>
          <a:spcPct val="0"/>
        </a:spcBef>
        <a:spcAft>
          <a:spcPct val="20000"/>
        </a:spcAft>
        <a:buChar char="•"/>
        <a:defRPr sz="2200" kern="1200">
          <a:solidFill>
            <a:schemeClr val="tx1"/>
          </a:solidFill>
          <a:latin typeface="+mn-lt"/>
          <a:ea typeface="+mn-ea"/>
          <a:cs typeface="+mn-cs"/>
        </a:defRPr>
      </a:lvl2pPr>
      <a:lvl3pPr marL="901700" indent="-184150" algn="l" rtl="0" eaLnBrk="1" fontAlgn="base" hangingPunct="1">
        <a:spcBef>
          <a:spcPct val="0"/>
        </a:spcBef>
        <a:spcAft>
          <a:spcPct val="20000"/>
        </a:spcAft>
        <a:buChar char="•"/>
        <a:defRPr sz="2200" kern="1200">
          <a:solidFill>
            <a:schemeClr val="tx1"/>
          </a:solidFill>
          <a:latin typeface="+mn-lt"/>
          <a:ea typeface="+mn-ea"/>
          <a:cs typeface="+mn-cs"/>
        </a:defRPr>
      </a:lvl3pPr>
      <a:lvl4pPr marL="1252538" indent="-171450" algn="l" rtl="0" eaLnBrk="1" fontAlgn="base" hangingPunct="1">
        <a:spcBef>
          <a:spcPct val="0"/>
        </a:spcBef>
        <a:spcAft>
          <a:spcPct val="20000"/>
        </a:spcAft>
        <a:buChar char="•"/>
        <a:defRPr sz="2200" kern="1200">
          <a:solidFill>
            <a:schemeClr val="tx1"/>
          </a:solidFill>
          <a:latin typeface="+mn-lt"/>
          <a:ea typeface="+mn-ea"/>
          <a:cs typeface="+mn-cs"/>
        </a:defRPr>
      </a:lvl4pPr>
      <a:lvl5pPr marL="1616075" indent="-176213" algn="l" rtl="0" eaLnBrk="1" fontAlgn="base" hangingPunct="1">
        <a:spcBef>
          <a:spcPct val="0"/>
        </a:spcBef>
        <a:spcAft>
          <a:spcPct val="20000"/>
        </a:spcAft>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www.berlin.de/sen/soziales/themen/menschen-mit-behinderung/behindertenpolitik/un-behindertenrechtskonvention/"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christine.braunert-ruemenapf@sengs.berlin.d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berlin.de/sen/soziales/themen/menschen-mit-behinderung/behindertenpolitik/un-behindertenrechtskonvention/" TargetMode="External"/><Relationship Id="rId2" Type="http://schemas.openxmlformats.org/officeDocument/2006/relationships/hyperlink" Target="http://www.berlin.de/lb/behi/service/veroeffentlichung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ctrTitle"/>
          </p:nvPr>
        </p:nvSpPr>
        <p:spPr/>
        <p:txBody>
          <a:bodyPr/>
          <a:lstStyle/>
          <a:p>
            <a:r>
              <a:rPr lang="de-DE" dirty="0" smtClean="0"/>
              <a:t>Disability Mainstreaming</a:t>
            </a:r>
            <a:endParaRPr lang="de-DE" dirty="0"/>
          </a:p>
        </p:txBody>
      </p:sp>
      <p:sp>
        <p:nvSpPr>
          <p:cNvPr id="95235" name="Rectangle 3"/>
          <p:cNvSpPr>
            <a:spLocks noGrp="1"/>
          </p:cNvSpPr>
          <p:nvPr>
            <p:ph type="subTitle" idx="1"/>
          </p:nvPr>
        </p:nvSpPr>
        <p:spPr/>
        <p:txBody>
          <a:bodyPr/>
          <a:lstStyle/>
          <a:p>
            <a:r>
              <a:rPr lang="de-DE" b="1" dirty="0" smtClean="0">
                <a:solidFill>
                  <a:schemeClr val="tx1"/>
                </a:solidFill>
              </a:rPr>
              <a:t>Impuls </a:t>
            </a:r>
            <a:r>
              <a:rPr lang="de-DE" b="1" dirty="0">
                <a:solidFill>
                  <a:schemeClr val="tx1"/>
                </a:solidFill>
              </a:rPr>
              <a:t>auf der </a:t>
            </a:r>
          </a:p>
          <a:p>
            <a:r>
              <a:rPr lang="de-DE" b="1" dirty="0" smtClean="0">
                <a:solidFill>
                  <a:schemeClr val="tx1"/>
                </a:solidFill>
              </a:rPr>
              <a:t>4. Sitzung der ressortübergreifenden Arbeitsgruppe „Leitlinien der Berliner Seniorenpolitik</a:t>
            </a:r>
            <a:endParaRPr lang="de-DE" b="1" dirty="0">
              <a:solidFill>
                <a:schemeClr val="tx1"/>
              </a:solidFill>
            </a:endParaRPr>
          </a:p>
          <a:p>
            <a:r>
              <a:rPr lang="de-DE" b="1" dirty="0">
                <a:solidFill>
                  <a:schemeClr val="tx1"/>
                </a:solidFill>
              </a:rPr>
              <a:t>am </a:t>
            </a:r>
            <a:r>
              <a:rPr lang="de-DE" b="1" dirty="0" smtClean="0">
                <a:solidFill>
                  <a:schemeClr val="tx1"/>
                </a:solidFill>
              </a:rPr>
              <a:t>23.06.2015 </a:t>
            </a:r>
            <a:endParaRPr lang="de-DE" b="1" dirty="0">
              <a:solidFill>
                <a:schemeClr val="tx1"/>
              </a:solidFill>
            </a:endParaRPr>
          </a:p>
          <a:p>
            <a:endParaRPr lang="de-DE" b="1" dirty="0" smtClean="0">
              <a:solidFill>
                <a:schemeClr val="tx1"/>
              </a:solidFill>
            </a:endParaRPr>
          </a:p>
          <a:p>
            <a:endParaRPr lang="de-DE" b="1" dirty="0">
              <a:solidFill>
                <a:schemeClr val="tx1"/>
              </a:solidFill>
            </a:endParaRPr>
          </a:p>
          <a:p>
            <a:r>
              <a:rPr lang="de-DE" b="1" dirty="0" smtClean="0">
                <a:solidFill>
                  <a:schemeClr val="tx1"/>
                </a:solidFill>
              </a:rPr>
              <a:t>Christine Braunert-Rümenapf</a:t>
            </a: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marL="285750" indent="-285750">
              <a:lnSpc>
                <a:spcPct val="150000"/>
              </a:lnSpc>
              <a:buFont typeface="Courier New" panose="02070309020205020404" pitchFamily="49" charset="0"/>
              <a:buChar char="o"/>
            </a:pPr>
            <a:endParaRPr lang="de-DE" dirty="0" smtClean="0">
              <a:solidFill>
                <a:schemeClr val="tx1"/>
              </a:solidFill>
            </a:endParaRPr>
          </a:p>
          <a:p>
            <a:pPr marL="285750" indent="-285750">
              <a:lnSpc>
                <a:spcPct val="150000"/>
              </a:lnSpc>
              <a:buFont typeface="Courier New" panose="02070309020205020404" pitchFamily="49" charset="0"/>
              <a:buChar char="o"/>
            </a:pPr>
            <a:r>
              <a:rPr lang="de-DE" dirty="0" smtClean="0">
                <a:solidFill>
                  <a:schemeClr val="tx1"/>
                </a:solidFill>
              </a:rPr>
              <a:t>seit dem 26. März 2009 ist das Übereinkommen über die Rechte von Menschen mit Behinderung (BRK) in der BRD rechtsverbindlich</a:t>
            </a:r>
          </a:p>
          <a:p>
            <a:pPr marL="285750" indent="-285750">
              <a:lnSpc>
                <a:spcPct val="150000"/>
              </a:lnSpc>
              <a:buFont typeface="Courier New" panose="02070309020205020404" pitchFamily="49" charset="0"/>
              <a:buChar char="o"/>
            </a:pPr>
            <a:r>
              <a:rPr lang="de-DE" dirty="0">
                <a:solidFill>
                  <a:schemeClr val="tx1"/>
                </a:solidFill>
              </a:rPr>
              <a:t>Geltungsbereich: alle Menschen mit Behinderung </a:t>
            </a:r>
            <a:endParaRPr lang="de-DE" dirty="0" smtClean="0">
              <a:solidFill>
                <a:schemeClr val="tx1"/>
              </a:solidFill>
            </a:endParaRPr>
          </a:p>
          <a:p>
            <a:pPr marL="285750" indent="-285750">
              <a:lnSpc>
                <a:spcPct val="150000"/>
              </a:lnSpc>
              <a:buFont typeface="Courier New" panose="02070309020205020404" pitchFamily="49" charset="0"/>
              <a:buChar char="o"/>
            </a:pPr>
            <a:r>
              <a:rPr lang="de-DE" dirty="0" smtClean="0">
                <a:solidFill>
                  <a:schemeClr val="tx1"/>
                </a:solidFill>
              </a:rPr>
              <a:t>bewusst </a:t>
            </a:r>
            <a:r>
              <a:rPr lang="de-DE" dirty="0">
                <a:solidFill>
                  <a:schemeClr val="tx1"/>
                </a:solidFill>
              </a:rPr>
              <a:t>keine abschließende Definition, da im Verständnis der BRK Behinderung einer permanenten Veränderung unterliegt</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Anlass für ein Disability Mainstreaming I</a:t>
            </a:r>
            <a:endParaRPr lang="de-DE" sz="2800" dirty="0"/>
          </a:p>
        </p:txBody>
      </p:sp>
    </p:spTree>
    <p:extLst>
      <p:ext uri="{BB962C8B-B14F-4D97-AF65-F5344CB8AC3E}">
        <p14:creationId xmlns:p14="http://schemas.microsoft.com/office/powerpoint/2010/main" val="7293684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a:lnSpc>
                <a:spcPct val="150000"/>
              </a:lnSpc>
            </a:pPr>
            <a:endParaRPr lang="de-DE" dirty="0" smtClean="0">
              <a:solidFill>
                <a:schemeClr val="tx1"/>
              </a:solidFill>
            </a:endParaRPr>
          </a:p>
          <a:p>
            <a:pPr marL="285750" indent="-285750">
              <a:lnSpc>
                <a:spcPct val="150000"/>
              </a:lnSpc>
              <a:buFont typeface="Courier New" panose="02070309020205020404" pitchFamily="49" charset="0"/>
              <a:buChar char="o"/>
            </a:pPr>
            <a:r>
              <a:rPr lang="de-DE" dirty="0" smtClean="0">
                <a:solidFill>
                  <a:schemeClr val="tx1"/>
                </a:solidFill>
              </a:rPr>
              <a:t>Entstehung </a:t>
            </a:r>
            <a:r>
              <a:rPr lang="de-DE" dirty="0">
                <a:solidFill>
                  <a:schemeClr val="tx1"/>
                </a:solidFill>
              </a:rPr>
              <a:t>von Behinderung in Wechselwirkungen zwischen persönlichen Beeinträchtigungen und einstellungs- und umweltbedingten Barrieren</a:t>
            </a:r>
          </a:p>
          <a:p>
            <a:pPr marL="285750" indent="-285750">
              <a:lnSpc>
                <a:spcPct val="150000"/>
              </a:lnSpc>
              <a:buFont typeface="Courier New" panose="02070309020205020404" pitchFamily="49" charset="0"/>
              <a:buChar char="o"/>
            </a:pPr>
            <a:r>
              <a:rPr lang="de-DE" dirty="0">
                <a:solidFill>
                  <a:schemeClr val="tx1"/>
                </a:solidFill>
              </a:rPr>
              <a:t>Abkehr von einem defizitorientierten, medizinischen </a:t>
            </a:r>
            <a:r>
              <a:rPr lang="de-DE" dirty="0" smtClean="0">
                <a:solidFill>
                  <a:schemeClr val="tx1"/>
                </a:solidFill>
              </a:rPr>
              <a:t>und individuellen Ansatz </a:t>
            </a:r>
            <a:r>
              <a:rPr lang="de-DE" dirty="0">
                <a:solidFill>
                  <a:schemeClr val="tx1"/>
                </a:solidFill>
              </a:rPr>
              <a:t>hin zu einem sozialen und dynamischen Verständnis von Behinderung</a:t>
            </a:r>
          </a:p>
          <a:p>
            <a:pPr>
              <a:lnSpc>
                <a:spcPct val="150000"/>
              </a:lnSpc>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a:lnSpc>
                <a:spcPct val="150000"/>
              </a:lnSpc>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Anlass für ein Disability Mainstreaming II</a:t>
            </a:r>
            <a:endParaRPr lang="de-DE" sz="2800" dirty="0"/>
          </a:p>
        </p:txBody>
      </p:sp>
    </p:spTree>
    <p:extLst>
      <p:ext uri="{BB962C8B-B14F-4D97-AF65-F5344CB8AC3E}">
        <p14:creationId xmlns:p14="http://schemas.microsoft.com/office/powerpoint/2010/main" val="1932379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a:lnSpc>
                <a:spcPct val="150000"/>
              </a:lnSpc>
            </a:pPr>
            <a:endParaRPr lang="de-DE" dirty="0" smtClean="0">
              <a:solidFill>
                <a:schemeClr val="tx1"/>
              </a:solidFill>
            </a:endParaRPr>
          </a:p>
          <a:p>
            <a:pPr marL="285750" indent="-285750">
              <a:lnSpc>
                <a:spcPct val="150000"/>
              </a:lnSpc>
              <a:buFont typeface="Courier New" panose="02070309020205020404" pitchFamily="49" charset="0"/>
              <a:buChar char="o"/>
            </a:pPr>
            <a:r>
              <a:rPr lang="de-DE" dirty="0">
                <a:solidFill>
                  <a:schemeClr val="tx1"/>
                </a:solidFill>
              </a:rPr>
              <a:t>Leitbild der UN-BRK ist die Inklusion</a:t>
            </a:r>
          </a:p>
          <a:p>
            <a:pPr marL="285750" indent="-285750">
              <a:lnSpc>
                <a:spcPct val="150000"/>
              </a:lnSpc>
              <a:buFont typeface="Courier New" panose="02070309020205020404" pitchFamily="49" charset="0"/>
              <a:buChar char="o"/>
            </a:pPr>
            <a:r>
              <a:rPr lang="de-DE" dirty="0">
                <a:solidFill>
                  <a:schemeClr val="tx1"/>
                </a:solidFill>
              </a:rPr>
              <a:t>Inklusion im Sinne der BRK ist die menschenrechtlich begründete Forderung nach der vollen und gleichberechtigten Teilhabe in allen Lebensbereichen </a:t>
            </a:r>
          </a:p>
          <a:p>
            <a:pPr marL="285750" indent="-285750">
              <a:lnSpc>
                <a:spcPct val="150000"/>
              </a:lnSpc>
              <a:buFont typeface="Courier New" panose="02070309020205020404" pitchFamily="49" charset="0"/>
              <a:buChar char="o"/>
            </a:pPr>
            <a:r>
              <a:rPr lang="de-DE" dirty="0" smtClean="0">
                <a:solidFill>
                  <a:schemeClr val="tx1"/>
                </a:solidFill>
              </a:rPr>
              <a:t>d. </a:t>
            </a:r>
            <a:r>
              <a:rPr lang="de-DE" dirty="0">
                <a:solidFill>
                  <a:schemeClr val="tx1"/>
                </a:solidFill>
              </a:rPr>
              <a:t>h.: gleichberechtigte Teilhabe in allen Lebensbereichen sind damit Ziele der Inklusion und zugleich ihre Indikatoren   </a:t>
            </a:r>
          </a:p>
          <a:p>
            <a:pPr>
              <a:lnSpc>
                <a:spcPct val="150000"/>
              </a:lnSpc>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a:lnSpc>
                <a:spcPct val="150000"/>
              </a:lnSpc>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Anlass für ein Disability Mainstreaming III</a:t>
            </a:r>
            <a:endParaRPr lang="de-DE" sz="2800" dirty="0"/>
          </a:p>
        </p:txBody>
      </p:sp>
    </p:spTree>
    <p:extLst>
      <p:ext uri="{BB962C8B-B14F-4D97-AF65-F5344CB8AC3E}">
        <p14:creationId xmlns:p14="http://schemas.microsoft.com/office/powerpoint/2010/main" val="3486265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Leitbild Inklusion</a:t>
            </a:r>
            <a:endParaRPr lang="de-DE" dirty="0"/>
          </a:p>
        </p:txBody>
      </p:sp>
      <p:sp>
        <p:nvSpPr>
          <p:cNvPr id="3" name="Inhaltsplatzhalter 2"/>
          <p:cNvSpPr>
            <a:spLocks noGrp="1"/>
          </p:cNvSpPr>
          <p:nvPr>
            <p:ph idx="1"/>
          </p:nvPr>
        </p:nvSpPr>
        <p:spPr/>
        <p:txBody>
          <a:bodyPr/>
          <a:lstStyle/>
          <a:p>
            <a:pPr>
              <a:lnSpc>
                <a:spcPct val="150000"/>
              </a:lnSpc>
              <a:buFont typeface="Courier New" panose="02070309020205020404" pitchFamily="49" charset="0"/>
              <a:buChar char="o"/>
            </a:pPr>
            <a:r>
              <a:rPr lang="de-DE" sz="1800" dirty="0"/>
              <a:t>Inklusion geht von der Besonderheit und den Bedürfnissen eines jeden Einzelnen aus und meint die </a:t>
            </a:r>
            <a:r>
              <a:rPr lang="de-DE" sz="1800" dirty="0" smtClean="0"/>
              <a:t>Anpassung </a:t>
            </a:r>
            <a:r>
              <a:rPr lang="de-DE" sz="1800" dirty="0"/>
              <a:t>der Umgebung an die </a:t>
            </a:r>
            <a:r>
              <a:rPr lang="de-DE" sz="1800" dirty="0" smtClean="0"/>
              <a:t>Menschen</a:t>
            </a:r>
          </a:p>
          <a:p>
            <a:pPr>
              <a:lnSpc>
                <a:spcPct val="150000"/>
              </a:lnSpc>
              <a:buFont typeface="Courier New" panose="02070309020205020404" pitchFamily="49" charset="0"/>
              <a:buChar char="o"/>
            </a:pPr>
            <a:r>
              <a:rPr lang="de-DE" sz="1800" dirty="0" smtClean="0"/>
              <a:t>damit einher geht die Verpflichtung aller Institutionen, ihre Arbeit auf die Teilhabe und Selbstbestimmung aller Menschen auszurichten</a:t>
            </a:r>
          </a:p>
          <a:p>
            <a:pPr>
              <a:lnSpc>
                <a:spcPct val="150000"/>
              </a:lnSpc>
              <a:buFont typeface="Courier New" panose="02070309020205020404" pitchFamily="49" charset="0"/>
              <a:buChar char="o"/>
            </a:pPr>
            <a:r>
              <a:rPr lang="de-DE" sz="1800" dirty="0" smtClean="0"/>
              <a:t>Inklusion zielt auf einen tiefgreifenden Umbau aller Mikro-, </a:t>
            </a:r>
            <a:r>
              <a:rPr lang="de-DE" sz="1800" dirty="0" err="1" smtClean="0"/>
              <a:t>Meso</a:t>
            </a:r>
            <a:r>
              <a:rPr lang="de-DE" sz="1800" dirty="0" smtClean="0"/>
              <a:t>- und Makrostrukturen – das bedeutet für alle Akteure eine große Herausforderung </a:t>
            </a:r>
            <a:endParaRPr lang="de-DE" sz="1800" dirty="0"/>
          </a:p>
          <a:p>
            <a:endParaRPr lang="de-DE" dirty="0"/>
          </a:p>
        </p:txBody>
      </p:sp>
      <p:sp>
        <p:nvSpPr>
          <p:cNvPr id="5" name="Foliennummernplatzhalter 4"/>
          <p:cNvSpPr>
            <a:spLocks noGrp="1"/>
          </p:cNvSpPr>
          <p:nvPr>
            <p:ph type="sldNum" sz="quarter" idx="11"/>
          </p:nvPr>
        </p:nvSpPr>
        <p:spPr/>
        <p:txBody>
          <a:bodyPr/>
          <a:lstStyle/>
          <a:p>
            <a:pPr>
              <a:defRPr/>
            </a:pPr>
            <a:fld id="{5DD431CE-8981-4CA0-A200-02EA34FDEB68}" type="slidenum">
              <a:rPr lang="en-US" smtClean="0"/>
              <a:pPr>
                <a:defRPr/>
              </a:pPr>
              <a:t>5</a:t>
            </a:fld>
            <a:endParaRPr lang="en-US" dirty="0"/>
          </a:p>
        </p:txBody>
      </p:sp>
      <p:sp>
        <p:nvSpPr>
          <p:cNvPr id="9" name="Rechteck 8"/>
          <p:cNvSpPr/>
          <p:nvPr/>
        </p:nvSpPr>
        <p:spPr>
          <a:xfrm>
            <a:off x="304800" y="182546"/>
            <a:ext cx="4572000" cy="253916"/>
          </a:xfrm>
          <a:prstGeom prst="rect">
            <a:avLst/>
          </a:prstGeom>
        </p:spPr>
        <p:txBody>
          <a:bodyPr>
            <a:spAutoFit/>
          </a:bodyPr>
          <a:lstStyle/>
          <a:p>
            <a:pPr>
              <a:buNone/>
            </a:pPr>
            <a:r>
              <a:rPr lang="de-DE" sz="1050" dirty="0" smtClean="0"/>
              <a:t>Der Landesbeauftrage </a:t>
            </a:r>
            <a:r>
              <a:rPr lang="de-DE" sz="1050" dirty="0"/>
              <a:t>für Menschen mit </a:t>
            </a:r>
            <a:r>
              <a:rPr lang="de-DE" sz="1050" dirty="0" smtClean="0"/>
              <a:t>Behinderung</a:t>
            </a:r>
            <a:endParaRPr lang="de-DE" sz="1050" dirty="0"/>
          </a:p>
        </p:txBody>
      </p:sp>
    </p:spTree>
    <p:extLst>
      <p:ext uri="{BB962C8B-B14F-4D97-AF65-F5344CB8AC3E}">
        <p14:creationId xmlns:p14="http://schemas.microsoft.com/office/powerpoint/2010/main" val="1848839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a:lnSpc>
                <a:spcPct val="150000"/>
              </a:lnSpc>
            </a:pPr>
            <a:endParaRPr lang="de-DE" dirty="0" smtClean="0">
              <a:solidFill>
                <a:schemeClr val="tx1"/>
              </a:solidFill>
            </a:endParaRPr>
          </a:p>
          <a:p>
            <a:pPr marL="285750" indent="-285750">
              <a:lnSpc>
                <a:spcPct val="150000"/>
              </a:lnSpc>
              <a:buFont typeface="Courier New" panose="02070309020205020404" pitchFamily="49" charset="0"/>
              <a:buChar char="o"/>
            </a:pPr>
            <a:r>
              <a:rPr lang="de-DE" dirty="0" smtClean="0">
                <a:solidFill>
                  <a:schemeClr val="tx1"/>
                </a:solidFill>
              </a:rPr>
              <a:t>Behinderung wird zur Querschnittsaufgabe und soll in allen Lebensbereichen verankert werden</a:t>
            </a:r>
          </a:p>
          <a:p>
            <a:pPr marL="285750" indent="-285750">
              <a:lnSpc>
                <a:spcPct val="150000"/>
              </a:lnSpc>
              <a:buFont typeface="Courier New" panose="02070309020205020404" pitchFamily="49" charset="0"/>
              <a:buChar char="o"/>
            </a:pPr>
            <a:r>
              <a:rPr lang="de-DE" dirty="0">
                <a:solidFill>
                  <a:schemeClr val="tx1"/>
                </a:solidFill>
              </a:rPr>
              <a:t>hier setzt das Konzept Disability Mainstreaming an</a:t>
            </a:r>
          </a:p>
          <a:p>
            <a:pPr marL="285750" indent="-285750">
              <a:lnSpc>
                <a:spcPct val="150000"/>
              </a:lnSpc>
              <a:buFont typeface="Courier New" panose="02070309020205020404" pitchFamily="49" charset="0"/>
              <a:buChar char="o"/>
            </a:pPr>
            <a:r>
              <a:rPr lang="de-DE" dirty="0" smtClean="0">
                <a:solidFill>
                  <a:schemeClr val="tx1"/>
                </a:solidFill>
              </a:rPr>
              <a:t>es ist </a:t>
            </a:r>
            <a:r>
              <a:rPr lang="de-DE" dirty="0">
                <a:solidFill>
                  <a:schemeClr val="tx1"/>
                </a:solidFill>
              </a:rPr>
              <a:t>eine Strategie und ein Instrument, mit der die Gleichstellung von Menschen mit Behinderung in das Handeln der Verwaltung integriert werden kann</a:t>
            </a:r>
          </a:p>
          <a:p>
            <a:pPr>
              <a:lnSpc>
                <a:spcPct val="150000"/>
              </a:lnSpc>
            </a:pPr>
            <a:r>
              <a:rPr lang="de-DE" dirty="0" smtClean="0">
                <a:solidFill>
                  <a:schemeClr val="tx1"/>
                </a:solidFill>
              </a:rPr>
              <a:t>   </a:t>
            </a:r>
            <a:endParaRPr lang="de-DE" dirty="0">
              <a:solidFill>
                <a:schemeClr val="tx1"/>
              </a:solidFill>
            </a:endParaRPr>
          </a:p>
          <a:p>
            <a:pPr>
              <a:lnSpc>
                <a:spcPct val="150000"/>
              </a:lnSpc>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a:lnSpc>
                <a:spcPct val="150000"/>
              </a:lnSpc>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Das Konzept Disability Mainstreaming I</a:t>
            </a:r>
            <a:endParaRPr lang="de-DE" sz="2800" dirty="0"/>
          </a:p>
        </p:txBody>
      </p:sp>
    </p:spTree>
    <p:extLst>
      <p:ext uri="{BB962C8B-B14F-4D97-AF65-F5344CB8AC3E}">
        <p14:creationId xmlns:p14="http://schemas.microsoft.com/office/powerpoint/2010/main" val="3111794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marL="285750" indent="-285750">
              <a:lnSpc>
                <a:spcPct val="150000"/>
              </a:lnSpc>
              <a:buFont typeface="Courier New" panose="02070309020205020404" pitchFamily="49" charset="0"/>
              <a:buChar char="o"/>
            </a:pPr>
            <a:endParaRPr lang="de-DE" dirty="0" smtClean="0">
              <a:solidFill>
                <a:schemeClr val="tx1"/>
              </a:solidFill>
            </a:endParaRPr>
          </a:p>
          <a:p>
            <a:pPr marL="285750" indent="-285750">
              <a:lnSpc>
                <a:spcPct val="150000"/>
              </a:lnSpc>
              <a:buFont typeface="Courier New" panose="02070309020205020404" pitchFamily="49" charset="0"/>
              <a:buChar char="o"/>
            </a:pPr>
            <a:r>
              <a:rPr lang="de-DE" dirty="0" smtClean="0">
                <a:solidFill>
                  <a:schemeClr val="tx1"/>
                </a:solidFill>
              </a:rPr>
              <a:t>bezeichnet die Absicht, </a:t>
            </a:r>
            <a:r>
              <a:rPr lang="de-DE" dirty="0">
                <a:solidFill>
                  <a:schemeClr val="tx1"/>
                </a:solidFill>
              </a:rPr>
              <a:t>die Gleichstellung von Behinderten auf allen gesellschaftlichen Ebenen durchzusetzen</a:t>
            </a:r>
          </a:p>
          <a:p>
            <a:pPr marL="285750" indent="-285750">
              <a:lnSpc>
                <a:spcPct val="150000"/>
              </a:lnSpc>
              <a:buFont typeface="Courier New" panose="02070309020205020404" pitchFamily="49" charset="0"/>
              <a:buChar char="o"/>
            </a:pPr>
            <a:r>
              <a:rPr lang="de-DE" dirty="0" smtClean="0">
                <a:solidFill>
                  <a:schemeClr val="tx1"/>
                </a:solidFill>
              </a:rPr>
              <a:t>d. h., im Rahmen von Disability Mainstreaming ist grundsätzlich  </a:t>
            </a:r>
            <a:r>
              <a:rPr lang="de-DE" dirty="0">
                <a:solidFill>
                  <a:schemeClr val="tx1"/>
                </a:solidFill>
              </a:rPr>
              <a:t>zu hinterfragen, ob </a:t>
            </a:r>
            <a:r>
              <a:rPr lang="de-DE" dirty="0" smtClean="0">
                <a:solidFill>
                  <a:schemeClr val="tx1"/>
                </a:solidFill>
              </a:rPr>
              <a:t>dieses Handeln </a:t>
            </a:r>
            <a:endParaRPr lang="de-DE" dirty="0">
              <a:solidFill>
                <a:schemeClr val="tx1"/>
              </a:solidFill>
            </a:endParaRPr>
          </a:p>
          <a:p>
            <a:pPr marL="823913" lvl="1" indent="-285750">
              <a:lnSpc>
                <a:spcPct val="150000"/>
              </a:lnSpc>
              <a:buFont typeface="Wingdings" panose="05000000000000000000" pitchFamily="2" charset="2"/>
              <a:buChar char="§"/>
            </a:pPr>
            <a:r>
              <a:rPr lang="de-DE" sz="1800" dirty="0">
                <a:solidFill>
                  <a:schemeClr val="tx1"/>
                </a:solidFill>
              </a:rPr>
              <a:t>die Verpflichtung des Landes Berlin zur Herstellung gleichwertiger Lebensbedingungen von Menschen mit und ohne Behinderung fördert</a:t>
            </a:r>
            <a:r>
              <a:rPr lang="de-DE" sz="1800" dirty="0" smtClean="0">
                <a:solidFill>
                  <a:schemeClr val="tx1"/>
                </a:solidFill>
              </a:rPr>
              <a:t>?</a:t>
            </a:r>
            <a:endParaRPr lang="de-DE" sz="1800" dirty="0">
              <a:solidFill>
                <a:schemeClr val="tx1"/>
              </a:solidFill>
            </a:endParaRPr>
          </a:p>
          <a:p>
            <a:pPr>
              <a:lnSpc>
                <a:spcPct val="150000"/>
              </a:lnSpc>
            </a:pPr>
            <a:endParaRPr lang="de-DE" dirty="0">
              <a:solidFill>
                <a:schemeClr val="tx1"/>
              </a:solidFill>
            </a:endParaRPr>
          </a:p>
          <a:p>
            <a:pPr>
              <a:lnSpc>
                <a:spcPct val="150000"/>
              </a:lnSpc>
            </a:pPr>
            <a:r>
              <a:rPr lang="de-DE" dirty="0" smtClean="0">
                <a:solidFill>
                  <a:schemeClr val="tx1"/>
                </a:solidFill>
              </a:rPr>
              <a:t>   </a:t>
            </a:r>
            <a:endParaRPr lang="de-DE" dirty="0">
              <a:solidFill>
                <a:schemeClr val="tx1"/>
              </a:solidFill>
            </a:endParaRPr>
          </a:p>
          <a:p>
            <a:pPr>
              <a:lnSpc>
                <a:spcPct val="150000"/>
              </a:lnSpc>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a:lnSpc>
                <a:spcPct val="150000"/>
              </a:lnSpc>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1024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Das Konzept Disability Mainstreaming II</a:t>
            </a:r>
            <a:endParaRPr lang="de-DE" sz="2800" dirty="0"/>
          </a:p>
        </p:txBody>
      </p:sp>
    </p:spTree>
    <p:extLst>
      <p:ext uri="{BB962C8B-B14F-4D97-AF65-F5344CB8AC3E}">
        <p14:creationId xmlns:p14="http://schemas.microsoft.com/office/powerpoint/2010/main" val="551914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marL="823913" lvl="1" indent="-285750">
              <a:lnSpc>
                <a:spcPct val="150000"/>
              </a:lnSpc>
              <a:buFont typeface="Courier New" panose="02070309020205020404" pitchFamily="49" charset="0"/>
              <a:buChar char="o"/>
            </a:pPr>
            <a:endParaRPr lang="de-DE" sz="1800" dirty="0" smtClean="0">
              <a:solidFill>
                <a:schemeClr val="tx1"/>
              </a:solidFill>
            </a:endParaRPr>
          </a:p>
          <a:p>
            <a:pPr marL="823913" lvl="1" indent="-285750">
              <a:lnSpc>
                <a:spcPct val="150000"/>
              </a:lnSpc>
              <a:buFont typeface="Wingdings" panose="05000000000000000000" pitchFamily="2" charset="2"/>
              <a:buChar char="§"/>
            </a:pPr>
            <a:r>
              <a:rPr lang="de-DE" sz="1800" dirty="0" smtClean="0">
                <a:solidFill>
                  <a:schemeClr val="tx1"/>
                </a:solidFill>
              </a:rPr>
              <a:t>Auswirkungen </a:t>
            </a:r>
            <a:r>
              <a:rPr lang="de-DE" sz="1800" dirty="0">
                <a:solidFill>
                  <a:schemeClr val="tx1"/>
                </a:solidFill>
              </a:rPr>
              <a:t>auf den Prozess der Gleichstellung und Teilhabe von Menschen mit Behinderung hat?</a:t>
            </a:r>
          </a:p>
          <a:p>
            <a:pPr marL="823913" lvl="1" indent="-285750">
              <a:lnSpc>
                <a:spcPct val="150000"/>
              </a:lnSpc>
              <a:buFont typeface="Wingdings" panose="05000000000000000000" pitchFamily="2" charset="2"/>
              <a:buChar char="§"/>
            </a:pPr>
            <a:r>
              <a:rPr lang="de-DE" sz="1800" dirty="0" smtClean="0">
                <a:solidFill>
                  <a:schemeClr val="tx1"/>
                </a:solidFill>
              </a:rPr>
              <a:t>unterschiedlich </a:t>
            </a:r>
            <a:r>
              <a:rPr lang="de-DE" sz="1800" dirty="0">
                <a:solidFill>
                  <a:schemeClr val="tx1"/>
                </a:solidFill>
              </a:rPr>
              <a:t>auf Rechte von Menschen mit und ohne Behinderung wirken</a:t>
            </a:r>
            <a:r>
              <a:rPr lang="de-DE" sz="1800" dirty="0" smtClean="0">
                <a:solidFill>
                  <a:schemeClr val="tx1"/>
                </a:solidFill>
              </a:rPr>
              <a:t>?</a:t>
            </a:r>
          </a:p>
          <a:p>
            <a:pPr marL="823913" lvl="1" indent="-285750">
              <a:lnSpc>
                <a:spcPct val="150000"/>
              </a:lnSpc>
              <a:buFont typeface="Wingdings" panose="05000000000000000000" pitchFamily="2" charset="2"/>
              <a:buChar char="§"/>
            </a:pPr>
            <a:r>
              <a:rPr lang="de-DE" sz="1800" dirty="0" smtClean="0">
                <a:solidFill>
                  <a:schemeClr val="tx1"/>
                </a:solidFill>
              </a:rPr>
              <a:t>sich </a:t>
            </a:r>
            <a:r>
              <a:rPr lang="de-DE" sz="1800" dirty="0">
                <a:solidFill>
                  <a:schemeClr val="tx1"/>
                </a:solidFill>
              </a:rPr>
              <a:t>ggf. hinsichtlich der Nutzbarkeit unterschiedlich auf Menschen mit und ohne Behinderung auswirken</a:t>
            </a:r>
            <a:r>
              <a:rPr lang="de-DE" sz="1800" dirty="0" smtClean="0">
                <a:solidFill>
                  <a:schemeClr val="tx1"/>
                </a:solidFill>
              </a:rPr>
              <a:t>?</a:t>
            </a:r>
            <a:endParaRPr lang="de-DE" sz="1800" dirty="0">
              <a:solidFill>
                <a:schemeClr val="tx1"/>
              </a:solidFill>
            </a:endParaRPr>
          </a:p>
          <a:p>
            <a:pPr lvl="0">
              <a:lnSpc>
                <a:spcPct val="150000"/>
              </a:lnSpc>
            </a:pPr>
            <a:endParaRPr lang="de-DE" dirty="0">
              <a:solidFill>
                <a:schemeClr val="tx1"/>
              </a:solidFill>
            </a:endParaRPr>
          </a:p>
          <a:p>
            <a:pPr>
              <a:lnSpc>
                <a:spcPct val="150000"/>
              </a:lnSpc>
            </a:pPr>
            <a:endParaRPr lang="de-DE" dirty="0">
              <a:solidFill>
                <a:schemeClr val="tx1"/>
              </a:solidFill>
            </a:endParaRPr>
          </a:p>
          <a:p>
            <a:pPr>
              <a:lnSpc>
                <a:spcPct val="150000"/>
              </a:lnSpc>
            </a:pPr>
            <a:r>
              <a:rPr lang="de-DE" dirty="0" smtClean="0">
                <a:solidFill>
                  <a:schemeClr val="tx1"/>
                </a:solidFill>
              </a:rPr>
              <a:t>   </a:t>
            </a:r>
            <a:endParaRPr lang="de-DE" dirty="0">
              <a:solidFill>
                <a:schemeClr val="tx1"/>
              </a:solidFill>
            </a:endParaRPr>
          </a:p>
          <a:p>
            <a:pPr>
              <a:lnSpc>
                <a:spcPct val="150000"/>
              </a:lnSpc>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a:lnSpc>
                <a:spcPct val="150000"/>
              </a:lnSpc>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Das Konzept Disability Mainstreaming III</a:t>
            </a:r>
            <a:endParaRPr lang="de-DE" sz="2800" dirty="0"/>
          </a:p>
        </p:txBody>
      </p:sp>
    </p:spTree>
    <p:extLst>
      <p:ext uri="{BB962C8B-B14F-4D97-AF65-F5344CB8AC3E}">
        <p14:creationId xmlns:p14="http://schemas.microsoft.com/office/powerpoint/2010/main" val="39481041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marL="285750" indent="-285750">
              <a:lnSpc>
                <a:spcPct val="150000"/>
              </a:lnSpc>
              <a:buFont typeface="Courier New" panose="02070309020205020404" pitchFamily="49" charset="0"/>
              <a:buChar char="o"/>
            </a:pPr>
            <a:endParaRPr lang="de-DE" dirty="0" smtClean="0"/>
          </a:p>
          <a:p>
            <a:pPr marL="285750" indent="-285750">
              <a:lnSpc>
                <a:spcPct val="150000"/>
              </a:lnSpc>
              <a:buFont typeface="Courier New" panose="02070309020205020404" pitchFamily="49" charset="0"/>
              <a:buChar char="o"/>
            </a:pPr>
            <a:r>
              <a:rPr lang="de-DE" dirty="0" smtClean="0">
                <a:solidFill>
                  <a:schemeClr val="tx1"/>
                </a:solidFill>
              </a:rPr>
              <a:t>Disability Mainstreaming in der Konkretisierung </a:t>
            </a:r>
            <a:r>
              <a:rPr lang="de-DE" dirty="0">
                <a:solidFill>
                  <a:schemeClr val="tx1"/>
                </a:solidFill>
              </a:rPr>
              <a:t>der „10 Behindertenpolitischen Leitlinien des Landes Berlin zur nachhaltigen Umsetzung der UN – Behindertenrechtskonvention bis zum Jahr 2020“ </a:t>
            </a:r>
            <a:endParaRPr lang="de-DE" dirty="0" smtClean="0">
              <a:solidFill>
                <a:schemeClr val="tx1"/>
              </a:solidFill>
            </a:endParaRPr>
          </a:p>
          <a:p>
            <a:pPr marL="285750" lvl="0" indent="-285750">
              <a:lnSpc>
                <a:spcPct val="150000"/>
              </a:lnSpc>
              <a:buFont typeface="Courier New" panose="02070309020205020404" pitchFamily="49" charset="0"/>
              <a:buChar char="o"/>
            </a:pPr>
            <a:r>
              <a:rPr lang="de-DE" dirty="0" smtClean="0">
                <a:solidFill>
                  <a:schemeClr val="tx1"/>
                </a:solidFill>
              </a:rPr>
              <a:t>festgeschrieben in der BPL 10 „Überprüfung“</a:t>
            </a:r>
            <a:endParaRPr lang="de-DE" dirty="0">
              <a:solidFill>
                <a:schemeClr val="tx1"/>
              </a:solidFill>
            </a:endParaRPr>
          </a:p>
          <a:p>
            <a:pPr>
              <a:lnSpc>
                <a:spcPct val="150000"/>
              </a:lnSpc>
            </a:pPr>
            <a:r>
              <a:rPr lang="de-DE" dirty="0" smtClean="0">
                <a:solidFill>
                  <a:schemeClr val="tx1"/>
                </a:solidFill>
              </a:rPr>
              <a:t> </a:t>
            </a: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Die BPL bis zum Jahr 2020</a:t>
            </a:r>
            <a:endParaRPr lang="de-DE" sz="2800" dirty="0"/>
          </a:p>
        </p:txBody>
      </p:sp>
    </p:spTree>
    <p:extLst>
      <p:ext uri="{BB962C8B-B14F-4D97-AF65-F5344CB8AC3E}">
        <p14:creationId xmlns:p14="http://schemas.microsoft.com/office/powerpoint/2010/main" val="17574567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pPr marL="285750" indent="-285750">
              <a:lnSpc>
                <a:spcPct val="150000"/>
              </a:lnSpc>
              <a:buFont typeface="Courier New" panose="02070309020205020404" pitchFamily="49" charset="0"/>
              <a:buChar char="o"/>
            </a:pPr>
            <a:r>
              <a:rPr lang="de-DE" i="1" dirty="0" smtClean="0">
                <a:solidFill>
                  <a:schemeClr val="tx1"/>
                </a:solidFill>
              </a:rPr>
              <a:t>„Im </a:t>
            </a:r>
            <a:r>
              <a:rPr lang="de-DE" i="1" dirty="0">
                <a:solidFill>
                  <a:schemeClr val="tx1"/>
                </a:solidFill>
              </a:rPr>
              <a:t>Sinne von: </a:t>
            </a:r>
            <a:endParaRPr lang="de-DE" dirty="0">
              <a:solidFill>
                <a:schemeClr val="tx1"/>
              </a:solidFill>
            </a:endParaRPr>
          </a:p>
          <a:p>
            <a:pPr>
              <a:lnSpc>
                <a:spcPct val="150000"/>
              </a:lnSpc>
            </a:pPr>
            <a:r>
              <a:rPr lang="de-DE" i="1" dirty="0">
                <a:solidFill>
                  <a:schemeClr val="tx1"/>
                </a:solidFill>
              </a:rPr>
              <a:t>Regelmäßige Überprüfung, ob Gesetzgebungs-, Verwaltungs- und sonstige Maßnahmen der in der UN-Behindertenrechtskonvention anerkannten Rechte von Menschen mit Behinderung entsprechen sowie das Treffen aller geeigneten Maßnahmen (einschließlich gesetzgeberischer Maßnahmen zur Änderung oder Aufhebung bestehender Gesetze, Verordnungen, Gepflogenheiten und Praktiken), die eine Diskriminierung von Menschen mit Behinderungen ausschließen</a:t>
            </a:r>
            <a:r>
              <a:rPr lang="de-DE" i="1" dirty="0" smtClean="0">
                <a:solidFill>
                  <a:schemeClr val="tx1"/>
                </a:solidFill>
              </a:rPr>
              <a:t>.“ </a:t>
            </a:r>
            <a:endParaRPr lang="de-DE" dirty="0" smtClean="0">
              <a:solidFill>
                <a:schemeClr val="tx1"/>
              </a:solidFill>
            </a:endParaRPr>
          </a:p>
          <a:p>
            <a:pPr marL="285750" lvl="0" indent="-285750">
              <a:lnSpc>
                <a:spcPct val="150000"/>
              </a:lnSpc>
              <a:buFont typeface="Courier New" panose="02070309020205020404" pitchFamily="49" charset="0"/>
              <a:buChar char="o"/>
            </a:pPr>
            <a:endParaRPr lang="de-DE" dirty="0">
              <a:solidFill>
                <a:schemeClr val="tx1"/>
              </a:solidFill>
            </a:endParaRPr>
          </a:p>
          <a:p>
            <a:pPr>
              <a:lnSpc>
                <a:spcPct val="150000"/>
              </a:lnSpc>
            </a:pPr>
            <a:r>
              <a:rPr lang="de-DE" dirty="0" smtClean="0">
                <a:solidFill>
                  <a:schemeClr val="tx1"/>
                </a:solidFill>
              </a:rPr>
              <a:t> </a:t>
            </a: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Die BPL 10 „Überprüfung“</a:t>
            </a:r>
            <a:endParaRPr lang="de-DE" sz="2800" dirty="0"/>
          </a:p>
        </p:txBody>
      </p:sp>
    </p:spTree>
    <p:extLst>
      <p:ext uri="{BB962C8B-B14F-4D97-AF65-F5344CB8AC3E}">
        <p14:creationId xmlns:p14="http://schemas.microsoft.com/office/powerpoint/2010/main" val="85159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023533"/>
            <a:ext cx="7017280" cy="3997706"/>
          </a:xfrm>
        </p:spPr>
        <p:txBody>
          <a:bodyPr/>
          <a:lstStyle/>
          <a:p>
            <a:r>
              <a:rPr lang="de-DE" u="sng" dirty="0" smtClean="0">
                <a:solidFill>
                  <a:schemeClr val="tx1"/>
                </a:solidFill>
              </a:rPr>
              <a:t>„Konkretisierung</a:t>
            </a:r>
            <a:endParaRPr lang="de-DE" u="sng" dirty="0">
              <a:solidFill>
                <a:schemeClr val="tx1"/>
              </a:solidFill>
            </a:endParaRPr>
          </a:p>
          <a:p>
            <a:pPr>
              <a:lnSpc>
                <a:spcPct val="150000"/>
              </a:lnSpc>
            </a:pPr>
            <a:r>
              <a:rPr lang="de-DE" dirty="0">
                <a:solidFill>
                  <a:schemeClr val="tx1"/>
                </a:solidFill>
              </a:rPr>
              <a:t>• Um eine Diskriminierung von Menschen mit Behinderung auszuschließen bzw. um die Verwirklichung der in der UN-Behindertenrechtskonvention anerkannten Rechte von Menschen mit Behinderung zu gewährleisten, wird zur entsprechenden Überprüfung bei Gesetzgebungsverfahren und bei der Erarbeitung von Verordnungen des Landes Berlin eine „Checkliste </a:t>
            </a:r>
            <a:r>
              <a:rPr lang="de-DE" dirty="0" err="1">
                <a:solidFill>
                  <a:schemeClr val="tx1"/>
                </a:solidFill>
              </a:rPr>
              <a:t>Disabilitiy</a:t>
            </a:r>
            <a:r>
              <a:rPr lang="de-DE" dirty="0">
                <a:solidFill>
                  <a:schemeClr val="tx1"/>
                </a:solidFill>
              </a:rPr>
              <a:t> Mainstreaming“ analog der Checkliste Gender Mainstreaming - ein sogenannter „Disability Check“ - eingeführt</a:t>
            </a:r>
            <a:r>
              <a:rPr lang="de-DE" dirty="0" smtClean="0">
                <a:solidFill>
                  <a:schemeClr val="tx1"/>
                </a:solidFill>
              </a:rPr>
              <a:t>.“ </a:t>
            </a:r>
          </a:p>
          <a:p>
            <a:pPr>
              <a:lnSpc>
                <a:spcPct val="150000"/>
              </a:lnSpc>
            </a:pPr>
            <a:r>
              <a:rPr lang="de-DE" sz="800" dirty="0" smtClean="0">
                <a:solidFill>
                  <a:schemeClr val="tx1"/>
                </a:solidFill>
              </a:rPr>
              <a:t>Quelle</a:t>
            </a:r>
            <a:r>
              <a:rPr lang="de-DE" sz="800" dirty="0">
                <a:solidFill>
                  <a:schemeClr val="tx1"/>
                </a:solidFill>
              </a:rPr>
              <a:t>: </a:t>
            </a:r>
            <a:r>
              <a:rPr lang="de-DE" sz="800" dirty="0">
                <a:solidFill>
                  <a:schemeClr val="tx1"/>
                </a:solidFill>
                <a:hlinkClick r:id="rId2"/>
              </a:rPr>
              <a:t>http://www.berlin.de/sen/soziales/themen/menschen-mit-behinderung/behindertenpolitik/un-behindertenrechtskonvention</a:t>
            </a:r>
            <a:r>
              <a:rPr lang="de-DE" sz="800" dirty="0" smtClean="0">
                <a:solidFill>
                  <a:schemeClr val="tx1"/>
                </a:solidFill>
                <a:hlinkClick r:id="rId2"/>
              </a:rPr>
              <a:t>/</a:t>
            </a:r>
            <a:r>
              <a:rPr lang="de-DE" sz="800" dirty="0" smtClean="0">
                <a:solidFill>
                  <a:schemeClr val="tx1"/>
                </a:solidFill>
              </a:rPr>
              <a:t> abgerufen am 9.6.2015</a:t>
            </a:r>
            <a:endParaRPr lang="de-DE" sz="800" dirty="0">
              <a:solidFill>
                <a:schemeClr val="tx1"/>
              </a:solidFill>
            </a:endParaRPr>
          </a:p>
          <a:p>
            <a:pPr marL="285750" lvl="0" indent="-285750">
              <a:lnSpc>
                <a:spcPct val="150000"/>
              </a:lnSpc>
              <a:buFont typeface="Courier New" panose="02070309020205020404" pitchFamily="49" charset="0"/>
              <a:buChar char="o"/>
            </a:pPr>
            <a:endParaRPr lang="de-DE" dirty="0">
              <a:solidFill>
                <a:schemeClr val="tx1"/>
              </a:solidFill>
            </a:endParaRPr>
          </a:p>
          <a:p>
            <a:pPr>
              <a:lnSpc>
                <a:spcPct val="150000"/>
              </a:lnSpc>
            </a:pPr>
            <a:r>
              <a:rPr lang="de-DE" dirty="0" smtClean="0">
                <a:solidFill>
                  <a:schemeClr val="tx1"/>
                </a:solidFill>
              </a:rPr>
              <a:t> </a:t>
            </a: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lnSpc>
                <a:spcPct val="150000"/>
              </a:lnSpc>
              <a:buFont typeface="Courier New" panose="02070309020205020404" pitchFamily="49" charset="0"/>
              <a:buChar char="o"/>
            </a:pPr>
            <a:r>
              <a:rPr lang="de-DE" baseline="30000" dirty="0" smtClean="0">
                <a:solidFill>
                  <a:schemeClr val="tx1"/>
                </a:solidFill>
              </a:rPr>
              <a:t> </a:t>
            </a:r>
          </a:p>
          <a:p>
            <a:pPr marL="285750" indent="-285750">
              <a:lnSpc>
                <a:spcPct val="150000"/>
              </a:lnSpc>
              <a:buFont typeface="Courier New" panose="02070309020205020404" pitchFamily="49" charset="0"/>
              <a:buChar char="o"/>
            </a:pPr>
            <a:endParaRPr lang="de-DE" dirty="0">
              <a:solidFill>
                <a:schemeClr val="tx1"/>
              </a:solidFill>
            </a:endParaRPr>
          </a:p>
          <a:p>
            <a:pPr marL="285750" indent="-285750">
              <a:buFont typeface="Courier New" panose="02070309020205020404" pitchFamily="49" charset="0"/>
              <a:buChar char="o"/>
            </a:pPr>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67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Die BPL 10 „Überprüfung“</a:t>
            </a:r>
            <a:endParaRPr lang="de-DE" sz="2800" dirty="0"/>
          </a:p>
        </p:txBody>
      </p:sp>
    </p:spTree>
    <p:extLst>
      <p:ext uri="{BB962C8B-B14F-4D97-AF65-F5344CB8AC3E}">
        <p14:creationId xmlns:p14="http://schemas.microsoft.com/office/powerpoint/2010/main" val="4157843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p:cNvSpPr>
          <p:nvPr>
            <p:ph type="subTitle" idx="1"/>
          </p:nvPr>
        </p:nvSpPr>
        <p:spPr>
          <a:xfrm>
            <a:off x="1220787" y="2167467"/>
            <a:ext cx="7017280" cy="3853771"/>
          </a:xfrm>
        </p:spPr>
        <p:txBody>
          <a:bodyPr/>
          <a:lstStyle/>
          <a:p>
            <a:r>
              <a:rPr lang="de-DE" dirty="0" smtClean="0">
                <a:solidFill>
                  <a:schemeClr val="tx1"/>
                </a:solidFill>
              </a:rPr>
              <a:t>Disability Mainstreaming</a:t>
            </a:r>
          </a:p>
          <a:p>
            <a:pPr marL="285750" indent="-285750">
              <a:buFont typeface="Courier New" panose="02070309020205020404" pitchFamily="49" charset="0"/>
              <a:buChar char="o"/>
            </a:pPr>
            <a:endParaRPr lang="de-DE" dirty="0" smtClean="0"/>
          </a:p>
          <a:p>
            <a:pPr marL="285750" indent="-285750">
              <a:lnSpc>
                <a:spcPct val="150000"/>
              </a:lnSpc>
              <a:buFont typeface="Courier New" panose="02070309020205020404" pitchFamily="49" charset="0"/>
              <a:buChar char="o"/>
            </a:pPr>
            <a:r>
              <a:rPr lang="de-DE" dirty="0" smtClean="0">
                <a:solidFill>
                  <a:schemeClr val="tx1"/>
                </a:solidFill>
              </a:rPr>
              <a:t>ist </a:t>
            </a:r>
            <a:r>
              <a:rPr lang="de-DE" dirty="0">
                <a:solidFill>
                  <a:schemeClr val="tx1"/>
                </a:solidFill>
              </a:rPr>
              <a:t>eine Analogie zu dem bei der Geschlechteremanzipation verwendeten Begriff Gender </a:t>
            </a:r>
            <a:r>
              <a:rPr lang="de-DE" dirty="0" smtClean="0">
                <a:solidFill>
                  <a:schemeClr val="tx1"/>
                </a:solidFill>
              </a:rPr>
              <a:t>Mainstreaming</a:t>
            </a:r>
            <a:r>
              <a:rPr lang="de-DE" baseline="30000" dirty="0" smtClean="0">
                <a:solidFill>
                  <a:schemeClr val="tx1"/>
                </a:solidFill>
              </a:rPr>
              <a:t> </a:t>
            </a:r>
          </a:p>
          <a:p>
            <a:pPr marL="285750" indent="-285750">
              <a:lnSpc>
                <a:spcPct val="150000"/>
              </a:lnSpc>
              <a:buFont typeface="Courier New" panose="02070309020205020404" pitchFamily="49" charset="0"/>
              <a:buChar char="o"/>
            </a:pPr>
            <a:r>
              <a:rPr lang="de-DE" dirty="0" smtClean="0">
                <a:solidFill>
                  <a:schemeClr val="tx1"/>
                </a:solidFill>
              </a:rPr>
              <a:t>es kann daher auf die Instrumente des Gender Mainstreaming zurückgegriffen werden</a:t>
            </a:r>
            <a:endParaRPr lang="de-DE" dirty="0">
              <a:solidFill>
                <a:schemeClr val="tx1"/>
              </a:solidFill>
            </a:endParaRPr>
          </a:p>
          <a:p>
            <a:pPr>
              <a:lnSpc>
                <a:spcPct val="150000"/>
              </a:lnSpc>
            </a:pPr>
            <a:endParaRPr lang="de-DE" baseline="30000" dirty="0">
              <a:solidFill>
                <a:schemeClr val="tx1"/>
              </a:solidFill>
            </a:endParaRPr>
          </a:p>
          <a:p>
            <a:endParaRPr lang="de-DE" dirty="0">
              <a:solidFill>
                <a:schemeClr val="tx1"/>
              </a:solidFill>
            </a:endParaRPr>
          </a:p>
        </p:txBody>
      </p:sp>
      <p:sp>
        <p:nvSpPr>
          <p:cNvPr id="2" name="Rechteck 1"/>
          <p:cNvSpPr/>
          <p:nvPr/>
        </p:nvSpPr>
        <p:spPr>
          <a:xfrm>
            <a:off x="304800" y="309504"/>
            <a:ext cx="4572000" cy="253916"/>
          </a:xfrm>
          <a:prstGeom prst="rect">
            <a:avLst/>
          </a:prstGeom>
        </p:spPr>
        <p:txBody>
          <a:bodyPr>
            <a:spAutoFit/>
          </a:bodyPr>
          <a:lstStyle/>
          <a:p>
            <a:pPr>
              <a:buNone/>
            </a:pPr>
            <a:r>
              <a:rPr lang="de-DE" sz="1050" dirty="0" smtClean="0"/>
              <a:t>Büro des Landesbeauftrage für Menschen mit Behinderung</a:t>
            </a:r>
            <a:endParaRPr lang="de-DE" sz="1050" dirty="0"/>
          </a:p>
        </p:txBody>
      </p:sp>
      <p:sp>
        <p:nvSpPr>
          <p:cNvPr id="6" name="Titel 1"/>
          <p:cNvSpPr txBox="1">
            <a:spLocks/>
          </p:cNvSpPr>
          <p:nvPr/>
        </p:nvSpPr>
        <p:spPr bwMode="auto">
          <a:xfrm>
            <a:off x="1206500" y="965201"/>
            <a:ext cx="71977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lnSpc>
                <a:spcPct val="120000"/>
              </a:lnSpc>
              <a:spcBef>
                <a:spcPct val="0"/>
              </a:spcBef>
              <a:spcAft>
                <a:spcPct val="20000"/>
              </a:spcAft>
              <a:defRPr sz="3000" b="1" kern="1200" smtClean="0">
                <a:solidFill>
                  <a:schemeClr val="tx1"/>
                </a:solidFill>
                <a:latin typeface="+mj-lt"/>
                <a:ea typeface="+mj-ea"/>
                <a:cs typeface="+mj-cs"/>
              </a:defRPr>
            </a:lvl1pPr>
            <a:lvl2pPr algn="l" rtl="0" eaLnBrk="1" fontAlgn="base" hangingPunct="1">
              <a:lnSpc>
                <a:spcPct val="120000"/>
              </a:lnSpc>
              <a:spcBef>
                <a:spcPct val="0"/>
              </a:spcBef>
              <a:spcAft>
                <a:spcPct val="20000"/>
              </a:spcAft>
              <a:defRPr sz="2300" b="1">
                <a:solidFill>
                  <a:schemeClr val="tx2"/>
                </a:solidFill>
                <a:latin typeface="Arial" charset="0"/>
              </a:defRPr>
            </a:lvl2pPr>
            <a:lvl3pPr algn="l" rtl="0" eaLnBrk="1" fontAlgn="base" hangingPunct="1">
              <a:lnSpc>
                <a:spcPct val="120000"/>
              </a:lnSpc>
              <a:spcBef>
                <a:spcPct val="0"/>
              </a:spcBef>
              <a:spcAft>
                <a:spcPct val="20000"/>
              </a:spcAft>
              <a:defRPr sz="2300" b="1">
                <a:solidFill>
                  <a:schemeClr val="tx2"/>
                </a:solidFill>
                <a:latin typeface="Arial" charset="0"/>
              </a:defRPr>
            </a:lvl3pPr>
            <a:lvl4pPr algn="l" rtl="0" eaLnBrk="1" fontAlgn="base" hangingPunct="1">
              <a:lnSpc>
                <a:spcPct val="120000"/>
              </a:lnSpc>
              <a:spcBef>
                <a:spcPct val="0"/>
              </a:spcBef>
              <a:spcAft>
                <a:spcPct val="20000"/>
              </a:spcAft>
              <a:defRPr sz="2300" b="1">
                <a:solidFill>
                  <a:schemeClr val="tx2"/>
                </a:solidFill>
                <a:latin typeface="Arial" charset="0"/>
              </a:defRPr>
            </a:lvl4pPr>
            <a:lvl5pPr algn="l" rtl="0" eaLnBrk="1" fontAlgn="base" hangingPunct="1">
              <a:lnSpc>
                <a:spcPct val="120000"/>
              </a:lnSpc>
              <a:spcBef>
                <a:spcPct val="0"/>
              </a:spcBef>
              <a:spcAft>
                <a:spcPct val="20000"/>
              </a:spcAft>
              <a:defRPr sz="2300" b="1">
                <a:solidFill>
                  <a:schemeClr val="tx2"/>
                </a:solidFill>
                <a:latin typeface="Arial" charset="0"/>
              </a:defRPr>
            </a:lvl5pPr>
            <a:lvl6pPr marL="457200" algn="l" rtl="0" eaLnBrk="1" fontAlgn="base" hangingPunct="1">
              <a:lnSpc>
                <a:spcPct val="120000"/>
              </a:lnSpc>
              <a:spcBef>
                <a:spcPct val="0"/>
              </a:spcBef>
              <a:spcAft>
                <a:spcPct val="20000"/>
              </a:spcAft>
              <a:defRPr sz="2300" b="1">
                <a:solidFill>
                  <a:schemeClr val="tx2"/>
                </a:solidFill>
                <a:latin typeface="Arial" charset="0"/>
              </a:defRPr>
            </a:lvl6pPr>
            <a:lvl7pPr marL="914400" algn="l" rtl="0" eaLnBrk="1" fontAlgn="base" hangingPunct="1">
              <a:lnSpc>
                <a:spcPct val="120000"/>
              </a:lnSpc>
              <a:spcBef>
                <a:spcPct val="0"/>
              </a:spcBef>
              <a:spcAft>
                <a:spcPct val="20000"/>
              </a:spcAft>
              <a:defRPr sz="2300" b="1">
                <a:solidFill>
                  <a:schemeClr val="tx2"/>
                </a:solidFill>
                <a:latin typeface="Arial" charset="0"/>
              </a:defRPr>
            </a:lvl7pPr>
            <a:lvl8pPr marL="1371600" algn="l" rtl="0" eaLnBrk="1" fontAlgn="base" hangingPunct="1">
              <a:lnSpc>
                <a:spcPct val="120000"/>
              </a:lnSpc>
              <a:spcBef>
                <a:spcPct val="0"/>
              </a:spcBef>
              <a:spcAft>
                <a:spcPct val="20000"/>
              </a:spcAft>
              <a:defRPr sz="2300" b="1">
                <a:solidFill>
                  <a:schemeClr val="tx2"/>
                </a:solidFill>
                <a:latin typeface="Arial" charset="0"/>
              </a:defRPr>
            </a:lvl8pPr>
            <a:lvl9pPr marL="1828800" algn="l" rtl="0" eaLnBrk="1" fontAlgn="base" hangingPunct="1">
              <a:lnSpc>
                <a:spcPct val="120000"/>
              </a:lnSpc>
              <a:spcBef>
                <a:spcPct val="0"/>
              </a:spcBef>
              <a:spcAft>
                <a:spcPct val="20000"/>
              </a:spcAft>
              <a:defRPr sz="2300" b="1">
                <a:solidFill>
                  <a:schemeClr val="tx2"/>
                </a:solidFill>
                <a:latin typeface="Arial" charset="0"/>
              </a:defRPr>
            </a:lvl9pPr>
          </a:lstStyle>
          <a:p>
            <a:pPr>
              <a:buNone/>
            </a:pPr>
            <a:r>
              <a:rPr lang="de-DE" sz="2800" dirty="0" smtClean="0"/>
              <a:t>Umsetzung </a:t>
            </a:r>
            <a:endParaRPr lang="de-DE" sz="2800" dirty="0"/>
          </a:p>
        </p:txBody>
      </p:sp>
    </p:spTree>
    <p:extLst>
      <p:ext uri="{BB962C8B-B14F-4D97-AF65-F5344CB8AC3E}">
        <p14:creationId xmlns:p14="http://schemas.microsoft.com/office/powerpoint/2010/main" val="20568998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lstStyle/>
          <a:p>
            <a:pPr marL="0" indent="0" algn="ctr">
              <a:buNone/>
            </a:pPr>
            <a:endParaRPr lang="de-DE" sz="4000" b="1" dirty="0" smtClean="0"/>
          </a:p>
          <a:p>
            <a:pPr marL="0" indent="0" algn="ctr">
              <a:buNone/>
            </a:pPr>
            <a:r>
              <a:rPr lang="de-DE" sz="4000" b="1" dirty="0" smtClean="0"/>
              <a:t>Vielen Dank für Ihre Aufmerksamkeit</a:t>
            </a:r>
            <a:endParaRPr lang="de-DE" sz="4000" b="1" dirty="0"/>
          </a:p>
        </p:txBody>
      </p:sp>
      <p:sp>
        <p:nvSpPr>
          <p:cNvPr id="5" name="Foliennummernplatzhalter 4"/>
          <p:cNvSpPr>
            <a:spLocks noGrp="1"/>
          </p:cNvSpPr>
          <p:nvPr>
            <p:ph type="sldNum" sz="quarter" idx="11"/>
          </p:nvPr>
        </p:nvSpPr>
        <p:spPr/>
        <p:txBody>
          <a:bodyPr/>
          <a:lstStyle/>
          <a:p>
            <a:pPr>
              <a:defRPr/>
            </a:pPr>
            <a:fld id="{5DD431CE-8981-4CA0-A200-02EA34FDEB68}" type="slidenum">
              <a:rPr lang="en-US" smtClean="0"/>
              <a:pPr>
                <a:defRPr/>
              </a:pPr>
              <a:t>13</a:t>
            </a:fld>
            <a:endParaRPr lang="en-US" dirty="0"/>
          </a:p>
        </p:txBody>
      </p:sp>
      <p:sp>
        <p:nvSpPr>
          <p:cNvPr id="9" name="Rechteck 8"/>
          <p:cNvSpPr/>
          <p:nvPr/>
        </p:nvSpPr>
        <p:spPr>
          <a:xfrm>
            <a:off x="304800" y="182546"/>
            <a:ext cx="4572000" cy="253916"/>
          </a:xfrm>
          <a:prstGeom prst="rect">
            <a:avLst/>
          </a:prstGeom>
        </p:spPr>
        <p:txBody>
          <a:bodyPr>
            <a:spAutoFit/>
          </a:bodyPr>
          <a:lstStyle/>
          <a:p>
            <a:pPr>
              <a:buNone/>
            </a:pPr>
            <a:r>
              <a:rPr lang="de-DE" sz="1050" dirty="0" smtClean="0"/>
              <a:t>Der Landesbeauftrage </a:t>
            </a:r>
            <a:r>
              <a:rPr lang="de-DE" sz="1050" dirty="0"/>
              <a:t>für Menschen mit </a:t>
            </a:r>
            <a:r>
              <a:rPr lang="de-DE" sz="1050" dirty="0" smtClean="0"/>
              <a:t>Behinderung</a:t>
            </a:r>
            <a:endParaRPr lang="de-DE" sz="1050" dirty="0"/>
          </a:p>
        </p:txBody>
      </p:sp>
    </p:spTree>
    <p:extLst>
      <p:ext uri="{BB962C8B-B14F-4D97-AF65-F5344CB8AC3E}">
        <p14:creationId xmlns:p14="http://schemas.microsoft.com/office/powerpoint/2010/main" val="2918887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Kontakt</a:t>
            </a:r>
            <a:endParaRPr lang="de-DE" dirty="0"/>
          </a:p>
        </p:txBody>
      </p:sp>
      <p:sp>
        <p:nvSpPr>
          <p:cNvPr id="3" name="Inhaltsplatzhalter 2"/>
          <p:cNvSpPr>
            <a:spLocks noGrp="1"/>
          </p:cNvSpPr>
          <p:nvPr>
            <p:ph idx="1"/>
          </p:nvPr>
        </p:nvSpPr>
        <p:spPr/>
        <p:txBody>
          <a:bodyPr/>
          <a:lstStyle/>
          <a:p>
            <a:pPr marL="361950" lvl="1" indent="0">
              <a:lnSpc>
                <a:spcPct val="150000"/>
              </a:lnSpc>
              <a:buNone/>
            </a:pPr>
            <a:r>
              <a:rPr lang="de-DE" sz="1800" b="1" dirty="0"/>
              <a:t>Christine </a:t>
            </a:r>
            <a:r>
              <a:rPr lang="de-DE" sz="1800" b="1" dirty="0" smtClean="0"/>
              <a:t>Braunert-Rümenapf</a:t>
            </a:r>
            <a:r>
              <a:rPr lang="de-DE" sz="1800" dirty="0"/>
              <a:t/>
            </a:r>
            <a:br>
              <a:rPr lang="de-DE" sz="1800" dirty="0"/>
            </a:br>
            <a:r>
              <a:rPr lang="de-DE" sz="1800" dirty="0"/>
              <a:t>Referentin des Landesbeauftragten für Menschen mit Behinderung </a:t>
            </a:r>
            <a:br>
              <a:rPr lang="de-DE" sz="1800" dirty="0"/>
            </a:br>
            <a:r>
              <a:rPr lang="de-DE" sz="1800" dirty="0"/>
              <a:t>c/o Senatsverwaltung für Gesundheit und Soziales </a:t>
            </a:r>
            <a:br>
              <a:rPr lang="de-DE" sz="1800" dirty="0"/>
            </a:br>
            <a:r>
              <a:rPr lang="de-DE" sz="1800" dirty="0" err="1"/>
              <a:t>Oranienstr</a:t>
            </a:r>
            <a:r>
              <a:rPr lang="de-DE" sz="1800" dirty="0"/>
              <a:t>. 106 </a:t>
            </a:r>
            <a:br>
              <a:rPr lang="de-DE" sz="1800" dirty="0"/>
            </a:br>
            <a:r>
              <a:rPr lang="de-DE" sz="1800" dirty="0"/>
              <a:t>10969 Berlin </a:t>
            </a:r>
          </a:p>
          <a:p>
            <a:pPr marL="361950" lvl="1" indent="0">
              <a:lnSpc>
                <a:spcPct val="150000"/>
              </a:lnSpc>
              <a:buNone/>
            </a:pPr>
            <a:r>
              <a:rPr lang="de-DE" sz="1800" dirty="0"/>
              <a:t>Tel.  9(0)28 1658 </a:t>
            </a:r>
            <a:br>
              <a:rPr lang="de-DE" sz="1800" dirty="0"/>
            </a:br>
            <a:r>
              <a:rPr lang="de-DE" sz="1800" dirty="0"/>
              <a:t>Fax  9(0)28 2166 </a:t>
            </a:r>
            <a:br>
              <a:rPr lang="de-DE" sz="1800" dirty="0"/>
            </a:br>
            <a:r>
              <a:rPr lang="de-DE" sz="1800" u="sng" dirty="0">
                <a:hlinkClick r:id="rId2"/>
              </a:rPr>
              <a:t>mailto:christine.braunert-ruemenapf@sengs.berlin.de</a:t>
            </a:r>
            <a:r>
              <a:rPr lang="de-DE" sz="1800" dirty="0"/>
              <a:t> </a:t>
            </a:r>
          </a:p>
          <a:p>
            <a:pPr marL="0" indent="0">
              <a:buNone/>
            </a:pPr>
            <a:r>
              <a:rPr lang="de-DE" dirty="0"/>
              <a:t> </a:t>
            </a:r>
          </a:p>
          <a:p>
            <a:endParaRPr lang="de-DE" dirty="0"/>
          </a:p>
        </p:txBody>
      </p:sp>
      <p:sp>
        <p:nvSpPr>
          <p:cNvPr id="5" name="Foliennummernplatzhalter 4"/>
          <p:cNvSpPr>
            <a:spLocks noGrp="1"/>
          </p:cNvSpPr>
          <p:nvPr>
            <p:ph type="sldNum" sz="quarter" idx="11"/>
          </p:nvPr>
        </p:nvSpPr>
        <p:spPr/>
        <p:txBody>
          <a:bodyPr/>
          <a:lstStyle/>
          <a:p>
            <a:pPr>
              <a:defRPr/>
            </a:pPr>
            <a:fld id="{5DD431CE-8981-4CA0-A200-02EA34FDEB68}" type="slidenum">
              <a:rPr lang="en-US" smtClean="0"/>
              <a:pPr>
                <a:defRPr/>
              </a:pPr>
              <a:t>14</a:t>
            </a:fld>
            <a:endParaRPr lang="en-US" dirty="0"/>
          </a:p>
        </p:txBody>
      </p:sp>
      <p:sp>
        <p:nvSpPr>
          <p:cNvPr id="9" name="Rechteck 8"/>
          <p:cNvSpPr/>
          <p:nvPr/>
        </p:nvSpPr>
        <p:spPr>
          <a:xfrm>
            <a:off x="304800" y="182546"/>
            <a:ext cx="4572000" cy="253916"/>
          </a:xfrm>
          <a:prstGeom prst="rect">
            <a:avLst/>
          </a:prstGeom>
        </p:spPr>
        <p:txBody>
          <a:bodyPr>
            <a:spAutoFit/>
          </a:bodyPr>
          <a:lstStyle/>
          <a:p>
            <a:pPr>
              <a:buNone/>
            </a:pPr>
            <a:r>
              <a:rPr lang="de-DE" sz="1050" dirty="0" smtClean="0"/>
              <a:t>Der Landesbeauftrage </a:t>
            </a:r>
            <a:r>
              <a:rPr lang="de-DE" sz="1050" dirty="0"/>
              <a:t>für Menschen mit </a:t>
            </a:r>
            <a:r>
              <a:rPr lang="de-DE" sz="1050" dirty="0" smtClean="0"/>
              <a:t>Behinderung</a:t>
            </a:r>
            <a:endParaRPr lang="de-DE" sz="1050" dirty="0"/>
          </a:p>
        </p:txBody>
      </p:sp>
    </p:spTree>
    <p:extLst>
      <p:ext uri="{BB962C8B-B14F-4D97-AF65-F5344CB8AC3E}">
        <p14:creationId xmlns:p14="http://schemas.microsoft.com/office/powerpoint/2010/main" val="3152439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Anhang: Literaturangaben</a:t>
            </a:r>
            <a:r>
              <a:rPr lang="de-DE" dirty="0"/>
              <a:t/>
            </a:r>
            <a:br>
              <a:rPr lang="de-DE" dirty="0"/>
            </a:br>
            <a:endParaRPr lang="de-DE" dirty="0"/>
          </a:p>
        </p:txBody>
      </p:sp>
      <p:sp>
        <p:nvSpPr>
          <p:cNvPr id="3" name="Inhaltsplatzhalter 2"/>
          <p:cNvSpPr>
            <a:spLocks noGrp="1"/>
          </p:cNvSpPr>
          <p:nvPr>
            <p:ph idx="1"/>
          </p:nvPr>
        </p:nvSpPr>
        <p:spPr/>
        <p:txBody>
          <a:bodyPr/>
          <a:lstStyle/>
          <a:p>
            <a:pPr>
              <a:buFont typeface="Courier New" panose="02070309020205020404" pitchFamily="49" charset="0"/>
              <a:buChar char="o"/>
            </a:pPr>
            <a:r>
              <a:rPr lang="de-DE" sz="1400" dirty="0" smtClean="0"/>
              <a:t>Grüber, Katrin u.a. </a:t>
            </a:r>
            <a:r>
              <a:rPr lang="de-DE" sz="1400" dirty="0"/>
              <a:t>(2011): </a:t>
            </a:r>
            <a:r>
              <a:rPr lang="de-DE" sz="1400" dirty="0" smtClean="0"/>
              <a:t>Disability Mainstreaming in Berlin – Das Thema Behinderung geht alle an. Institut Mensch, Ethik, Wissenschaft gGmbH, im Auftrag der Senatsverwaltung für Integration, Arbeit und Soziales, der Senatsverwaltung für Stadtentwicklung und der Senatsverwaltung für Bildung, Wissenschaft und Forschung – Berlin, vertreten durch den Landesbeauftragten für Menschen mit Behinderung</a:t>
            </a:r>
          </a:p>
          <a:p>
            <a:pPr marL="0" indent="0">
              <a:buNone/>
            </a:pPr>
            <a:r>
              <a:rPr lang="de-DE" sz="1400" dirty="0" smtClean="0">
                <a:hlinkClick r:id="rId2"/>
              </a:rPr>
              <a:t>http</a:t>
            </a:r>
            <a:r>
              <a:rPr lang="de-DE" sz="1400" dirty="0">
                <a:hlinkClick r:id="rId2"/>
              </a:rPr>
              <a:t>://www.berlin.de/lb/behi/service/veroeffentlichungen</a:t>
            </a:r>
            <a:r>
              <a:rPr lang="de-DE" sz="1400" dirty="0" smtClean="0">
                <a:hlinkClick r:id="rId2"/>
              </a:rPr>
              <a:t>/</a:t>
            </a:r>
            <a:r>
              <a:rPr lang="de-DE" sz="1400" dirty="0" smtClean="0"/>
              <a:t> (letzter Zugriff am 09.06.2015)</a:t>
            </a:r>
          </a:p>
          <a:p>
            <a:pPr marL="0" indent="0">
              <a:buNone/>
            </a:pPr>
            <a:endParaRPr lang="de-DE" sz="1400" dirty="0" smtClean="0"/>
          </a:p>
          <a:p>
            <a:endParaRPr lang="de-DE" sz="1400" dirty="0"/>
          </a:p>
          <a:p>
            <a:pPr>
              <a:buFont typeface="Courier New" panose="02070309020205020404" pitchFamily="49" charset="0"/>
              <a:buChar char="o"/>
            </a:pPr>
            <a:r>
              <a:rPr lang="de-DE" sz="1400" b="1" dirty="0" smtClean="0"/>
              <a:t>Konkretisierung </a:t>
            </a:r>
            <a:r>
              <a:rPr lang="de-DE" sz="1400" b="1" dirty="0"/>
              <a:t>der „10 Behindertenpolitischen Leitlinien des Landes Berlin zur nachhaltigen Umsetzung der UN – Behindertenrechtskonvention bis zum Jahr 2020“ </a:t>
            </a:r>
            <a:r>
              <a:rPr lang="de-DE" sz="1400" b="1" dirty="0" smtClean="0"/>
              <a:t>Stand: 08.05.2015</a:t>
            </a:r>
          </a:p>
          <a:p>
            <a:pPr marL="0" indent="0">
              <a:buNone/>
            </a:pPr>
            <a:r>
              <a:rPr lang="de-DE" sz="1400" dirty="0" smtClean="0">
                <a:hlinkClick r:id="rId3"/>
              </a:rPr>
              <a:t>http</a:t>
            </a:r>
            <a:r>
              <a:rPr lang="de-DE" sz="1400" dirty="0">
                <a:hlinkClick r:id="rId3"/>
              </a:rPr>
              <a:t>://www.berlin.de/sen/soziales/themen/menschen-mit-behinderung/behindertenpolitik/un-behindertenrechtskonvention</a:t>
            </a:r>
            <a:r>
              <a:rPr lang="de-DE" sz="1400" dirty="0" smtClean="0">
                <a:hlinkClick r:id="rId3"/>
              </a:rPr>
              <a:t>/</a:t>
            </a:r>
            <a:r>
              <a:rPr lang="de-DE" sz="1400" dirty="0" smtClean="0"/>
              <a:t>  (letzter Zugriff am 09.06.2015)</a:t>
            </a:r>
            <a:endParaRPr lang="de-DE" sz="1400" dirty="0"/>
          </a:p>
          <a:p>
            <a:endParaRPr lang="de-DE" sz="1400" dirty="0"/>
          </a:p>
          <a:p>
            <a:pPr marL="0" indent="0">
              <a:buNone/>
            </a:pPr>
            <a:endParaRPr lang="de-DE" sz="1400" dirty="0"/>
          </a:p>
          <a:p>
            <a:pPr marL="0" indent="0">
              <a:buNone/>
            </a:pPr>
            <a:r>
              <a:rPr lang="de-DE" sz="1400" dirty="0" smtClean="0"/>
              <a:t> </a:t>
            </a:r>
            <a:endParaRPr lang="de-DE" sz="1400" dirty="0"/>
          </a:p>
          <a:p>
            <a:pPr lvl="0"/>
            <a:endParaRPr lang="de-DE" dirty="0"/>
          </a:p>
        </p:txBody>
      </p:sp>
      <p:sp>
        <p:nvSpPr>
          <p:cNvPr id="5" name="Foliennummernplatzhalter 4"/>
          <p:cNvSpPr>
            <a:spLocks noGrp="1"/>
          </p:cNvSpPr>
          <p:nvPr>
            <p:ph type="sldNum" sz="quarter" idx="11"/>
          </p:nvPr>
        </p:nvSpPr>
        <p:spPr/>
        <p:txBody>
          <a:bodyPr/>
          <a:lstStyle/>
          <a:p>
            <a:pPr>
              <a:defRPr/>
            </a:pPr>
            <a:fld id="{5DD431CE-8981-4CA0-A200-02EA34FDEB68}" type="slidenum">
              <a:rPr lang="en-US" smtClean="0"/>
              <a:pPr>
                <a:defRPr/>
              </a:pPr>
              <a:t>15</a:t>
            </a:fld>
            <a:endParaRPr lang="en-US" dirty="0"/>
          </a:p>
        </p:txBody>
      </p:sp>
      <p:sp>
        <p:nvSpPr>
          <p:cNvPr id="9" name="Rechteck 8"/>
          <p:cNvSpPr/>
          <p:nvPr/>
        </p:nvSpPr>
        <p:spPr>
          <a:xfrm>
            <a:off x="304800" y="182546"/>
            <a:ext cx="4572000" cy="253916"/>
          </a:xfrm>
          <a:prstGeom prst="rect">
            <a:avLst/>
          </a:prstGeom>
        </p:spPr>
        <p:txBody>
          <a:bodyPr>
            <a:spAutoFit/>
          </a:bodyPr>
          <a:lstStyle/>
          <a:p>
            <a:pPr>
              <a:buNone/>
            </a:pPr>
            <a:r>
              <a:rPr lang="de-DE" sz="1050" dirty="0" smtClean="0"/>
              <a:t>Der Landesbeauftrage </a:t>
            </a:r>
            <a:r>
              <a:rPr lang="de-DE" sz="1050" dirty="0"/>
              <a:t>für Menschen mit </a:t>
            </a:r>
            <a:r>
              <a:rPr lang="de-DE" sz="1050" dirty="0" smtClean="0"/>
              <a:t>Behinderung</a:t>
            </a:r>
            <a:endParaRPr lang="de-DE" sz="1050" dirty="0"/>
          </a:p>
        </p:txBody>
      </p:sp>
    </p:spTree>
    <p:extLst>
      <p:ext uri="{BB962C8B-B14F-4D97-AF65-F5344CB8AC3E}">
        <p14:creationId xmlns:p14="http://schemas.microsoft.com/office/powerpoint/2010/main" val="1941870796"/>
      </p:ext>
    </p:extLst>
  </p:cSld>
  <p:clrMapOvr>
    <a:masterClrMapping/>
  </p:clrMapOvr>
</p:sld>
</file>

<file path=ppt/theme/theme1.xml><?xml version="1.0" encoding="utf-8"?>
<a:theme xmlns:a="http://schemas.openxmlformats.org/drawingml/2006/main" name="blank">
  <a:themeElements>
    <a:clrScheme name="Sen GUV 1">
      <a:dk1>
        <a:srgbClr val="000000"/>
      </a:dk1>
      <a:lt1>
        <a:srgbClr val="FFFFFF"/>
      </a:lt1>
      <a:dk2>
        <a:srgbClr val="0086CB"/>
      </a:dk2>
      <a:lt2>
        <a:srgbClr val="C9C9C9"/>
      </a:lt2>
      <a:accent1>
        <a:srgbClr val="0086CB"/>
      </a:accent1>
      <a:accent2>
        <a:srgbClr val="66B6E0"/>
      </a:accent2>
      <a:accent3>
        <a:srgbClr val="FFFFFF"/>
      </a:accent3>
      <a:accent4>
        <a:srgbClr val="000000"/>
      </a:accent4>
      <a:accent5>
        <a:srgbClr val="AAC3E2"/>
      </a:accent5>
      <a:accent6>
        <a:srgbClr val="5CA5CB"/>
      </a:accent6>
      <a:hlink>
        <a:srgbClr val="00699E"/>
      </a:hlink>
      <a:folHlink>
        <a:srgbClr val="97CEEA"/>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en GUV 1">
        <a:dk1>
          <a:srgbClr val="000000"/>
        </a:dk1>
        <a:lt1>
          <a:srgbClr val="FFFFFF"/>
        </a:lt1>
        <a:dk2>
          <a:srgbClr val="0086CB"/>
        </a:dk2>
        <a:lt2>
          <a:srgbClr val="C9C9C9"/>
        </a:lt2>
        <a:accent1>
          <a:srgbClr val="0086CB"/>
        </a:accent1>
        <a:accent2>
          <a:srgbClr val="66B6E0"/>
        </a:accent2>
        <a:accent3>
          <a:srgbClr val="FFFFFF"/>
        </a:accent3>
        <a:accent4>
          <a:srgbClr val="000000"/>
        </a:accent4>
        <a:accent5>
          <a:srgbClr val="AAC3E2"/>
        </a:accent5>
        <a:accent6>
          <a:srgbClr val="5CA5CB"/>
        </a:accent6>
        <a:hlink>
          <a:srgbClr val="00699E"/>
        </a:hlink>
        <a:folHlink>
          <a:srgbClr val="97CE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811</Words>
  <Application>Microsoft Office PowerPoint</Application>
  <PresentationFormat>Bildschirmpräsentation (4:3)</PresentationFormat>
  <Paragraphs>129</Paragraphs>
  <Slides>15</Slides>
  <Notes>0</Notes>
  <HiddenSlides>0</HiddenSlides>
  <MMClips>0</MMClips>
  <ScaleCrop>false</ScaleCrop>
  <HeadingPairs>
    <vt:vector size="4" baseType="variant">
      <vt:variant>
        <vt:lpstr>Design</vt:lpstr>
      </vt:variant>
      <vt:variant>
        <vt:i4>1</vt:i4>
      </vt:variant>
      <vt:variant>
        <vt:lpstr>Folientitel</vt:lpstr>
      </vt:variant>
      <vt:variant>
        <vt:i4>15</vt:i4>
      </vt:variant>
    </vt:vector>
  </HeadingPairs>
  <TitlesOfParts>
    <vt:vector size="16" baseType="lpstr">
      <vt:lpstr>blank</vt:lpstr>
      <vt:lpstr>Disability Mainstreaming</vt:lpstr>
      <vt:lpstr>PowerPoint-Präsentation</vt:lpstr>
      <vt:lpstr>PowerPoint-Präsentation</vt:lpstr>
      <vt:lpstr>PowerPoint-Präsentation</vt:lpstr>
      <vt:lpstr>Das Leitbild Inklusion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Kontakt</vt:lpstr>
      <vt:lpstr>Anhang: Literaturangaben </vt:lpstr>
    </vt:vector>
  </TitlesOfParts>
  <Company>SenIntArbSoz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Braunert-Rümenapf, Christine_3</dc:creator>
  <cp:lastModifiedBy>Lerche, Dörte</cp:lastModifiedBy>
  <cp:revision>115</cp:revision>
  <cp:lastPrinted>2014-05-16T11:54:34Z</cp:lastPrinted>
  <dcterms:created xsi:type="dcterms:W3CDTF">2014-05-08T13:03:16Z</dcterms:created>
  <dcterms:modified xsi:type="dcterms:W3CDTF">2015-12-03T09:00:12Z</dcterms:modified>
</cp:coreProperties>
</file>